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hFSOtLWvIcM8t7apU+y1/JeOz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ommunity.rstudio.com/" TargetMode="External"/><Relationship Id="rId3" Type="http://schemas.openxmlformats.org/officeDocument/2006/relationships/hyperlink" Target="https://twitter.com/search?q=%23rstats&amp;src=typd"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cdc.gov/grasp/fluview/fluportaldashboard.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sca_esv=582945116&amp;q=long-distance&amp;si=ALGXSlZBVj2N0nR2EWHpMBkgGidNuXBQV9ITKIuadghU3ML2gGg9dnwBgQQSl-CNf3ioXDkhF0MTOAFD1gIIfVmA7_KtiEdcW9gRVQcauclzv6SuDk8R-7U%3D&amp;expnd=1" TargetMode="External"/><Relationship Id="rId3" Type="http://schemas.openxmlformats.org/officeDocument/2006/relationships/hyperlink" Target="https://www.google.com/search?sca_esv=582945116&amp;q=computerized&amp;si=ALGXSlbsnhJrQT67VON4kgaynbBxcpb4XQe33uSlGVqRlqc3U7RhRt9vmLjz3KZ5bjaB5VU4ya-BXkcm8jq008WLT6kB5sZNKT-eFeQtXyMv_Pi_Yj57AYk%3D&amp;expnd=1" TargetMode="External"/><Relationship Id="rId4" Type="http://schemas.openxmlformats.org/officeDocument/2006/relationships/hyperlink" Target="https://www.google.com/search?sca_esv=582945116&amp;q=remotely&amp;si=ALGXSlYmNhxeZOJxNGRDYi-2PpnDhtHUaRAZB9-jTORGUKPJ5_yZ4X0emf__WaGW1sXi5MoFdD2oN0DlxViWEZWLjHBjH1Yror7ak6PwX8tSvN67io3TXOY%3D&amp;expnd=1"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9a4c32b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9a4c32b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a4c32b09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a4c32b09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a4c32b09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a4c32b09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Health Data Science is an Always evolving field.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latin typeface="Roboto"/>
                <a:ea typeface="Roboto"/>
                <a:cs typeface="Roboto"/>
                <a:sym typeface="Roboto"/>
              </a:rPr>
              <a:t>Health Data Science is an interdisciplinary field that combines principles from data science, computer science, statistics, and domain-specific knowledge in healthcare and medicine to extract valuable insights and knowledge from healthcare-related data. It involves the collection, storage, analysis, and interpretation of data to improve patient outcomes, healthcare delivery, and medical research.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a4c32b09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a4c32b09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t/>
            </a:r>
            <a:endParaRPr sz="1200">
              <a:solidFill>
                <a:srgbClr val="0F0F0F"/>
              </a:solidFill>
              <a:latin typeface="Roboto"/>
              <a:ea typeface="Roboto"/>
              <a:cs typeface="Roboto"/>
              <a:sym typeface="Roboto"/>
            </a:endParaRPr>
          </a:p>
          <a:p>
            <a:pPr indent="-228600" lvl="0" marL="457200" rtl="0" algn="l">
              <a:lnSpc>
                <a:spcPct val="115000"/>
              </a:lnSpc>
              <a:spcBef>
                <a:spcPts val="1500"/>
              </a:spcBef>
              <a:spcAft>
                <a:spcPts val="0"/>
              </a:spcAft>
              <a:buClr>
                <a:srgbClr val="0F0F0F"/>
              </a:buClr>
              <a:buSzPts val="1200"/>
              <a:buFont typeface="Roboto"/>
              <a:buNone/>
            </a:pPr>
            <a:r>
              <a:rPr lang="en" sz="1200">
                <a:solidFill>
                  <a:srgbClr val="0F0F0F"/>
                </a:solidFill>
                <a:latin typeface="Roboto"/>
                <a:ea typeface="Roboto"/>
                <a:cs typeface="Roboto"/>
                <a:sym typeface="Roboto"/>
              </a:rPr>
              <a:t>Business</a:t>
            </a:r>
            <a:r>
              <a:rPr lang="en" sz="1200">
                <a:solidFill>
                  <a:srgbClr val="0F0F0F"/>
                </a:solidFill>
                <a:latin typeface="Roboto"/>
                <a:ea typeface="Roboto"/>
                <a:cs typeface="Roboto"/>
                <a:sym typeface="Roboto"/>
              </a:rPr>
              <a:t> </a:t>
            </a:r>
            <a:r>
              <a:rPr lang="en" sz="1200">
                <a:solidFill>
                  <a:srgbClr val="0F0F0F"/>
                </a:solidFill>
                <a:latin typeface="Roboto"/>
                <a:ea typeface="Roboto"/>
                <a:cs typeface="Roboto"/>
                <a:sym typeface="Roboto"/>
              </a:rPr>
              <a:t>Understanding</a:t>
            </a:r>
            <a:r>
              <a:rPr lang="en" sz="1200">
                <a:solidFill>
                  <a:srgbClr val="0F0F0F"/>
                </a:solidFill>
                <a:latin typeface="Roboto"/>
                <a:ea typeface="Roboto"/>
                <a:cs typeface="Roboto"/>
                <a:sym typeface="Roboto"/>
              </a:rPr>
              <a:t> - understand the business..how decisions are made …what the end user  and decision makers really needs</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Data Collection:</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Involves gathering raw data from various sources, including databases, APIs, sensors, and more.</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Data Cleaning (Data Preprocessing):</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Addresses missing values, outliers, and inconsistencies in the data to ensure its quality and reliability.</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Exploratory Data Analysis (EDA):</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Examines and visualizes data patterns and trends to gain insights into its characteristics. Basic Stats here. </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Feature Engineering:</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Involves selecting, transforming, or creating new features from the existing data to improve model performance.</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Machine Learning:</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Select algorithm. Encompasses the development and application of algorithms that enable computers to learn patterns from data and make predictions or decisions.</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Evaluation and Validation:</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Assesses the performance of models using metrics and validation techniques to ensure their accuracy and generalizability.</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Data Visualization:</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Communicates findings effectively through visual representations such as charts, graphs, and dashboards.</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BONUS- </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Data Ethics and Privacy:</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Addresses ethical considerations and ensures the responsible use of data, including privacy and security concerns.</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Domain Expertise:</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Requires understanding the specific domain or industry context to interpret results and make data-driven recommendations.</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Communication Skills:</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Involves effectively conveying complex findings and insights to both technical and non-technical stakeholders.</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Deployment and Integration:</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Implements models into real-world applications and integrates them with existing systems.</a:t>
            </a:r>
            <a:endParaRPr sz="1200">
              <a:solidFill>
                <a:srgbClr val="0F0F0F"/>
              </a:solidFill>
              <a:latin typeface="Roboto"/>
              <a:ea typeface="Roboto"/>
              <a:cs typeface="Roboto"/>
              <a:sym typeface="Roboto"/>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Continuous Learning/Data Monitoring:</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Staying updated with the latest technologies, techniques, and tools in the rapidly evolving field of data science. Also, looking for data drift. </a:t>
            </a:r>
            <a:endParaRPr sz="1200">
              <a:solidFill>
                <a:srgbClr val="0F0F0F"/>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a4c32b09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a4c32b09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a4c32b09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a4c32b09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a4c32b09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a4c32b09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a4c32b09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a4c32b09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a4c32b09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a4c32b09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a4c32b09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a4c32b09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You may also want to check out the following resources:</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a:t>
            </a:r>
            <a:r>
              <a:rPr lang="en" u="sng">
                <a:solidFill>
                  <a:schemeClr val="hlink"/>
                </a:solidFill>
                <a:latin typeface="Roboto"/>
                <a:ea typeface="Roboto"/>
                <a:cs typeface="Roboto"/>
                <a:sym typeface="Roboto"/>
                <a:hlinkClick r:id="rId2"/>
              </a:rPr>
              <a:t>RStudio Community</a:t>
            </a:r>
            <a:r>
              <a:rPr lang="en">
                <a:solidFill>
                  <a:schemeClr val="dk1"/>
                </a:solidFill>
                <a:latin typeface="Roboto"/>
                <a:ea typeface="Roboto"/>
                <a:cs typeface="Roboto"/>
                <a:sym typeface="Roboto"/>
              </a:rPr>
              <a:t> is our discussion board for asking questions about R, Shiny, and package development.</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a:t>
            </a:r>
            <a:r>
              <a:rPr lang="en" u="sng">
                <a:solidFill>
                  <a:schemeClr val="hlink"/>
                </a:solidFill>
                <a:latin typeface="Roboto"/>
                <a:ea typeface="Roboto"/>
                <a:cs typeface="Roboto"/>
                <a:sym typeface="Roboto"/>
                <a:hlinkClick r:id="rId3"/>
              </a:rPr>
              <a:t>#rstats Twitter community</a:t>
            </a:r>
            <a:r>
              <a:rPr lang="en">
                <a:solidFill>
                  <a:schemeClr val="dk1"/>
                </a:solidFill>
                <a:latin typeface="Roboto"/>
                <a:ea typeface="Roboto"/>
                <a:cs typeface="Roboto"/>
                <a:sym typeface="Roboto"/>
              </a:rPr>
              <a:t> is very helpful and active.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a4c32b09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a4c32b09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F0F0F"/>
              </a:buClr>
              <a:buSzPts val="1200"/>
              <a:buFont typeface="Roboto"/>
              <a:buNone/>
            </a:pPr>
            <a:r>
              <a:rPr lang="en" sz="1200">
                <a:solidFill>
                  <a:srgbClr val="0F0F0F"/>
                </a:solidFill>
                <a:latin typeface="Roboto"/>
                <a:ea typeface="Roboto"/>
                <a:cs typeface="Roboto"/>
                <a:sym typeface="Roboto"/>
              </a:rPr>
              <a:t>Numeric:</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Represents real numbers, both integer and decimal.</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Example: </a:t>
            </a:r>
            <a:r>
              <a:rPr lang="en" sz="1050">
                <a:solidFill>
                  <a:srgbClr val="111827"/>
                </a:solidFill>
                <a:latin typeface="Courier New"/>
                <a:ea typeface="Courier New"/>
                <a:cs typeface="Courier New"/>
                <a:sym typeface="Courier New"/>
              </a:rPr>
              <a:t>x &lt;- 3.14</a:t>
            </a:r>
            <a:endParaRPr sz="1050">
              <a:solidFill>
                <a:srgbClr val="111827"/>
              </a:solidFill>
              <a:latin typeface="Courier New"/>
              <a:ea typeface="Courier New"/>
              <a:cs typeface="Courier New"/>
              <a:sym typeface="Courier New"/>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Integer:</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Represents whole numbers.</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Example: </a:t>
            </a:r>
            <a:r>
              <a:rPr lang="en" sz="1050">
                <a:solidFill>
                  <a:srgbClr val="111827"/>
                </a:solidFill>
                <a:latin typeface="Courier New"/>
                <a:ea typeface="Courier New"/>
                <a:cs typeface="Courier New"/>
                <a:sym typeface="Courier New"/>
              </a:rPr>
              <a:t>y &lt;- 42L</a:t>
            </a:r>
            <a:endParaRPr sz="1050">
              <a:solidFill>
                <a:srgbClr val="111827"/>
              </a:solidFill>
              <a:latin typeface="Courier New"/>
              <a:ea typeface="Courier New"/>
              <a:cs typeface="Courier New"/>
              <a:sym typeface="Courier New"/>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Character (String):</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Represents text.</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Example: </a:t>
            </a:r>
            <a:r>
              <a:rPr lang="en" sz="1050">
                <a:solidFill>
                  <a:srgbClr val="111827"/>
                </a:solidFill>
                <a:latin typeface="Courier New"/>
                <a:ea typeface="Courier New"/>
                <a:cs typeface="Courier New"/>
                <a:sym typeface="Courier New"/>
              </a:rPr>
              <a:t>name &lt;- "John"</a:t>
            </a:r>
            <a:endParaRPr sz="1050">
              <a:solidFill>
                <a:srgbClr val="111827"/>
              </a:solidFill>
              <a:latin typeface="Courier New"/>
              <a:ea typeface="Courier New"/>
              <a:cs typeface="Courier New"/>
              <a:sym typeface="Courier New"/>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Logical:</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Represents binary values, </a:t>
            </a:r>
            <a:r>
              <a:rPr lang="en" sz="1050">
                <a:solidFill>
                  <a:srgbClr val="111827"/>
                </a:solidFill>
                <a:latin typeface="Courier New"/>
                <a:ea typeface="Courier New"/>
                <a:cs typeface="Courier New"/>
                <a:sym typeface="Courier New"/>
              </a:rPr>
              <a:t>TRUE</a:t>
            </a:r>
            <a:r>
              <a:rPr lang="en" sz="1200">
                <a:solidFill>
                  <a:srgbClr val="0F0F0F"/>
                </a:solidFill>
                <a:latin typeface="Roboto"/>
                <a:ea typeface="Roboto"/>
                <a:cs typeface="Roboto"/>
                <a:sym typeface="Roboto"/>
              </a:rPr>
              <a:t> or </a:t>
            </a:r>
            <a:r>
              <a:rPr lang="en" sz="1050">
                <a:solidFill>
                  <a:srgbClr val="111827"/>
                </a:solidFill>
                <a:latin typeface="Courier New"/>
                <a:ea typeface="Courier New"/>
                <a:cs typeface="Courier New"/>
                <a:sym typeface="Courier New"/>
              </a:rPr>
              <a:t>FALSE</a:t>
            </a:r>
            <a:r>
              <a:rPr lang="en" sz="1200">
                <a:solidFill>
                  <a:srgbClr val="0F0F0F"/>
                </a:solidFill>
                <a:latin typeface="Roboto"/>
                <a:ea typeface="Roboto"/>
                <a:cs typeface="Roboto"/>
                <a:sym typeface="Roboto"/>
              </a:rPr>
              <a:t>.</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Example: </a:t>
            </a:r>
            <a:r>
              <a:rPr lang="en" sz="1050">
                <a:solidFill>
                  <a:srgbClr val="111827"/>
                </a:solidFill>
                <a:latin typeface="Courier New"/>
                <a:ea typeface="Courier New"/>
                <a:cs typeface="Courier New"/>
                <a:sym typeface="Courier New"/>
              </a:rPr>
              <a:t>is_true &lt;- TRUE</a:t>
            </a:r>
            <a:endParaRPr sz="1050">
              <a:solidFill>
                <a:srgbClr val="111827"/>
              </a:solidFill>
              <a:latin typeface="Courier New"/>
              <a:ea typeface="Courier New"/>
              <a:cs typeface="Courier New"/>
              <a:sym typeface="Courier New"/>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Factor:</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Represents categorical data.</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Example: </a:t>
            </a:r>
            <a:r>
              <a:rPr lang="en" sz="1050">
                <a:solidFill>
                  <a:srgbClr val="111827"/>
                </a:solidFill>
                <a:latin typeface="Courier New"/>
                <a:ea typeface="Courier New"/>
                <a:cs typeface="Courier New"/>
                <a:sym typeface="Courier New"/>
              </a:rPr>
              <a:t>gender &lt;- factor(c("Male", "Female", "Male"))</a:t>
            </a:r>
            <a:endParaRPr sz="1050">
              <a:solidFill>
                <a:srgbClr val="111827"/>
              </a:solidFill>
              <a:latin typeface="Courier New"/>
              <a:ea typeface="Courier New"/>
              <a:cs typeface="Courier New"/>
              <a:sym typeface="Courier New"/>
            </a:endParaRPr>
          </a:p>
          <a:p>
            <a:pPr indent="-228600" lvl="0" marL="457200" rtl="0" algn="l">
              <a:lnSpc>
                <a:spcPct val="115000"/>
              </a:lnSpc>
              <a:spcBef>
                <a:spcPts val="0"/>
              </a:spcBef>
              <a:spcAft>
                <a:spcPts val="0"/>
              </a:spcAft>
              <a:buClr>
                <a:srgbClr val="0F0F0F"/>
              </a:buClr>
              <a:buSzPts val="1200"/>
              <a:buFont typeface="Roboto"/>
              <a:buNone/>
            </a:pPr>
            <a:r>
              <a:rPr lang="en" sz="1200">
                <a:solidFill>
                  <a:srgbClr val="0F0F0F"/>
                </a:solidFill>
                <a:latin typeface="Roboto"/>
                <a:ea typeface="Roboto"/>
                <a:cs typeface="Roboto"/>
                <a:sym typeface="Roboto"/>
              </a:rPr>
              <a:t>Date:</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Represents dates.</a:t>
            </a:r>
            <a:endParaRPr sz="1200">
              <a:solidFill>
                <a:srgbClr val="0F0F0F"/>
              </a:solidFill>
              <a:latin typeface="Roboto"/>
              <a:ea typeface="Roboto"/>
              <a:cs typeface="Roboto"/>
              <a:sym typeface="Roboto"/>
            </a:endParaRPr>
          </a:p>
          <a:p>
            <a:pPr indent="-304800" lvl="1" marL="9144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Example: </a:t>
            </a:r>
            <a:r>
              <a:rPr lang="en" sz="1050">
                <a:solidFill>
                  <a:srgbClr val="111827"/>
                </a:solidFill>
                <a:latin typeface="Courier New"/>
                <a:ea typeface="Courier New"/>
                <a:cs typeface="Courier New"/>
                <a:sym typeface="Courier New"/>
              </a:rPr>
              <a:t>birth_date &lt;- as.Date("1990-01-15")</a:t>
            </a:r>
            <a:endParaRPr sz="1050">
              <a:solidFill>
                <a:srgbClr val="111827"/>
              </a:solidFill>
              <a:latin typeface="Courier New"/>
              <a:ea typeface="Courier New"/>
              <a:cs typeface="Courier New"/>
              <a:sym typeface="Courier New"/>
            </a:endParaRPr>
          </a:p>
          <a:p>
            <a:pPr indent="0" lvl="0" marL="0" rtl="0" algn="l">
              <a:spcBef>
                <a:spcPts val="15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a4c32b09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a4c32b09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a4c32b09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a4c32b09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0F0F0F"/>
              </a:solidFill>
            </a:endParaRPr>
          </a:p>
          <a:p>
            <a:pPr indent="-292100" lvl="0" marL="457200" rtl="0" algn="l">
              <a:lnSpc>
                <a:spcPct val="115000"/>
              </a:lnSpc>
              <a:spcBef>
                <a:spcPts val="0"/>
              </a:spcBef>
              <a:spcAft>
                <a:spcPts val="0"/>
              </a:spcAft>
              <a:buClr>
                <a:srgbClr val="0F0F0F"/>
              </a:buClr>
              <a:buSzPts val="1000"/>
              <a:buFont typeface="Arial"/>
              <a:buChar char="●"/>
            </a:pPr>
            <a:r>
              <a:rPr lang="en" sz="1000">
                <a:solidFill>
                  <a:srgbClr val="0F0F0F"/>
                </a:solidFill>
              </a:rPr>
              <a:t>A vector is a one-dimensional array that can hold elements of the same data type (numeric, character, logical, etc.).</a:t>
            </a:r>
            <a:endParaRPr sz="1000">
              <a:solidFill>
                <a:srgbClr val="374151"/>
              </a:solidFill>
            </a:endParaRPr>
          </a:p>
          <a:p>
            <a:pPr indent="-292100" lvl="0" marL="457200" rtl="0" algn="l">
              <a:lnSpc>
                <a:spcPct val="115000"/>
              </a:lnSpc>
              <a:spcBef>
                <a:spcPts val="0"/>
              </a:spcBef>
              <a:spcAft>
                <a:spcPts val="0"/>
              </a:spcAft>
              <a:buClr>
                <a:srgbClr val="374151"/>
              </a:buClr>
              <a:buSzPts val="1000"/>
              <a:buFont typeface="Arial"/>
              <a:buChar char="●"/>
            </a:pPr>
            <a:r>
              <a:rPr lang="en" sz="1000">
                <a:solidFill>
                  <a:srgbClr val="374151"/>
                </a:solidFill>
              </a:rPr>
              <a:t>Lists- </a:t>
            </a:r>
            <a:r>
              <a:rPr lang="en" sz="1000">
                <a:solidFill>
                  <a:srgbClr val="0F0F0F"/>
                </a:solidFill>
              </a:rPr>
              <a:t>A list is a data structure that can contain elements of different data types. Elements can be vectors, matrices, data frames, or other lists.</a:t>
            </a:r>
            <a:endParaRPr sz="1000">
              <a:solidFill>
                <a:srgbClr val="374151"/>
              </a:solidFill>
            </a:endParaRPr>
          </a:p>
          <a:p>
            <a:pPr indent="-292100" lvl="0" marL="457200" rtl="0" algn="l">
              <a:lnSpc>
                <a:spcPct val="115000"/>
              </a:lnSpc>
              <a:spcBef>
                <a:spcPts val="0"/>
              </a:spcBef>
              <a:spcAft>
                <a:spcPts val="0"/>
              </a:spcAft>
              <a:buClr>
                <a:srgbClr val="374151"/>
              </a:buClr>
              <a:buSzPts val="1000"/>
              <a:buFont typeface="Arial"/>
              <a:buChar char="●"/>
            </a:pPr>
            <a:r>
              <a:rPr lang="en" sz="1000">
                <a:solidFill>
                  <a:srgbClr val="374151"/>
                </a:solidFill>
              </a:rPr>
              <a:t>ArraysArrays- An array is a multi-dimensional extension of a matrix. It can have more than two dimensions.</a:t>
            </a:r>
            <a:endParaRPr sz="1000">
              <a:solidFill>
                <a:srgbClr val="374151"/>
              </a:solidFill>
            </a:endParaRPr>
          </a:p>
          <a:p>
            <a:pPr indent="-292100" lvl="0" marL="457200" rtl="0" algn="l">
              <a:lnSpc>
                <a:spcPct val="115000"/>
              </a:lnSpc>
              <a:spcBef>
                <a:spcPts val="0"/>
              </a:spcBef>
              <a:spcAft>
                <a:spcPts val="0"/>
              </a:spcAft>
              <a:buClr>
                <a:srgbClr val="374151"/>
              </a:buClr>
              <a:buSzPts val="1000"/>
              <a:buFont typeface="Arial"/>
              <a:buChar char="●"/>
            </a:pPr>
            <a:r>
              <a:rPr lang="en" sz="1000">
                <a:solidFill>
                  <a:srgbClr val="374151"/>
                </a:solidFill>
              </a:rPr>
              <a:t>Matrices-A matrix is a two-dimensional array with rows and columns. All elements in a matrix must be of the same data type.</a:t>
            </a:r>
            <a:endParaRPr sz="1000">
              <a:solidFill>
                <a:srgbClr val="374151"/>
              </a:solidFill>
            </a:endParaRPr>
          </a:p>
          <a:p>
            <a:pPr indent="-292100" lvl="0" marL="457200" rtl="0" algn="l">
              <a:lnSpc>
                <a:spcPct val="115000"/>
              </a:lnSpc>
              <a:spcBef>
                <a:spcPts val="0"/>
              </a:spcBef>
              <a:spcAft>
                <a:spcPts val="0"/>
              </a:spcAft>
              <a:buClr>
                <a:srgbClr val="374151"/>
              </a:buClr>
              <a:buSzPts val="1000"/>
              <a:buFont typeface="Arial"/>
              <a:buChar char="●"/>
            </a:pPr>
            <a:r>
              <a:rPr lang="en" sz="1000">
                <a:solidFill>
                  <a:srgbClr val="374151"/>
                </a:solidFill>
              </a:rPr>
              <a:t>Dataframes -A data frame is a two-dimensional tabular structure similar to a matrix, but it can store columns of different data types.</a:t>
            </a:r>
            <a:endParaRPr sz="1000">
              <a:solidFill>
                <a:srgbClr val="374151"/>
              </a:solidFill>
            </a:endParaRPr>
          </a:p>
          <a:p>
            <a:pPr indent="0" lvl="0" marL="0" rtl="0" algn="l">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a4c32b09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a4c32b09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a4c32b09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a4c32b09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this link </a:t>
            </a:r>
            <a:r>
              <a:rPr lang="en" u="sng">
                <a:solidFill>
                  <a:schemeClr val="hlink"/>
                </a:solidFill>
                <a:hlinkClick r:id="rId2"/>
              </a:rPr>
              <a:t>https://gis.cdc.gov/grasp/fluview/fluportaldashboard.html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Go TO RSTUDIO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a4c32b09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a4c32b09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a4c32b09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a4c32b09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a4c32b09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a4c32b09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32b0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32b0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32b09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32b0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br>
              <a:rPr lang="en">
                <a:solidFill>
                  <a:schemeClr val="dk1"/>
                </a:solidFill>
              </a:rPr>
            </a:br>
            <a:r>
              <a:rPr lang="en" sz="1000">
                <a:solidFill>
                  <a:schemeClr val="dk1"/>
                </a:solidFill>
              </a:rPr>
              <a:t>Health care data are raw health care facts, generally stored as characters, words, symbols, measurements, or statistics. Health care data by </a:t>
            </a:r>
            <a:r>
              <a:rPr lang="en" sz="1000">
                <a:solidFill>
                  <a:schemeClr val="dk1"/>
                </a:solidFill>
              </a:rPr>
              <a:t>itself</a:t>
            </a:r>
            <a:r>
              <a:rPr lang="en" sz="1000">
                <a:solidFill>
                  <a:schemeClr val="dk1"/>
                </a:solidFill>
              </a:rPr>
              <a:t> is not useful for decision making. Health care data may describe a particular event, but alone and unprocessed they are not </a:t>
            </a:r>
            <a:r>
              <a:rPr lang="en" sz="1000">
                <a:solidFill>
                  <a:schemeClr val="dk1"/>
                </a:solidFill>
              </a:rPr>
              <a:t>particularly</a:t>
            </a:r>
            <a:r>
              <a:rPr lang="en" sz="1000">
                <a:solidFill>
                  <a:schemeClr val="dk1"/>
                </a:solidFill>
              </a:rPr>
              <a:t> helpful.  We can see an example on the the next slide of the the difference between data and information. </a:t>
            </a:r>
            <a:r>
              <a:rPr lang="en">
                <a:solidFill>
                  <a:schemeClr val="dk1"/>
                </a:solidFill>
              </a:rPr>
              <a:t> 						</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some key types of health data:</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Clinical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Electronic Health Records (EHRs) and Electronic Medical Records (EMRs): Contain information about patient demographics, visit notes, medications, vital signs, immunizations, laboratory data, and other health-related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Clinical Decision Support Systems (CDSS): Data that helps guide clinical decisions.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Images: Radiological and other diagnostic images like X-rays, MRIs, CT scans, and ultrasound images.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Prescription Data: Information about medications prescribed and dispensed.</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Genomic and Molecular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DNA Sequencing Data: Genetic information from whole genome sequencing, exome sequencing, or targeted sequencing.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Proteomics: Data related to the study of protein structures and functions.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Metabolomics: Data related to the study of metabolic processes.</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Administrative and Claims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Billing Data: Information from patient bills and insurance claims, often used for cost-related studies.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Insurance Claims Data: Information from insurance claims, including diagnosis codes, procedure codes, and medications.</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Patient-Generated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Wearable Devices: Data from smartwatches and fitness trackers that record steps, heart rate, sleep patterns, etc.</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Patient Surveys and Diaries: Information self-reported by patients, which can include symptoms, medication adherence, and lifestyle choices.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Mobile Health Apps: Data recorded and/or entered into health-related mobile applications.</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Population and Public Health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Surveillance Data: Information related to the monitoring of diseases in populations.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Epidemiological Data: Data used to study the patterns, causes, and effects of health and disease in populations.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Vaccination Records: Data regarding immunization status and schedules.</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a4c32b0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a4c32b0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br>
              <a:rPr lang="en">
                <a:solidFill>
                  <a:schemeClr val="dk1"/>
                </a:solidFill>
              </a:rPr>
            </a:br>
            <a:r>
              <a:rPr lang="en" sz="1000">
                <a:solidFill>
                  <a:schemeClr val="dk1"/>
                </a:solidFill>
              </a:rPr>
              <a:t>Take, for example, this figure: we have a single data point for blood pressure. By itself, what does it mean? If we process this data further by indicating that it represents the Johns blood pressure on a certain day, it then takes on more meaning.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With the additional facts attached, this can become  infor­mation. .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a4c32b0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a4c32b0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A way to think about knowledge is that it</a:t>
            </a:r>
            <a:br>
              <a:rPr lang="en" sz="1000">
                <a:solidFill>
                  <a:schemeClr val="dk1"/>
                </a:solidFill>
              </a:rPr>
            </a:br>
            <a:r>
              <a:rPr lang="en" sz="1000">
                <a:solidFill>
                  <a:schemeClr val="dk1"/>
                </a:solidFill>
              </a:rPr>
              <a:t> is information applied to rules, expe­</a:t>
            </a:r>
            <a:br>
              <a:rPr lang="en" sz="1000">
                <a:solidFill>
                  <a:schemeClr val="dk1"/>
                </a:solidFill>
              </a:rPr>
            </a:br>
            <a:r>
              <a:rPr lang="en" sz="1000">
                <a:solidFill>
                  <a:schemeClr val="dk1"/>
                </a:solidFill>
              </a:rPr>
              <a:t> riences, and relationships with the</a:t>
            </a:r>
            <a:br>
              <a:rPr lang="en" sz="1000">
                <a:solidFill>
                  <a:schemeClr val="dk1"/>
                </a:solidFill>
              </a:rPr>
            </a:br>
            <a:r>
              <a:rPr lang="en" sz="1000">
                <a:solidFill>
                  <a:schemeClr val="dk1"/>
                </a:solidFill>
              </a:rPr>
              <a:t> result that it can be used for decision</a:t>
            </a:r>
            <a:br>
              <a:rPr lang="en" sz="1000">
                <a:solidFill>
                  <a:schemeClr val="dk1"/>
                </a:solidFill>
              </a:rPr>
            </a:br>
            <a:r>
              <a:rPr lang="en" sz="1000">
                <a:solidFill>
                  <a:schemeClr val="dk1"/>
                </a:solidFill>
              </a:rPr>
              <a:t> making. Data analytics applied to</a:t>
            </a:r>
            <a:br>
              <a:rPr lang="en" sz="1000">
                <a:solidFill>
                  <a:schemeClr val="dk1"/>
                </a:solidFill>
              </a:rPr>
            </a:br>
            <a:r>
              <a:rPr lang="en" sz="1000">
                <a:solidFill>
                  <a:schemeClr val="dk1"/>
                </a:solidFill>
              </a:rPr>
              <a:t> health care information and research</a:t>
            </a:r>
            <a:br>
              <a:rPr lang="en" sz="1000">
                <a:solidFill>
                  <a:schemeClr val="dk1"/>
                </a:solidFill>
              </a:rPr>
            </a:br>
            <a:r>
              <a:rPr lang="en" sz="1000">
                <a:solidFill>
                  <a:schemeClr val="dk1"/>
                </a:solidFill>
              </a:rPr>
              <a:t> studies based on health care information are examples of transforming health care information into new knowledge.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a4c32b0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a4c32b0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a4c32b09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a4c32b09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Clr>
                <a:schemeClr val="dk1"/>
              </a:buClr>
              <a:buSzPts val="1500"/>
              <a:buChar char="●"/>
            </a:pPr>
            <a:r>
              <a:rPr lang="en" sz="1500">
                <a:solidFill>
                  <a:srgbClr val="0F1419"/>
                </a:solidFill>
              </a:rPr>
              <a:t>To me, Health Informatics is more concerned with security, privacy, data standards, interoperability, system architecture, and legal compliance of electronic health records or electronic lab reporting informations systems.</a:t>
            </a:r>
            <a:endParaRPr sz="1500">
              <a:solidFill>
                <a:srgbClr val="0F1419"/>
              </a:solidFill>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b6e8a9b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b6e8a9b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Clinical decision support</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Assistive technology - any item, piece of equipment, or product system, whether acquired commercially off the shelf, modified, or customized, that is used to increase, maintain, or improve functional capabilities of individuals with disabilities.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Telematics - </a:t>
            </a:r>
            <a:r>
              <a:rPr lang="en" sz="1000">
                <a:solidFill>
                  <a:schemeClr val="dk1"/>
                </a:solidFill>
              </a:rPr>
              <a:t>the branch of information technology which deals with the </a:t>
            </a:r>
            <a:r>
              <a:rPr lang="en" sz="1000">
                <a:solidFill>
                  <a:schemeClr val="dk1"/>
                </a:solidFill>
                <a:uFill>
                  <a:noFill/>
                </a:uFill>
                <a:hlinkClick r:id="rId2">
                  <a:extLst>
                    <a:ext uri="{A12FA001-AC4F-418D-AE19-62706E023703}">
                      <ahyp:hlinkClr val="tx"/>
                    </a:ext>
                  </a:extLst>
                </a:hlinkClick>
              </a:rPr>
              <a:t>long-distance</a:t>
            </a:r>
            <a:r>
              <a:rPr lang="en" sz="1000">
                <a:solidFill>
                  <a:schemeClr val="dk1"/>
                </a:solidFill>
              </a:rPr>
              <a:t> transmission of </a:t>
            </a:r>
            <a:r>
              <a:rPr lang="en" sz="1000">
                <a:solidFill>
                  <a:schemeClr val="dk1"/>
                </a:solidFill>
                <a:uFill>
                  <a:noFill/>
                </a:uFill>
                <a:hlinkClick r:id="rId3">
                  <a:extLst>
                    <a:ext uri="{A12FA001-AC4F-418D-AE19-62706E023703}">
                      <ahyp:hlinkClr val="tx"/>
                    </a:ext>
                  </a:extLst>
                </a:hlinkClick>
              </a:rPr>
              <a:t>computerized</a:t>
            </a:r>
            <a:r>
              <a:rPr lang="en" sz="1000">
                <a:solidFill>
                  <a:schemeClr val="dk1"/>
                </a:solidFill>
              </a:rPr>
              <a:t> information.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Telehealth - </a:t>
            </a:r>
            <a:r>
              <a:rPr lang="en" sz="1000">
                <a:solidFill>
                  <a:schemeClr val="dk1"/>
                </a:solidFill>
              </a:rPr>
              <a:t>healthcare </a:t>
            </a:r>
            <a:r>
              <a:rPr lang="en" sz="1000">
                <a:solidFill>
                  <a:schemeClr val="dk1"/>
                </a:solidFill>
                <a:uFill>
                  <a:noFill/>
                </a:uFill>
                <a:hlinkClick r:id="rId4">
                  <a:extLst>
                    <a:ext uri="{A12FA001-AC4F-418D-AE19-62706E023703}">
                      <ahyp:hlinkClr val="tx"/>
                    </a:ext>
                  </a:extLst>
                </a:hlinkClick>
              </a:rPr>
              <a:t>remotely</a:t>
            </a:r>
            <a:r>
              <a:rPr lang="en" sz="1000">
                <a:solidFill>
                  <a:schemeClr val="dk1"/>
                </a:solidFill>
              </a:rPr>
              <a:t> by means of telecommunications technology.</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Public health informatics - </a:t>
            </a:r>
            <a:r>
              <a:rPr lang="en" sz="1000">
                <a:solidFill>
                  <a:schemeClr val="dk1"/>
                </a:solidFill>
              </a:rPr>
              <a:t>Public health informatics is the systematic application of information, computer science, and technology to public health practice, research, and learning.</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Consumer health  informatics - </a:t>
            </a:r>
            <a:r>
              <a:rPr lang="en" sz="1000">
                <a:solidFill>
                  <a:schemeClr val="dk1"/>
                </a:solidFill>
              </a:rPr>
              <a:t>Consumer health informatics examines patient information from points of view such as health literacy, consumer knowledge, and education. The goal is to empower patients while giving them the knowledge they need to make their own health decisions.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ICT/systems - </a:t>
            </a:r>
            <a:r>
              <a:rPr lang="en" sz="1000">
                <a:solidFill>
                  <a:schemeClr val="dk1"/>
                </a:solidFill>
              </a:rPr>
              <a:t>Health ICT (Information and Communication Technologies) is based on the development of digital technologies, databases, and other applications that seek to prevent illness, treat diseases, manage chronic illness while improving healthcare for individuals and communities, and also provide capacity for system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Interoperability</a:t>
            </a:r>
            <a:r>
              <a:rPr lang="en" sz="1000">
                <a:solidFill>
                  <a:schemeClr val="dk1"/>
                </a:solidFill>
              </a:rPr>
              <a:t> and Integration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system lifecycle management - </a:t>
            </a:r>
            <a:r>
              <a:rPr lang="en" sz="1000">
                <a:solidFill>
                  <a:schemeClr val="dk1"/>
                </a:solidFill>
              </a:rPr>
              <a:t>the administration of a system from provisioning, through operations, to retirement. Every IT system, resource, and workload has a life cycle.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Process management - </a:t>
            </a:r>
            <a:r>
              <a:rPr lang="en" sz="1000">
                <a:solidFill>
                  <a:schemeClr val="dk1"/>
                </a:solidFill>
              </a:rPr>
              <a:t>methods and technologies aimed at analyzing, optimizing, harmonizing, and automating clinical workflows through holistic re-engineering of healthcare processes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Medical technology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3"/>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33"/>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8" name="Google Shape;48;p4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4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3"/>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Arial"/>
              <a:buNone/>
              <a:defRPr sz="12000">
                <a:latin typeface="Arial"/>
                <a:ea typeface="Arial"/>
                <a:cs typeface="Arial"/>
                <a:sym typeface="Arial"/>
              </a:defRPr>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r>
              <a:t>xx%</a:t>
            </a:r>
          </a:p>
        </p:txBody>
      </p:sp>
      <p:sp>
        <p:nvSpPr>
          <p:cNvPr id="52" name="Google Shape;52;p43"/>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4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20" name="Shape 20"/>
        <p:cNvGrpSpPr/>
        <p:nvPr/>
      </p:nvGrpSpPr>
      <p:grpSpPr>
        <a:xfrm>
          <a:off x="0" y="0"/>
          <a:ext cx="0" cy="0"/>
          <a:chOff x="0" y="0"/>
          <a:chExt cx="0" cy="0"/>
        </a:xfrm>
      </p:grpSpPr>
      <p:sp>
        <p:nvSpPr>
          <p:cNvPr id="21" name="Google Shape;21;p36"/>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2" name="Google Shape;22;p3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7"/>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7"/>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6" name="Google Shape;26;p3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3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3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3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4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41"/>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4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4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andreahobby/" TargetMode="External"/><Relationship Id="rId4" Type="http://schemas.openxmlformats.org/officeDocument/2006/relationships/hyperlink" Target="https://www.linkedin.com/in/andreahobb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ischoolonline.berkeley.edu/data-science/what-is-data-science/"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mzn.to/3u9CvfD" TargetMode="External"/><Relationship Id="rId4" Type="http://schemas.openxmlformats.org/officeDocument/2006/relationships/hyperlink" Target="https://amzn.to/46fyB26" TargetMode="External"/><Relationship Id="rId5" Type="http://schemas.openxmlformats.org/officeDocument/2006/relationships/hyperlink" Target="https://amzn.to/3Qx4LA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databricks.com/blog/2021/07/19/unlocking-the-power-of-health-data-with-a-modern-data-lakehous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healthitanalytics.com/features/the-role-of-healthcare-data-governance-in-big-data-analyt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29a4c32b09f_0_0"/>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Health Data Science and Health Informatics</a:t>
            </a:r>
            <a:endParaRPr/>
          </a:p>
        </p:txBody>
      </p:sp>
      <p:sp>
        <p:nvSpPr>
          <p:cNvPr id="59" name="Google Shape;59;g29a4c32b09f_0_0"/>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Hobby</a:t>
            </a:r>
            <a:endParaRPr sz="1200"/>
          </a:p>
          <a:p>
            <a:pPr indent="0" lvl="0" marL="0" rtl="0" algn="l">
              <a:spcBef>
                <a:spcPts val="0"/>
              </a:spcBef>
              <a:spcAft>
                <a:spcPts val="0"/>
              </a:spcAft>
              <a:buNone/>
            </a:pPr>
            <a:r>
              <a:rPr lang="en" sz="1200"/>
              <a:t>BlackTIDES Epidemiology Lead</a:t>
            </a:r>
            <a:endParaRPr sz="1200"/>
          </a:p>
          <a:p>
            <a:pPr indent="0" lvl="0" marL="0" rtl="0" algn="l">
              <a:spcBef>
                <a:spcPts val="0"/>
              </a:spcBef>
              <a:spcAft>
                <a:spcPts val="0"/>
              </a:spcAft>
              <a:buNone/>
            </a:pPr>
            <a:r>
              <a:rPr lang="en" sz="1200" u="sng">
                <a:solidFill>
                  <a:schemeClr val="hlink"/>
                </a:solidFill>
                <a:hlinkClick r:id="rId3"/>
              </a:rPr>
              <a:t>https://www.linkedin.com/in</a:t>
            </a:r>
            <a:r>
              <a:rPr lang="en" sz="1300" u="sng">
                <a:solidFill>
                  <a:schemeClr val="hlink"/>
                </a:solidFill>
                <a:hlinkClick r:id="rId4"/>
              </a:rPr>
              <a:t>/andreahobby/</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9a4c32b09f_0_49"/>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Health Data Science?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9a4c32b09f_0_177"/>
          <p:cNvSpPr txBox="1"/>
          <p:nvPr>
            <p:ph type="title"/>
          </p:nvPr>
        </p:nvSpPr>
        <p:spPr>
          <a:xfrm>
            <a:off x="490250" y="312875"/>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Health </a:t>
            </a:r>
            <a:r>
              <a:rPr lang="en" sz="4300"/>
              <a:t>Data Science = Statistics + Health Informatics + Computer Science + Healthcare subject matter expertise</a:t>
            </a:r>
            <a:endParaRPr sz="4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9a4c32b09f_0_5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Lifecycle</a:t>
            </a:r>
            <a:endParaRPr/>
          </a:p>
        </p:txBody>
      </p:sp>
      <p:sp>
        <p:nvSpPr>
          <p:cNvPr id="128" name="Google Shape;128;g29a4c32b09f_0_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9a4c32b09f_0_53"/>
          <p:cNvSpPr txBox="1"/>
          <p:nvPr/>
        </p:nvSpPr>
        <p:spPr>
          <a:xfrm>
            <a:off x="8046975" y="4269825"/>
            <a:ext cx="7854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Source</a:t>
            </a:r>
            <a:endParaRPr sz="1200">
              <a:solidFill>
                <a:schemeClr val="lt2"/>
              </a:solidFill>
            </a:endParaRPr>
          </a:p>
        </p:txBody>
      </p:sp>
      <p:pic>
        <p:nvPicPr>
          <p:cNvPr id="130" name="Google Shape;130;g29a4c32b09f_0_53"/>
          <p:cNvPicPr preferRelativeResize="0"/>
          <p:nvPr/>
        </p:nvPicPr>
        <p:blipFill>
          <a:blip r:embed="rId4">
            <a:alphaModFix/>
          </a:blip>
          <a:stretch>
            <a:fillRect/>
          </a:stretch>
        </p:blipFill>
        <p:spPr>
          <a:xfrm>
            <a:off x="2471937" y="1152475"/>
            <a:ext cx="4200124" cy="353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a4c32b09f_0_5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What are some key areas of health data science?</a:t>
            </a:r>
            <a:endParaRPr sz="2800"/>
          </a:p>
        </p:txBody>
      </p:sp>
      <p:sp>
        <p:nvSpPr>
          <p:cNvPr id="136" name="Google Shape;136;g29a4c32b09f_0_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00"/>
              </a:spcBef>
              <a:spcAft>
                <a:spcPts val="0"/>
              </a:spcAft>
              <a:buClr>
                <a:schemeClr val="dk2"/>
              </a:buClr>
              <a:buSzPts val="1800"/>
              <a:buFont typeface="Roboto"/>
              <a:buChar char="●"/>
            </a:pPr>
            <a:r>
              <a:rPr lang="en">
                <a:solidFill>
                  <a:schemeClr val="dk2"/>
                </a:solidFill>
                <a:highlight>
                  <a:schemeClr val="lt1"/>
                </a:highlight>
                <a:latin typeface="Roboto"/>
                <a:ea typeface="Roboto"/>
                <a:cs typeface="Roboto"/>
                <a:sym typeface="Roboto"/>
              </a:rPr>
              <a:t>Natural Language Processing  - i.e., Extracting patient diagnoses from clinical notes in  EHR.</a:t>
            </a:r>
            <a:endParaRPr>
              <a:solidFill>
                <a:schemeClr val="dk2"/>
              </a:solidFill>
              <a:highlight>
                <a:schemeClr val="lt1"/>
              </a:highlight>
              <a:latin typeface="Roboto"/>
              <a:ea typeface="Roboto"/>
              <a:cs typeface="Roboto"/>
              <a:sym typeface="Roboto"/>
            </a:endParaRPr>
          </a:p>
          <a:p>
            <a:pPr indent="-342900" lvl="0" marL="457200" rtl="0" algn="l">
              <a:lnSpc>
                <a:spcPct val="115000"/>
              </a:lnSpc>
              <a:spcBef>
                <a:spcPts val="100"/>
              </a:spcBef>
              <a:spcAft>
                <a:spcPts val="0"/>
              </a:spcAft>
              <a:buClr>
                <a:schemeClr val="dk2"/>
              </a:buClr>
              <a:buSzPts val="1800"/>
              <a:buFont typeface="Roboto"/>
              <a:buChar char="●"/>
            </a:pPr>
            <a:r>
              <a:rPr lang="en">
                <a:solidFill>
                  <a:schemeClr val="dk2"/>
                </a:solidFill>
                <a:highlight>
                  <a:schemeClr val="lt1"/>
                </a:highlight>
                <a:latin typeface="Roboto"/>
                <a:ea typeface="Roboto"/>
                <a:cs typeface="Roboto"/>
                <a:sym typeface="Roboto"/>
              </a:rPr>
              <a:t>Computer Vision - i.e., Analyze a radiology image using an image recognition algorithm. </a:t>
            </a:r>
            <a:endParaRPr>
              <a:solidFill>
                <a:schemeClr val="dk2"/>
              </a:solidFill>
              <a:highlight>
                <a:schemeClr val="lt1"/>
              </a:highlight>
              <a:latin typeface="Roboto"/>
              <a:ea typeface="Roboto"/>
              <a:cs typeface="Roboto"/>
              <a:sym typeface="Roboto"/>
            </a:endParaRPr>
          </a:p>
          <a:p>
            <a:pPr indent="-342900" lvl="0" marL="457200" rtl="0" algn="l">
              <a:lnSpc>
                <a:spcPct val="115000"/>
              </a:lnSpc>
              <a:spcBef>
                <a:spcPts val="100"/>
              </a:spcBef>
              <a:spcAft>
                <a:spcPts val="0"/>
              </a:spcAft>
              <a:buClr>
                <a:schemeClr val="dk2"/>
              </a:buClr>
              <a:buSzPts val="1800"/>
              <a:buFont typeface="Roboto"/>
              <a:buChar char="●"/>
            </a:pPr>
            <a:r>
              <a:rPr lang="en">
                <a:solidFill>
                  <a:schemeClr val="dk2"/>
                </a:solidFill>
                <a:highlight>
                  <a:schemeClr val="lt1"/>
                </a:highlight>
                <a:latin typeface="Roboto"/>
                <a:ea typeface="Roboto"/>
                <a:cs typeface="Roboto"/>
                <a:sym typeface="Roboto"/>
              </a:rPr>
              <a:t>Machine Learning - i.e., Build a model to predict the utilization of healthcare resources for a hospital. </a:t>
            </a:r>
            <a:endParaRPr>
              <a:solidFill>
                <a:schemeClr val="dk2"/>
              </a:solidFill>
              <a:highlight>
                <a:schemeClr val="lt1"/>
              </a:highlight>
              <a:latin typeface="Roboto"/>
              <a:ea typeface="Roboto"/>
              <a:cs typeface="Roboto"/>
              <a:sym typeface="Roboto"/>
            </a:endParaRPr>
          </a:p>
          <a:p>
            <a:pPr indent="-342900" lvl="0" marL="457200" rtl="0" algn="l">
              <a:lnSpc>
                <a:spcPct val="115000"/>
              </a:lnSpc>
              <a:spcBef>
                <a:spcPts val="100"/>
              </a:spcBef>
              <a:spcAft>
                <a:spcPts val="0"/>
              </a:spcAft>
              <a:buClr>
                <a:schemeClr val="dk2"/>
              </a:buClr>
              <a:buSzPts val="1800"/>
              <a:buFont typeface="Roboto"/>
              <a:buChar char="●"/>
            </a:pPr>
            <a:r>
              <a:rPr lang="en">
                <a:solidFill>
                  <a:schemeClr val="dk2"/>
                </a:solidFill>
                <a:highlight>
                  <a:schemeClr val="lt1"/>
                </a:highlight>
                <a:latin typeface="Roboto"/>
                <a:ea typeface="Roboto"/>
                <a:cs typeface="Roboto"/>
                <a:sym typeface="Roboto"/>
              </a:rPr>
              <a:t>Reinforcement Learning - This can be used to design personalized treatment plans by continuously adapting interventions based on patient responses.</a:t>
            </a:r>
            <a:endParaRPr>
              <a:solidFill>
                <a:schemeClr val="dk2"/>
              </a:solidFill>
              <a:highlight>
                <a:schemeClr val="lt1"/>
              </a:highlight>
              <a:latin typeface="Roboto"/>
              <a:ea typeface="Roboto"/>
              <a:cs typeface="Roboto"/>
              <a:sym typeface="Roboto"/>
            </a:endParaRPr>
          </a:p>
          <a:p>
            <a:pPr indent="-342900" lvl="0" marL="457200" rtl="0" algn="l">
              <a:lnSpc>
                <a:spcPct val="115000"/>
              </a:lnSpc>
              <a:spcBef>
                <a:spcPts val="100"/>
              </a:spcBef>
              <a:spcAft>
                <a:spcPts val="0"/>
              </a:spcAft>
              <a:buClr>
                <a:schemeClr val="dk2"/>
              </a:buClr>
              <a:buSzPts val="1800"/>
              <a:buFont typeface="Roboto"/>
              <a:buChar char="●"/>
            </a:pPr>
            <a:r>
              <a:rPr lang="en">
                <a:solidFill>
                  <a:schemeClr val="dk2"/>
                </a:solidFill>
                <a:highlight>
                  <a:schemeClr val="lt1"/>
                </a:highlight>
                <a:latin typeface="Roboto"/>
                <a:ea typeface="Roboto"/>
                <a:cs typeface="Roboto"/>
                <a:sym typeface="Roboto"/>
              </a:rPr>
              <a:t>Causal Inference - This can determine the effectiveness of a treatment by comparing outcomes in a treated group against a control group.</a:t>
            </a:r>
            <a:endParaRPr>
              <a:solidFill>
                <a:schemeClr val="dk2"/>
              </a:solidFill>
              <a:highlight>
                <a:schemeClr val="lt1"/>
              </a:highlight>
              <a:latin typeface="Roboto"/>
              <a:ea typeface="Roboto"/>
              <a:cs typeface="Roboto"/>
              <a:sym typeface="Roboto"/>
            </a:endParaRPr>
          </a:p>
          <a:p>
            <a:pPr indent="0" lvl="0" marL="457200" rtl="0" algn="l">
              <a:lnSpc>
                <a:spcPct val="115000"/>
              </a:lnSpc>
              <a:spcBef>
                <a:spcPts val="100"/>
              </a:spcBef>
              <a:spcAft>
                <a:spcPts val="100"/>
              </a:spcAft>
              <a:buNone/>
            </a:pPr>
            <a:r>
              <a:t/>
            </a:r>
            <a:endParaRPr>
              <a:solidFill>
                <a:schemeClr val="dk2"/>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9a4c32b09f_0_6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are similarities between health data science and health informatics?</a:t>
            </a:r>
            <a:endParaRPr sz="1800"/>
          </a:p>
        </p:txBody>
      </p:sp>
      <p:sp>
        <p:nvSpPr>
          <p:cNvPr id="142" name="Google Shape;142;g29a4c32b09f_0_63"/>
          <p:cNvSpPr txBox="1"/>
          <p:nvPr>
            <p:ph idx="1" type="body"/>
          </p:nvPr>
        </p:nvSpPr>
        <p:spPr>
          <a:xfrm>
            <a:off x="311700" y="106842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E101A"/>
              </a:buClr>
              <a:buSzPts val="1100"/>
              <a:buAutoNum type="arabicPeriod"/>
            </a:pPr>
            <a:r>
              <a:rPr lang="en" sz="1100">
                <a:solidFill>
                  <a:srgbClr val="0E101A"/>
                </a:solidFill>
              </a:rPr>
              <a:t>Health Data Science and Health Informatics rely heavily on </a:t>
            </a:r>
            <a:r>
              <a:rPr b="1" lang="en" sz="1100">
                <a:solidFill>
                  <a:srgbClr val="0E101A"/>
                </a:solidFill>
              </a:rPr>
              <a:t>data</a:t>
            </a:r>
            <a:r>
              <a:rPr lang="en" sz="1100">
                <a:solidFill>
                  <a:srgbClr val="0E101A"/>
                </a:solidFill>
              </a:rPr>
              <a:t> to drive decision-making and improve healthcare outcomes. They involve collecting, storing, processing, and analyzing data for insights.</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They both are </a:t>
            </a:r>
            <a:r>
              <a:rPr b="1" lang="en" sz="1100">
                <a:solidFill>
                  <a:srgbClr val="0E101A"/>
                </a:solidFill>
              </a:rPr>
              <a:t>multidisciplinary,</a:t>
            </a:r>
            <a:r>
              <a:rPr lang="en" sz="1100">
                <a:solidFill>
                  <a:srgbClr val="0E101A"/>
                </a:solidFill>
              </a:rPr>
              <a:t> drawing from computer science, statistics, medicine, biology, and public health.</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Health Informatics often involves managing and utilizing electronic health records </a:t>
            </a:r>
            <a:r>
              <a:rPr b="1" lang="en" sz="1100">
                <a:solidFill>
                  <a:srgbClr val="0E101A"/>
                </a:solidFill>
              </a:rPr>
              <a:t>(EHRs)</a:t>
            </a:r>
            <a:r>
              <a:rPr lang="en" sz="1100">
                <a:solidFill>
                  <a:srgbClr val="0E101A"/>
                </a:solidFill>
              </a:rPr>
              <a:t>, while Health Data Science may work with data from EHRs to perform analyses.</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Both fields conduct </a:t>
            </a:r>
            <a:r>
              <a:rPr b="1" lang="en" sz="1100">
                <a:solidFill>
                  <a:srgbClr val="0E101A"/>
                </a:solidFill>
              </a:rPr>
              <a:t>research and analysis</a:t>
            </a:r>
            <a:r>
              <a:rPr lang="en" sz="1100">
                <a:solidFill>
                  <a:srgbClr val="0E101A"/>
                </a:solidFill>
              </a:rPr>
              <a:t> to gain insights into healthcare trends, patient outcomes, and clinical practices. Health Data Scientists may use data analysis techniques in this process.</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Health Informatics and Health Data Science intersect in </a:t>
            </a:r>
            <a:r>
              <a:rPr b="1" lang="en" sz="1100">
                <a:solidFill>
                  <a:srgbClr val="0E101A"/>
                </a:solidFill>
              </a:rPr>
              <a:t>health information technology</a:t>
            </a:r>
            <a:r>
              <a:rPr lang="en" sz="1100">
                <a:solidFill>
                  <a:srgbClr val="0E101A"/>
                </a:solidFill>
              </a:rPr>
              <a:t>. Health IT solutions are crucial for healthcare operations. </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Both fields contribute to </a:t>
            </a:r>
            <a:r>
              <a:rPr b="1" lang="en" sz="1100">
                <a:solidFill>
                  <a:srgbClr val="0E101A"/>
                </a:solidFill>
              </a:rPr>
              <a:t>healthcare decision support</a:t>
            </a:r>
            <a:r>
              <a:rPr lang="en" sz="1100">
                <a:solidFill>
                  <a:srgbClr val="0E101A"/>
                </a:solidFill>
              </a:rPr>
              <a:t> systems, which help clinicians make informed decisions about patient care.</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They share a common goal of</a:t>
            </a:r>
            <a:r>
              <a:rPr b="1" lang="en" sz="1100">
                <a:solidFill>
                  <a:srgbClr val="0E101A"/>
                </a:solidFill>
              </a:rPr>
              <a:t> improving the quality and safety </a:t>
            </a:r>
            <a:r>
              <a:rPr lang="en" sz="1100">
                <a:solidFill>
                  <a:srgbClr val="0E101A"/>
                </a:solidFill>
              </a:rPr>
              <a:t>of healthcare services through data-driven approaches.</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Health Data Science and Health Informatics can be applied to </a:t>
            </a:r>
            <a:r>
              <a:rPr b="1" lang="en" sz="1100">
                <a:solidFill>
                  <a:srgbClr val="0E101A"/>
                </a:solidFill>
              </a:rPr>
              <a:t>public health</a:t>
            </a:r>
            <a:r>
              <a:rPr lang="en" sz="1100">
                <a:solidFill>
                  <a:srgbClr val="0E101A"/>
                </a:solidFill>
              </a:rPr>
              <a:t> initiatives like disease surveillance, epidemiology, and population health management.</a:t>
            </a:r>
            <a:endParaRPr sz="1100">
              <a:solidFill>
                <a:srgbClr val="0E101A"/>
              </a:solidFill>
            </a:endParaRPr>
          </a:p>
          <a:p>
            <a:pPr indent="-298450" lvl="0" marL="457200" rtl="0" algn="l">
              <a:spcBef>
                <a:spcPts val="0"/>
              </a:spcBef>
              <a:spcAft>
                <a:spcPts val="0"/>
              </a:spcAft>
              <a:buClr>
                <a:srgbClr val="0E101A"/>
              </a:buClr>
              <a:buSzPts val="1100"/>
              <a:buAutoNum type="arabicPeriod"/>
            </a:pPr>
            <a:r>
              <a:rPr lang="en" sz="1100">
                <a:solidFill>
                  <a:srgbClr val="0E101A"/>
                </a:solidFill>
              </a:rPr>
              <a:t>Both fields must adhere to </a:t>
            </a:r>
            <a:r>
              <a:rPr b="1" lang="en" sz="1100">
                <a:solidFill>
                  <a:srgbClr val="0E101A"/>
                </a:solidFill>
              </a:rPr>
              <a:t>healthcare data privacy regulations</a:t>
            </a:r>
            <a:r>
              <a:rPr lang="en" sz="1100">
                <a:solidFill>
                  <a:srgbClr val="0E101A"/>
                </a:solidFill>
              </a:rPr>
              <a:t> and standards, like the Health Insurance Portability and Accountability Act (HIPAA) in the United States.</a:t>
            </a:r>
            <a:endParaRPr sz="1100">
              <a:solidFill>
                <a:srgbClr val="0E101A"/>
              </a:solidFill>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9a4c32b09f_0_68"/>
          <p:cNvSpPr txBox="1"/>
          <p:nvPr>
            <p:ph type="title"/>
          </p:nvPr>
        </p:nvSpPr>
        <p:spPr>
          <a:xfrm>
            <a:off x="82775" y="146850"/>
            <a:ext cx="87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What are the differences between health data science and health informatics?</a:t>
            </a:r>
            <a:endParaRPr sz="1800"/>
          </a:p>
          <a:p>
            <a:pPr indent="0" lvl="0" marL="0" rtl="0" algn="l">
              <a:spcBef>
                <a:spcPts val="0"/>
              </a:spcBef>
              <a:spcAft>
                <a:spcPts val="0"/>
              </a:spcAft>
              <a:buNone/>
            </a:pPr>
            <a:r>
              <a:t/>
            </a:r>
            <a:endParaRPr sz="1800"/>
          </a:p>
        </p:txBody>
      </p:sp>
      <p:sp>
        <p:nvSpPr>
          <p:cNvPr id="148" name="Google Shape;148;g29a4c32b09f_0_6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Health Data Science</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Purpose: </a:t>
            </a:r>
            <a:r>
              <a:rPr lang="en" sz="1000">
                <a:solidFill>
                  <a:schemeClr val="dk2"/>
                </a:solidFill>
                <a:latin typeface="Roboto"/>
                <a:ea typeface="Roboto"/>
                <a:cs typeface="Roboto"/>
                <a:sym typeface="Roboto"/>
              </a:rPr>
              <a:t>Focuses on the analysis of health-related data to extract insights, identify patterns, and make predictions. It involves statistical analysis, machine learning, and data-driven decision-making.</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Methods: Utilizes data analytics, statistical modeling, and machine learning algorithms to analyze large datasets. The emphasis is on extracting meaningful patterns and knowledge from data to inform healthcare operations.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Role:  Typically responsible for analyzing complex healthcare datasets, developing predictive models, and providing data-driven insights to support healthcare operations or improving patient outcomes.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endParaRPr>
          </a:p>
        </p:txBody>
      </p:sp>
      <p:sp>
        <p:nvSpPr>
          <p:cNvPr id="149" name="Google Shape;149;g29a4c32b09f_0_6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Health Informatics</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Purpose: </a:t>
            </a:r>
            <a:r>
              <a:rPr lang="en" sz="1000">
                <a:solidFill>
                  <a:schemeClr val="dk2"/>
                </a:solidFill>
                <a:latin typeface="Roboto"/>
                <a:ea typeface="Roboto"/>
                <a:cs typeface="Roboto"/>
                <a:sym typeface="Roboto"/>
              </a:rPr>
              <a:t>Has a broader scope than health data science, including the management, organization, and utilization of health information. It involves the design and implementation of information systems to support healthcare delivery, decision-making, and overall healthcare management.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Methods: Involves the design and implementation of health information systems, electronic health records (EHRs), and health information exchange. It focuses on the effective use of technology to manage and communicate health information across healthcare settings.</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Role:  Involves roles related to the design, implementation, and maintenance of health information systems, ensuring the interoperability of healthcare technologies, and managing health information securely.</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53" name="Shape 153"/>
        <p:cNvGrpSpPr/>
        <p:nvPr/>
      </p:nvGrpSpPr>
      <p:grpSpPr>
        <a:xfrm>
          <a:off x="0" y="0"/>
          <a:ext cx="0" cy="0"/>
          <a:chOff x="0" y="0"/>
          <a:chExt cx="0" cy="0"/>
        </a:xfrm>
      </p:grpSpPr>
      <p:sp>
        <p:nvSpPr>
          <p:cNvPr id="154" name="Google Shape;154;g29a4c32b09f_0_79"/>
          <p:cNvSpPr txBox="1"/>
          <p:nvPr>
            <p:ph idx="4294967295" type="title"/>
          </p:nvPr>
        </p:nvSpPr>
        <p:spPr>
          <a:xfrm>
            <a:off x="485875" y="1714500"/>
            <a:ext cx="81837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R</a:t>
            </a:r>
            <a:endParaRPr sz="3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9a4c32b09f_0_2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 and </a:t>
            </a:r>
            <a:r>
              <a:rPr lang="en"/>
              <a:t>RStudio</a:t>
            </a:r>
            <a:r>
              <a:rPr lang="en"/>
              <a:t>?</a:t>
            </a:r>
            <a:endParaRPr/>
          </a:p>
        </p:txBody>
      </p:sp>
      <p:sp>
        <p:nvSpPr>
          <p:cNvPr id="160" name="Google Shape;160;g29a4c32b09f_0_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 and RStudio  is an open-source programming language.</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RStudio is an Integrated Development Environment (IDE) for R</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They are used for  data analysis, statistics, and data science.</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pic>
        <p:nvPicPr>
          <p:cNvPr id="161" name="Google Shape;161;g29a4c32b09f_0_219"/>
          <p:cNvPicPr preferRelativeResize="0"/>
          <p:nvPr/>
        </p:nvPicPr>
        <p:blipFill>
          <a:blip r:embed="rId3">
            <a:alphaModFix/>
          </a:blip>
          <a:stretch>
            <a:fillRect/>
          </a:stretch>
        </p:blipFill>
        <p:spPr>
          <a:xfrm>
            <a:off x="2809875" y="2778025"/>
            <a:ext cx="3524250" cy="129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9a4c32b09f_0_2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R?</a:t>
            </a:r>
            <a:endParaRPr/>
          </a:p>
        </p:txBody>
      </p:sp>
      <p:sp>
        <p:nvSpPr>
          <p:cNvPr id="167" name="Google Shape;167;g29a4c32b09f_0_2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2"/>
              </a:buClr>
              <a:buSzPts val="1800"/>
              <a:buChar char="●"/>
            </a:pPr>
            <a:r>
              <a:rPr lang="en">
                <a:solidFill>
                  <a:schemeClr val="dk2"/>
                </a:solidFill>
              </a:rPr>
              <a:t>It’s open source.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It has a big online community.</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R has libraries for almost every statistical analysis.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It's free.</a:t>
            </a:r>
            <a:endParaRPr>
              <a:solidFill>
                <a:schemeClr val="dk2"/>
              </a:solidFill>
            </a:endParaRPr>
          </a:p>
          <a:p>
            <a:pPr indent="0" lvl="0" marL="0" rtl="0" algn="l">
              <a:spcBef>
                <a:spcPts val="1600"/>
              </a:spcBef>
              <a:spcAft>
                <a:spcPts val="0"/>
              </a:spcAft>
              <a:buNone/>
            </a:pPr>
            <a:r>
              <a:t/>
            </a:r>
            <a:endParaRPr/>
          </a:p>
        </p:txBody>
      </p:sp>
      <p:pic>
        <p:nvPicPr>
          <p:cNvPr id="168" name="Google Shape;168;g29a4c32b09f_0_235"/>
          <p:cNvPicPr preferRelativeResize="0"/>
          <p:nvPr/>
        </p:nvPicPr>
        <p:blipFill>
          <a:blip r:embed="rId3">
            <a:alphaModFix/>
          </a:blip>
          <a:stretch>
            <a:fillRect/>
          </a:stretch>
        </p:blipFill>
        <p:spPr>
          <a:xfrm>
            <a:off x="5706002" y="1152475"/>
            <a:ext cx="2882925" cy="223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9a4c32b09f_0_8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data types in R?</a:t>
            </a:r>
            <a:endParaRPr/>
          </a:p>
        </p:txBody>
      </p:sp>
      <p:sp>
        <p:nvSpPr>
          <p:cNvPr id="174" name="Google Shape;174;g29a4c32b09f_0_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Numeric </a:t>
            </a:r>
            <a:r>
              <a:rPr b="1" lang="en" sz="2000">
                <a:solidFill>
                  <a:schemeClr val="dk1"/>
                </a:solidFill>
                <a:latin typeface="Roboto"/>
                <a:ea typeface="Roboto"/>
                <a:cs typeface="Roboto"/>
                <a:sym typeface="Roboto"/>
              </a:rPr>
              <a:t>x &lt;- 11.1</a:t>
            </a:r>
            <a:endParaRPr b="1" sz="2000">
              <a:solidFill>
                <a:schemeClr val="dk1"/>
              </a:solidFill>
              <a:latin typeface="Roboto"/>
              <a:ea typeface="Roboto"/>
              <a:cs typeface="Roboto"/>
              <a:sym typeface="Roboto"/>
            </a:endParaRPr>
          </a:p>
          <a:p>
            <a:pPr indent="-355600" lvl="0" marL="457200" rtl="0" algn="l">
              <a:lnSpc>
                <a:spcPct val="150000"/>
              </a:lnSpc>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Integer     </a:t>
            </a:r>
            <a:r>
              <a:rPr b="1" lang="en" sz="2000">
                <a:solidFill>
                  <a:schemeClr val="dk1"/>
                </a:solidFill>
                <a:latin typeface="Roboto"/>
                <a:ea typeface="Roboto"/>
                <a:cs typeface="Roboto"/>
                <a:sym typeface="Roboto"/>
              </a:rPr>
              <a:t>y &lt;- 3L</a:t>
            </a:r>
            <a:endParaRPr b="1" sz="2000">
              <a:solidFill>
                <a:schemeClr val="dk1"/>
              </a:solidFill>
              <a:latin typeface="Roboto"/>
              <a:ea typeface="Roboto"/>
              <a:cs typeface="Roboto"/>
              <a:sym typeface="Roboto"/>
            </a:endParaRPr>
          </a:p>
          <a:p>
            <a:pPr indent="-355600" lvl="0" marL="457200" rtl="0" algn="l">
              <a:lnSpc>
                <a:spcPct val="150000"/>
              </a:lnSpc>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Character </a:t>
            </a:r>
            <a:r>
              <a:rPr b="1" lang="en" sz="2000">
                <a:solidFill>
                  <a:schemeClr val="dk1"/>
                </a:solidFill>
                <a:latin typeface="Roboto"/>
                <a:ea typeface="Roboto"/>
                <a:cs typeface="Roboto"/>
                <a:sym typeface="Roboto"/>
              </a:rPr>
              <a:t>name &lt;- "Black"</a:t>
            </a:r>
            <a:endParaRPr b="1" sz="2000">
              <a:solidFill>
                <a:schemeClr val="dk1"/>
              </a:solidFill>
              <a:latin typeface="Roboto"/>
              <a:ea typeface="Roboto"/>
              <a:cs typeface="Roboto"/>
              <a:sym typeface="Roboto"/>
            </a:endParaRPr>
          </a:p>
          <a:p>
            <a:pPr indent="-355600" lvl="0" marL="457200" rtl="0" algn="l">
              <a:lnSpc>
                <a:spcPct val="150000"/>
              </a:lnSpc>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Date   </a:t>
            </a:r>
            <a:r>
              <a:rPr b="1" lang="en" sz="2000">
                <a:solidFill>
                  <a:schemeClr val="dk1"/>
                </a:solidFill>
                <a:latin typeface="Roboto"/>
                <a:ea typeface="Roboto"/>
                <a:cs typeface="Roboto"/>
                <a:sym typeface="Roboto"/>
              </a:rPr>
              <a:t>today &lt;- as.Date("2023-11-16")</a:t>
            </a:r>
            <a:endParaRPr b="1" sz="2000">
              <a:solidFill>
                <a:schemeClr val="dk1"/>
              </a:solidFill>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lang="en" sz="2000">
                <a:solidFill>
                  <a:schemeClr val="dk2"/>
                </a:solidFill>
                <a:latin typeface="Roboto"/>
                <a:ea typeface="Roboto"/>
                <a:cs typeface="Roboto"/>
                <a:sym typeface="Roboto"/>
              </a:rPr>
              <a:t>Logical </a:t>
            </a:r>
            <a:r>
              <a:rPr b="1" lang="en" sz="2000">
                <a:solidFill>
                  <a:schemeClr val="dk1"/>
                </a:solidFill>
                <a:latin typeface="Roboto"/>
                <a:ea typeface="Roboto"/>
                <a:cs typeface="Roboto"/>
                <a:sym typeface="Roboto"/>
              </a:rPr>
              <a:t>has_heartdisease &lt;- TRUE</a:t>
            </a:r>
            <a:endParaRPr b="1" sz="20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9a4c32b09f_0_25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a:t>
            </a:r>
            <a:endParaRPr/>
          </a:p>
        </p:txBody>
      </p:sp>
      <p:sp>
        <p:nvSpPr>
          <p:cNvPr id="65" name="Google Shape;65;g29a4c32b09f_0_25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Epidemiology Lead for BlackTIDES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Founder of Health Data Science Newsletter</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Incoming Data Scientist at US Department of Health and Human Services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Data Scientist </a:t>
            </a:r>
            <a:r>
              <a:rPr lang="en">
                <a:solidFill>
                  <a:schemeClr val="dk2"/>
                </a:solidFill>
              </a:rPr>
              <a:t>at Accenture Federal Services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Former Data Science Fellow at the FDA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Graduated with MS in Epidemiology from Georgetown and Certificate in Data Science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BA Political Science from Wellesley College</a:t>
            </a:r>
            <a:endParaRPr>
              <a:solidFill>
                <a:schemeClr val="dk2"/>
              </a:solidFill>
            </a:endParaRPr>
          </a:p>
          <a:p>
            <a:pPr indent="0" lvl="0" marL="457200" rtl="0" algn="l">
              <a:spcBef>
                <a:spcPts val="0"/>
              </a:spcBef>
              <a:spcAft>
                <a:spcPts val="0"/>
              </a:spcAft>
              <a:buNone/>
            </a:pPr>
            <a:r>
              <a:rPr lang="en">
                <a:solidFill>
                  <a:schemeClr val="dk2"/>
                </a:solidFill>
              </a:rPr>
              <a:t> </a:t>
            </a:r>
            <a:endParaRPr>
              <a:solidFill>
                <a:schemeClr val="dk2"/>
              </a:solidFill>
            </a:endParaRPr>
          </a:p>
          <a:p>
            <a:pPr indent="0" lvl="0" marL="457200" rtl="0" algn="l">
              <a:spcBef>
                <a:spcPts val="0"/>
              </a:spcBef>
              <a:spcAft>
                <a:spcPts val="0"/>
              </a:spcAft>
              <a:buNone/>
            </a:pPr>
            <a:r>
              <a:t/>
            </a:r>
            <a:endParaRPr>
              <a:solidFill>
                <a:schemeClr val="dk2"/>
              </a:solidFill>
            </a:endParaRPr>
          </a:p>
        </p:txBody>
      </p:sp>
      <p:sp>
        <p:nvSpPr>
          <p:cNvPr id="66" name="Google Shape;66;g29a4c32b09f_0_258"/>
          <p:cNvSpPr txBox="1"/>
          <p:nvPr>
            <p:ph idx="2" type="body"/>
          </p:nvPr>
        </p:nvSpPr>
        <p:spPr>
          <a:xfrm>
            <a:off x="4924100" y="1324451"/>
            <a:ext cx="3908100" cy="32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g29a4c32b09f_0_258"/>
          <p:cNvPicPr preferRelativeResize="0"/>
          <p:nvPr/>
        </p:nvPicPr>
        <p:blipFill>
          <a:blip r:embed="rId3">
            <a:alphaModFix/>
          </a:blip>
          <a:stretch>
            <a:fillRect/>
          </a:stretch>
        </p:blipFill>
        <p:spPr>
          <a:xfrm>
            <a:off x="5462467" y="1152475"/>
            <a:ext cx="2861924" cy="3725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9a4c32b09f_0_2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data structures in R?</a:t>
            </a:r>
            <a:endParaRPr/>
          </a:p>
        </p:txBody>
      </p:sp>
      <p:sp>
        <p:nvSpPr>
          <p:cNvPr id="180" name="Google Shape;180;g29a4c32b09f_0_2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Vector  </a:t>
            </a:r>
            <a:r>
              <a:rPr b="1" lang="en" sz="2000">
                <a:solidFill>
                  <a:schemeClr val="dk1"/>
                </a:solidFill>
                <a:latin typeface="Roboto"/>
                <a:ea typeface="Roboto"/>
                <a:cs typeface="Roboto"/>
                <a:sym typeface="Roboto"/>
              </a:rPr>
              <a:t> numeric_vector &lt;- c(1.5, 2.7, 3.9, 5.1)</a:t>
            </a:r>
            <a:endParaRPr b="1" sz="2000">
              <a:solidFill>
                <a:schemeClr val="dk1"/>
              </a:solidFill>
              <a:latin typeface="Roboto"/>
              <a:ea typeface="Roboto"/>
              <a:cs typeface="Roboto"/>
              <a:sym typeface="Roboto"/>
            </a:endParaRPr>
          </a:p>
          <a:p>
            <a:pPr indent="-355600" lvl="0" marL="457200" rtl="0" algn="l">
              <a:lnSpc>
                <a:spcPct val="150000"/>
              </a:lnSpc>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Lists </a:t>
            </a:r>
            <a:r>
              <a:rPr b="1" lang="en" sz="2000">
                <a:solidFill>
                  <a:schemeClr val="dk1"/>
                </a:solidFill>
                <a:latin typeface="Roboto"/>
                <a:ea typeface="Roboto"/>
                <a:cs typeface="Roboto"/>
                <a:sym typeface="Roboto"/>
              </a:rPr>
              <a:t>list1 &lt;- list(name = "John", age = 65, has_diabetes = TRUE)</a:t>
            </a:r>
            <a:endParaRPr sz="2000">
              <a:solidFill>
                <a:srgbClr val="374151"/>
              </a:solidFill>
              <a:latin typeface="Roboto"/>
              <a:ea typeface="Roboto"/>
              <a:cs typeface="Roboto"/>
              <a:sym typeface="Roboto"/>
            </a:endParaRPr>
          </a:p>
          <a:p>
            <a:pPr indent="-355600" lvl="0" marL="457200" rtl="0" algn="l">
              <a:lnSpc>
                <a:spcPct val="150000"/>
              </a:lnSpc>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Dataframes </a:t>
            </a:r>
            <a:r>
              <a:rPr b="1" lang="en" sz="2000">
                <a:solidFill>
                  <a:schemeClr val="dk1"/>
                </a:solidFill>
                <a:latin typeface="Roboto"/>
                <a:ea typeface="Roboto"/>
                <a:cs typeface="Roboto"/>
                <a:sym typeface="Roboto"/>
              </a:rPr>
              <a:t>df1 &lt;- data.frame(name = c("John", "Jessica"), age = c(65, 50), has_diabetes = c(TRUE, FALSE))</a:t>
            </a:r>
            <a:endParaRPr b="1" sz="2000">
              <a:solidFill>
                <a:schemeClr val="dk1"/>
              </a:solidFill>
              <a:latin typeface="Roboto"/>
              <a:ea typeface="Roboto"/>
              <a:cs typeface="Roboto"/>
              <a:sym typeface="Roboto"/>
            </a:endParaRPr>
          </a:p>
          <a:p>
            <a:pPr indent="-355600" lvl="0" marL="457200" rtl="0" algn="l">
              <a:lnSpc>
                <a:spcPct val="150000"/>
              </a:lnSpc>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Arrays </a:t>
            </a:r>
            <a:r>
              <a:rPr b="1" lang="en" sz="2000">
                <a:solidFill>
                  <a:schemeClr val="dk1"/>
                </a:solidFill>
                <a:latin typeface="Roboto"/>
                <a:ea typeface="Roboto"/>
                <a:cs typeface="Roboto"/>
                <a:sym typeface="Roboto"/>
              </a:rPr>
              <a:t>array_data &lt;- array(1:24, dim = c(2, 3, 4))</a:t>
            </a:r>
            <a:endParaRPr b="1" sz="2000">
              <a:solidFill>
                <a:schemeClr val="dk1"/>
              </a:solidFill>
              <a:latin typeface="Roboto"/>
              <a:ea typeface="Roboto"/>
              <a:cs typeface="Roboto"/>
              <a:sym typeface="Roboto"/>
            </a:endParaRPr>
          </a:p>
          <a:p>
            <a:pPr indent="-355600" lvl="0" marL="457200" rtl="0" algn="l">
              <a:lnSpc>
                <a:spcPct val="150000"/>
              </a:lnSpc>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Matrices </a:t>
            </a:r>
            <a:r>
              <a:rPr b="1" lang="en" sz="2000">
                <a:solidFill>
                  <a:schemeClr val="dk1"/>
                </a:solidFill>
                <a:latin typeface="Roboto"/>
                <a:ea typeface="Roboto"/>
                <a:cs typeface="Roboto"/>
                <a:sym typeface="Roboto"/>
              </a:rPr>
              <a:t>matrix_data &lt;- matrix(1:6, nrow = 2, ncol = 3)</a:t>
            </a:r>
            <a:endParaRPr b="1" sz="20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t/>
            </a:r>
            <a:endParaRPr b="1" sz="20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t/>
            </a:r>
            <a:endParaRPr sz="2000">
              <a:solidFill>
                <a:srgbClr val="37415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9a4c32b09f_0_8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common R libraries?</a:t>
            </a:r>
            <a:endParaRPr/>
          </a:p>
        </p:txBody>
      </p:sp>
      <p:sp>
        <p:nvSpPr>
          <p:cNvPr id="186" name="Google Shape;186;g29a4c32b09f_0_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dk2"/>
              </a:buClr>
              <a:buSzPts val="1200"/>
              <a:buFont typeface="Roboto"/>
              <a:buChar char="●"/>
            </a:pPr>
            <a:r>
              <a:rPr lang="en" sz="1200">
                <a:solidFill>
                  <a:schemeClr val="dk2"/>
                </a:solidFill>
                <a:latin typeface="Roboto"/>
                <a:ea typeface="Roboto"/>
                <a:cs typeface="Roboto"/>
                <a:sym typeface="Roboto"/>
              </a:rPr>
              <a:t>dplyr: A library for data manipulation and transformation, including filtering, summarizing, and arranging data.</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tidyr: Used for data tidying and reshaping, which is essential for preparing data for analysis.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ggplot2: A library for creating data visualizations and plots.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survival: Often used for survival analysis and time-to-event data.</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caret: An extensive library for machine learning that provides a unified interface for various modeling techniques.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lubridate: Useful for handling date and time data, which is common in health-related datasets.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tm: If text data is involved (e.g., medical records), the "tm" library can be used for text mining and natural language processing.</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rpart: For building decision trees and conducting recursive partitioning analysis.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shiny: If you want to create interactive web applications for health data visualization and analysis.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EpiR: This library is used for epidemiological data analysis. It provides functions for statistical analysis, data visualization, and epidemiological calculations.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ROCR: ROCR is used for evaluating and visualizing the performance of classification models, such as ROC curves and AUC.</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Fairness in R: The Fairness in R package is designed to assess and mitigate bias and fairness issues in machine learning models by providing tools for evaluating and enhancing fairness across different demographic groups.</a:t>
            </a:r>
            <a:endParaRPr sz="1200">
              <a:solidFill>
                <a:schemeClr val="dk2"/>
              </a:solidFill>
              <a:latin typeface="Roboto"/>
              <a:ea typeface="Roboto"/>
              <a:cs typeface="Roboto"/>
              <a:sym typeface="Roboto"/>
            </a:endParaRPr>
          </a:p>
          <a:p>
            <a:pPr indent="0" lvl="0" marL="457200" rtl="0" algn="l">
              <a:spcBef>
                <a:spcPts val="150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9a4c32b09f_0_21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Real-world Applications - Health Informatics and Health Data Science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95" name="Shape 195"/>
        <p:cNvGrpSpPr/>
        <p:nvPr/>
      </p:nvGrpSpPr>
      <p:grpSpPr>
        <a:xfrm>
          <a:off x="0" y="0"/>
          <a:ext cx="0" cy="0"/>
          <a:chOff x="0" y="0"/>
          <a:chExt cx="0" cy="0"/>
        </a:xfrm>
      </p:grpSpPr>
      <p:sp>
        <p:nvSpPr>
          <p:cNvPr id="196" name="Google Shape;196;g29a4c32b09f_0_11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9a4c32b09f_0_12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02" name="Google Shape;202;g29a4c32b09f_0_12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9a4c32b09f_0_18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8" name="Google Shape;208;g29a4c32b09f_0_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Statistics for Health Data Science: An Organic Approach</a:t>
            </a:r>
            <a:endParaRPr/>
          </a:p>
          <a:p>
            <a:pPr indent="-342900" lvl="0" marL="457200" rtl="0" algn="l">
              <a:spcBef>
                <a:spcPts val="0"/>
              </a:spcBef>
              <a:spcAft>
                <a:spcPts val="0"/>
              </a:spcAft>
              <a:buSzPts val="1800"/>
              <a:buChar char="●"/>
            </a:pPr>
            <a:r>
              <a:rPr lang="en" u="sng">
                <a:solidFill>
                  <a:schemeClr val="hlink"/>
                </a:solidFill>
                <a:hlinkClick r:id="rId4"/>
              </a:rPr>
              <a:t>R for Data Science: Import, Tidy, Transform, Visualize, and Model Data</a:t>
            </a:r>
            <a:endParaRPr/>
          </a:p>
          <a:p>
            <a:pPr indent="-342900" lvl="0" marL="457200" rtl="0" algn="l">
              <a:lnSpc>
                <a:spcPct val="128571"/>
              </a:lnSpc>
              <a:spcBef>
                <a:spcPts val="0"/>
              </a:spcBef>
              <a:spcAft>
                <a:spcPts val="0"/>
              </a:spcAft>
              <a:buSzPts val="1800"/>
              <a:buChar char="●"/>
            </a:pPr>
            <a:r>
              <a:rPr lang="en" u="sng">
                <a:solidFill>
                  <a:schemeClr val="hlink"/>
                </a:solidFill>
                <a:highlight>
                  <a:srgbClr val="FFFFFF"/>
                </a:highlight>
                <a:hlinkClick r:id="rId5"/>
              </a:rPr>
              <a:t>Health Informatics: An Interprofessional Approach </a:t>
            </a:r>
            <a:endParaRPr>
              <a:solidFill>
                <a:srgbClr val="0F1111"/>
              </a:solidFill>
              <a:highlight>
                <a:srgbClr val="FFFFFF"/>
              </a:highlight>
            </a:endParaRPr>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9a4c32b09f_0_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3" name="Google Shape;73;g29a4c32b09f_0_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Health Informatics Overview</a:t>
            </a:r>
            <a:endParaRPr/>
          </a:p>
          <a:p>
            <a:pPr indent="-342900" lvl="0" marL="457200" rtl="0" algn="l">
              <a:spcBef>
                <a:spcPts val="0"/>
              </a:spcBef>
              <a:spcAft>
                <a:spcPts val="0"/>
              </a:spcAft>
              <a:buSzPts val="1800"/>
              <a:buChar char="●"/>
            </a:pPr>
            <a:r>
              <a:rPr lang="en"/>
              <a:t>Health Data Science Overview</a:t>
            </a:r>
            <a:endParaRPr/>
          </a:p>
          <a:p>
            <a:pPr indent="-342900" lvl="0" marL="457200" rtl="0" algn="l">
              <a:spcBef>
                <a:spcPts val="0"/>
              </a:spcBef>
              <a:spcAft>
                <a:spcPts val="0"/>
              </a:spcAft>
              <a:buSzPts val="1800"/>
              <a:buChar char="●"/>
            </a:pPr>
            <a:r>
              <a:rPr lang="en"/>
              <a:t>R Overview</a:t>
            </a:r>
            <a:endParaRPr/>
          </a:p>
          <a:p>
            <a:pPr indent="-342900" lvl="0" marL="457200" rtl="0" algn="l">
              <a:spcBef>
                <a:spcPts val="0"/>
              </a:spcBef>
              <a:spcAft>
                <a:spcPts val="0"/>
              </a:spcAft>
              <a:buSzPts val="1800"/>
              <a:buChar char="●"/>
            </a:pPr>
            <a:r>
              <a:rPr lang="en"/>
              <a:t>Real-world Applications with R - Health Informatics and Health Data Science</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9a4c32b09f_0_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data?</a:t>
            </a:r>
            <a:endParaRPr/>
          </a:p>
        </p:txBody>
      </p:sp>
      <p:sp>
        <p:nvSpPr>
          <p:cNvPr id="79" name="Google Shape;79;g29a4c32b09f_0_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is raw material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descr="(Source: Databricks, 2023)" id="80" name="Google Shape;80;g29a4c32b09f_0_14"/>
          <p:cNvPicPr preferRelativeResize="0"/>
          <p:nvPr/>
        </p:nvPicPr>
        <p:blipFill rotWithShape="1">
          <a:blip r:embed="rId3">
            <a:alphaModFix/>
          </a:blip>
          <a:srcRect b="0" l="0" r="0" t="12334"/>
          <a:stretch/>
        </p:blipFill>
        <p:spPr>
          <a:xfrm>
            <a:off x="1468325" y="1749975"/>
            <a:ext cx="6207351" cy="2994975"/>
          </a:xfrm>
          <a:prstGeom prst="rect">
            <a:avLst/>
          </a:prstGeom>
          <a:noFill/>
          <a:ln>
            <a:noFill/>
          </a:ln>
        </p:spPr>
      </p:pic>
      <p:sp>
        <p:nvSpPr>
          <p:cNvPr id="81" name="Google Shape;81;g29a4c32b09f_0_14"/>
          <p:cNvSpPr txBox="1"/>
          <p:nvPr/>
        </p:nvSpPr>
        <p:spPr>
          <a:xfrm>
            <a:off x="7734950" y="4729650"/>
            <a:ext cx="14091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4"/>
              </a:rPr>
              <a:t>Source</a:t>
            </a:r>
            <a:endParaRPr sz="10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9a4c32b09f_0_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information?</a:t>
            </a:r>
            <a:endParaRPr/>
          </a:p>
        </p:txBody>
      </p:sp>
      <p:sp>
        <p:nvSpPr>
          <p:cNvPr id="87" name="Google Shape;87;g29a4c32b09f_0_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information is processed health data.</a:t>
            </a:r>
            <a:endParaRPr/>
          </a:p>
        </p:txBody>
      </p:sp>
      <p:pic>
        <p:nvPicPr>
          <p:cNvPr descr="Data Versus Information " id="88" name="Google Shape;88;g29a4c32b09f_0_19"/>
          <p:cNvPicPr preferRelativeResize="0"/>
          <p:nvPr/>
        </p:nvPicPr>
        <p:blipFill>
          <a:blip r:embed="rId3">
            <a:alphaModFix/>
          </a:blip>
          <a:stretch>
            <a:fillRect/>
          </a:stretch>
        </p:blipFill>
        <p:spPr>
          <a:xfrm>
            <a:off x="938225" y="1655375"/>
            <a:ext cx="7267575" cy="3275300"/>
          </a:xfrm>
          <a:prstGeom prst="rect">
            <a:avLst/>
          </a:prstGeom>
          <a:noFill/>
          <a:ln>
            <a:noFill/>
          </a:ln>
        </p:spPr>
      </p:pic>
      <p:sp>
        <p:nvSpPr>
          <p:cNvPr id="89" name="Google Shape;89;g29a4c32b09f_0_19"/>
          <p:cNvSpPr txBox="1"/>
          <p:nvPr/>
        </p:nvSpPr>
        <p:spPr>
          <a:xfrm>
            <a:off x="8391850" y="4647550"/>
            <a:ext cx="9198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4"/>
              </a:rPr>
              <a:t>Source</a:t>
            </a:r>
            <a:endParaRPr sz="10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9a4c32b09f_0_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knowledge?</a:t>
            </a:r>
            <a:endParaRPr/>
          </a:p>
        </p:txBody>
      </p:sp>
      <p:sp>
        <p:nvSpPr>
          <p:cNvPr id="95" name="Google Shape;95;g29a4c32b09f_0_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Knowledge is information that is applied to rules, relationships, ideas, and experiences.</a:t>
            </a:r>
            <a:endParaRPr/>
          </a:p>
        </p:txBody>
      </p:sp>
      <p:pic>
        <p:nvPicPr>
          <p:cNvPr id="96" name="Google Shape;96;g29a4c32b09f_0_24"/>
          <p:cNvPicPr preferRelativeResize="0"/>
          <p:nvPr/>
        </p:nvPicPr>
        <p:blipFill>
          <a:blip r:embed="rId3">
            <a:alphaModFix/>
          </a:blip>
          <a:stretch>
            <a:fillRect/>
          </a:stretch>
        </p:blipFill>
        <p:spPr>
          <a:xfrm>
            <a:off x="2816707" y="1672750"/>
            <a:ext cx="378244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9a4c32b09f_0_3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Health Informatics?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9a4c32b09f_0_17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Health Informatics is the science of how to use healthcare data, health information and knowledge to improve human health and the delivery of health care services</a:t>
            </a:r>
            <a:endParaRPr sz="3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29b6e8a9ba6_0_2"/>
          <p:cNvPicPr preferRelativeResize="0"/>
          <p:nvPr/>
        </p:nvPicPr>
        <p:blipFill>
          <a:blip r:embed="rId3">
            <a:alphaModFix/>
          </a:blip>
          <a:stretch>
            <a:fillRect/>
          </a:stretch>
        </p:blipFill>
        <p:spPr>
          <a:xfrm>
            <a:off x="1000125" y="185738"/>
            <a:ext cx="7143750" cy="4772025"/>
          </a:xfrm>
          <a:prstGeom prst="rect">
            <a:avLst/>
          </a:prstGeom>
          <a:noFill/>
          <a:ln>
            <a:noFill/>
          </a:ln>
        </p:spPr>
      </p:pic>
      <p:sp>
        <p:nvSpPr>
          <p:cNvPr id="112" name="Google Shape;112;g29b6e8a9ba6_0_2"/>
          <p:cNvSpPr txBox="1"/>
          <p:nvPr/>
        </p:nvSpPr>
        <p:spPr>
          <a:xfrm>
            <a:off x="8244050" y="4549000"/>
            <a:ext cx="9000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700">
                <a:solidFill>
                  <a:schemeClr val="dk2"/>
                </a:solidFill>
              </a:rPr>
              <a:t>Source:</a:t>
            </a:r>
            <a:r>
              <a:rPr lang="en" sz="700">
                <a:solidFill>
                  <a:schemeClr val="dk2"/>
                </a:solidFill>
              </a:rPr>
              <a:t>https://www.himss.org/resources/health-informatics</a:t>
            </a:r>
            <a:endParaRPr sz="7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