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4" r:id="rId2"/>
    <p:sldId id="760" r:id="rId3"/>
    <p:sldId id="682" r:id="rId4"/>
    <p:sldId id="665" r:id="rId5"/>
    <p:sldId id="659" r:id="rId6"/>
    <p:sldId id="660" r:id="rId7"/>
    <p:sldId id="662" r:id="rId8"/>
    <p:sldId id="663" r:id="rId9"/>
    <p:sldId id="813" r:id="rId10"/>
    <p:sldId id="664" r:id="rId11"/>
    <p:sldId id="666" r:id="rId12"/>
    <p:sldId id="814" r:id="rId13"/>
    <p:sldId id="815" r:id="rId14"/>
    <p:sldId id="816" r:id="rId15"/>
    <p:sldId id="817" r:id="rId16"/>
    <p:sldId id="652" r:id="rId17"/>
  </p:sldIdLst>
  <p:sldSz cx="9144000" cy="5143500" type="screen16x9"/>
  <p:notesSz cx="7099300" cy="10234613"/>
  <p:defaultTextStyle>
    <a:defPPr>
      <a:defRPr lang="zh-TW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PMingLiU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2FBEF0F-4807-4E9B-9335-5F78C0DBF746}">
          <p14:sldIdLst>
            <p14:sldId id="524"/>
            <p14:sldId id="760"/>
            <p14:sldId id="682"/>
            <p14:sldId id="665"/>
            <p14:sldId id="659"/>
            <p14:sldId id="660"/>
            <p14:sldId id="662"/>
            <p14:sldId id="663"/>
            <p14:sldId id="813"/>
            <p14:sldId id="664"/>
            <p14:sldId id="666"/>
            <p14:sldId id="814"/>
            <p14:sldId id="815"/>
            <p14:sldId id="816"/>
            <p14:sldId id="817"/>
            <p14:sldId id="6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FAA40A"/>
    <a:srgbClr val="1A466D"/>
    <a:srgbClr val="000099"/>
    <a:srgbClr val="004280"/>
    <a:srgbClr val="58A6E9"/>
    <a:srgbClr val="0033CC"/>
    <a:srgbClr val="FFFF66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3" autoAdjust="0"/>
    <p:restoredTop sz="92523" autoAdjust="0"/>
  </p:normalViewPr>
  <p:slideViewPr>
    <p:cSldViewPr snapToGrid="0">
      <p:cViewPr varScale="1">
        <p:scale>
          <a:sx n="110" d="100"/>
          <a:sy n="110" d="100"/>
        </p:scale>
        <p:origin x="-252" y="-84"/>
      </p:cViewPr>
      <p:guideLst>
        <p:guide orient="horz" pos="14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1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43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fld id="{0BDD5CBD-8745-4935-9ED6-5A7E9046FA0A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80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ea typeface="PMingLiU" panose="02020500000000000000" charset="-120"/>
              </a:defRPr>
            </a:lvl1pPr>
          </a:lstStyle>
          <a:p>
            <a:pPr>
              <a:defRPr/>
            </a:pPr>
            <a:fld id="{36C83A7B-116D-40D5-969D-5F9F4A8C8ED7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06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3A6A8C-F937-4138-9138-851540E465AA}" type="slidenum">
              <a:rPr lang="en-US" altLang="zh-TW" sz="1300" smtClean="0">
                <a:latin typeface="Garamond" panose="02020404030301010803" pitchFamily="18" charset="0"/>
              </a:r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PMingLiU" panose="02020500000000000000" charset="-120"/>
              </a:rPr>
              <a:t>建</a:t>
            </a:r>
            <a:endParaRPr lang="zh-TW" altLang="zh-TW" dirty="0">
              <a:ea typeface="PMingLiU" panose="02020500000000000000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C83A7B-116D-40D5-969D-5F9F4A8C8ED7}" type="slidenum">
              <a:rPr lang="en-US" altLang="zh-TW" smtClean="0"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ctrTitle"/>
          </p:nvPr>
        </p:nvSpPr>
        <p:spPr>
          <a:xfrm>
            <a:off x="406021" y="1527572"/>
            <a:ext cx="6858000" cy="1790700"/>
          </a:xfrm>
        </p:spPr>
        <p:txBody>
          <a:bodyPr anchor="b"/>
          <a:lstStyle>
            <a:lvl1pPr algn="l">
              <a:defRPr sz="3300" i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" panose="020B0604030504040204" pitchFamily="34" charset="-120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F4676A67-98B4-47DD-ADBD-1F10EDEAE866}" type="datetimeFigureOut">
              <a:rPr kumimoji="0" lang="zh-TW" altLang="en-US" smtClean="0">
                <a:solidFill>
                  <a:prstClr val="black">
                    <a:tint val="75000"/>
                  </a:prstClr>
                </a:solidFill>
              </a:rPr>
              <a:t>2020/9/2</a:t>
            </a:fld>
            <a:endParaRPr kumimoji="0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" panose="020B0604030504040204" pitchFamily="34" charset="-120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" panose="020B0604030504040204" pitchFamily="34" charset="-120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CF68912-E366-4690-A4D4-BFF52DBED2DE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lang="zh-TW" altLang="en-US" sz="3000" b="1" kern="0" baseline="0" dirty="0">
          <a:solidFill>
            <a:srgbClr val="002060"/>
          </a:solidFill>
          <a:effectLst/>
          <a:latin typeface="Calibri" panose="020F0502020204030204" pitchFamily="34" charset="0"/>
          <a:ea typeface="Microsoft JhengHei" panose="020B0604030504040204" pitchFamily="34" charset="-12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1025" y="703359"/>
            <a:ext cx="6858000" cy="1448466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sz="3200" smtClean="0">
                <a:ea typeface="宋体" panose="02010600030101010101" pitchFamily="2" charset="-122"/>
                <a:sym typeface="+mn-ea"/>
              </a:rPr>
              <a:t>EnSaaS 实时监控服务ERM</a:t>
            </a:r>
            <a:r>
              <a:rPr lang="en-US" altLang="zh-CN" sz="3200" smtClean="0">
                <a:sym typeface="+mn-ea"/>
              </a:rPr>
              <a:t> </a:t>
            </a:r>
            <a:r>
              <a:rPr lang="zh-CN" sz="3200" smtClean="0">
                <a:ea typeface="宋体" panose="02010600030101010101" pitchFamily="2" charset="-122"/>
                <a:sym typeface="+mn-ea"/>
              </a:rPr>
              <a:t>快速入门</a:t>
            </a:r>
            <a:endParaRPr lang="zh-CN" sz="3200" dirty="0" smtClean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3" y="3961914"/>
            <a:ext cx="4720402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anose="02020603050405020304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anose="02020603050405020304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WISE-PaaS/</a:t>
            </a:r>
            <a:r>
              <a:rPr lang="en-US" altLang="zh-CN" kern="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EnSaaS</a:t>
            </a:r>
            <a:r>
              <a:rPr lang="en-US" altLang="zh-CN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Team</a:t>
            </a:r>
            <a:endParaRPr lang="en-US" altLang="zh-TW" kern="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2020.7.27 v0.2 (</a:t>
            </a:r>
            <a:r>
              <a:rPr lang="zh-CN" altLang="en-US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简体中文</a:t>
            </a:r>
            <a:r>
              <a:rPr lang="en-US" altLang="zh-TW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</a:t>
            </a:r>
            <a:endParaRPr lang="en-US" altLang="zh-TW" kern="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17622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82" y="1556520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8290" y="41402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6: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选择你所要查看的集群以及工作空间，点击</a:t>
            </a:r>
            <a:r>
              <a:rPr sz="1600" smtClean="0">
                <a:sym typeface="+mn-ea"/>
              </a:rPr>
              <a:t>「</a:t>
            </a:r>
            <a:r>
              <a:rPr lang="en-US" altLang="zh-CN" sz="1600" smtClean="0">
                <a:ea typeface="宋体" panose="02010600030101010101" pitchFamily="2" charset="-122"/>
                <a:sym typeface="+mn-ea"/>
              </a:rPr>
              <a:t>Workspace</a:t>
            </a:r>
            <a:r>
              <a:rPr sz="1600" smtClean="0">
                <a:sym typeface="+mn-ea"/>
              </a:rPr>
              <a:t>」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查看对应工作空间的资源使用情况及状态</a:t>
            </a:r>
            <a:endParaRPr lang="zh-CN" altLang="en-US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17" y="1945140"/>
            <a:ext cx="252000" cy="252000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92" y="1556520"/>
            <a:ext cx="252000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34959" cy="517971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chemeClr val="accent1">
                  <a:lumMod val="20000"/>
                  <a:lumOff val="80000"/>
                  <a:alpha val="28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" y="4543646"/>
            <a:ext cx="538462" cy="53846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1920" y="1846241"/>
            <a:ext cx="8938259" cy="876344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rgbClr val="1A466D"/>
                </a:solidFill>
                <a:latin typeface="Arial" panose="020B0604020202020204" pitchFamily="34" charset="0"/>
              </a:rPr>
              <a:t>场景二：</a:t>
            </a:r>
            <a:r>
              <a:rPr sz="2000" smtClean="0">
                <a:solidFill>
                  <a:schemeClr val="accent2"/>
                </a:solidFill>
                <a:latin typeface="Arial" panose="020B0604020202020204" pitchFamily="34" charset="0"/>
              </a:rPr>
              <a:t>通过监控大盘查看应用相关的资源使用情况</a:t>
            </a:r>
            <a:r>
              <a:rPr lang="zh-CN" altLang="zh-TW" sz="2000" smtClean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及状态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08661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场景二：通过监控大盘查看应用相关的资源使用情况及状态</a:t>
            </a:r>
            <a:endParaRPr lang="zh-CN" altLang="en-US" sz="120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92" y="1606050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0800" y="41400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1: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选择你所要查看的集群以及工作空间和命名空间，点击</a:t>
            </a:r>
            <a:r>
              <a:rPr sz="1600" smtClean="0">
                <a:sym typeface="+mn-ea"/>
              </a:rPr>
              <a:t>「</a:t>
            </a:r>
            <a:r>
              <a:rPr lang="en-US" altLang="zh-CN" sz="1600" smtClean="0">
                <a:ea typeface="宋体" panose="02010600030101010101" pitchFamily="2" charset="-122"/>
                <a:sym typeface="+mn-ea"/>
              </a:rPr>
              <a:t>Workload</a:t>
            </a:r>
            <a:r>
              <a:rPr sz="1600" smtClean="0">
                <a:sym typeface="+mn-ea"/>
              </a:rPr>
              <a:t>」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查看应用的工作负载的资源使用情况及状态</a:t>
            </a:r>
            <a:endParaRPr lang="zh-CN" altLang="en-US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42" y="1606050"/>
            <a:ext cx="252000" cy="252000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42" y="1606050"/>
            <a:ext cx="252000" cy="252000"/>
          </a:xfrm>
          <a:prstGeom prst="rect">
            <a:avLst/>
          </a:prstGeom>
        </p:spPr>
      </p:pic>
      <p:pic>
        <p:nvPicPr>
          <p:cNvPr id="7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2" y="2526165"/>
            <a:ext cx="252000" cy="252000"/>
          </a:xfrm>
          <a:prstGeom prst="rect">
            <a:avLst/>
          </a:prstGeom>
        </p:spPr>
      </p:pic>
      <p:pic>
        <p:nvPicPr>
          <p:cNvPr id="8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07" y="2526165"/>
            <a:ext cx="252000" cy="25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4940" y="2235835"/>
            <a:ext cx="995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800">
                <a:solidFill>
                  <a:srgbClr val="FF0000"/>
                </a:solidFill>
              </a:rPr>
              <a:t>选择</a:t>
            </a:r>
            <a:r>
              <a:rPr lang="zh-CN" altLang="en-US" sz="800">
                <a:solidFill>
                  <a:srgbClr val="FF0000"/>
                </a:solidFill>
                <a:ea typeface="宋体" panose="02010600030101010101" pitchFamily="2" charset="-122"/>
              </a:rPr>
              <a:t>工作负载类型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85745" y="2235835"/>
            <a:ext cx="792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800">
                <a:solidFill>
                  <a:srgbClr val="FF0000"/>
                </a:solidFill>
              </a:rPr>
              <a:t>选择</a:t>
            </a:r>
            <a:r>
              <a:rPr lang="zh-CN" altLang="en-US" sz="8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工作负载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00878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场景二：通过监控大盘查看应用相关的资源使用情况及状态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2" y="1583825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8000" y="41400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2: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选择你所要查看的集群以及工作空间和命令空间，点击</a:t>
            </a:r>
            <a:r>
              <a:rPr sz="1600" smtClean="0">
                <a:sym typeface="+mn-ea"/>
              </a:rPr>
              <a:t>「</a:t>
            </a:r>
            <a:r>
              <a:rPr lang="en-US" altLang="zh-TW" sz="1600" smtClean="0">
                <a:sym typeface="+mn-ea"/>
              </a:rPr>
              <a:t>Pod</a:t>
            </a:r>
            <a:r>
              <a:rPr sz="1600" smtClean="0">
                <a:sym typeface="+mn-ea"/>
              </a:rPr>
              <a:t>」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查看应用对应的容器组及容器的资源使用情况及状态</a:t>
            </a:r>
            <a:endParaRPr lang="zh-CN" altLang="en-US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67" y="1973080"/>
            <a:ext cx="252000" cy="252000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67" y="1583825"/>
            <a:ext cx="252000" cy="252000"/>
          </a:xfrm>
          <a:prstGeom prst="rect">
            <a:avLst/>
          </a:prstGeom>
        </p:spPr>
      </p:pic>
      <p:pic>
        <p:nvPicPr>
          <p:cNvPr id="7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72" y="1583825"/>
            <a:ext cx="252000" cy="252000"/>
          </a:xfrm>
          <a:prstGeom prst="rect">
            <a:avLst/>
          </a:prstGeom>
        </p:spPr>
      </p:pic>
      <p:pic>
        <p:nvPicPr>
          <p:cNvPr id="8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17" y="2531880"/>
            <a:ext cx="252000" cy="25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87245" y="2569845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</a:rPr>
              <a:t>选择容器组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14980" y="2569845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ClrTx/>
              <a:buSzTx/>
              <a:buFontTx/>
            </a:pPr>
            <a:r>
              <a:rPr lang="zh-CN" altLang="en-US" sz="800">
                <a:solidFill>
                  <a:srgbClr val="FF0000"/>
                </a:solidFill>
              </a:rPr>
              <a:t>选择容器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30" y="1008000"/>
            <a:ext cx="6503989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场景二：通过监控大盘查看应用相关的资源使用情况及状态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7" y="1584460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8000" y="41400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3: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选择你所要查看的集群以及工作空间和命名空间，点击</a:t>
            </a:r>
            <a:r>
              <a:rPr sz="1600" smtClean="0">
                <a:sym typeface="+mn-ea"/>
              </a:rPr>
              <a:t>「Persistent Volumes」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查看应用的</a:t>
            </a:r>
            <a:r>
              <a:rPr lang="en-US" altLang="zh-CN" sz="1600" smtClean="0">
                <a:ea typeface="宋体" panose="02010600030101010101" pitchFamily="2" charset="-122"/>
                <a:sym typeface="+mn-ea"/>
              </a:rPr>
              <a:t>持久卷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资源使用情况及状态</a:t>
            </a:r>
            <a:endParaRPr lang="zh-CN" altLang="en-US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62" y="1964190"/>
            <a:ext cx="252000" cy="252000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67" y="1584460"/>
            <a:ext cx="252000" cy="252000"/>
          </a:xfrm>
          <a:prstGeom prst="rect">
            <a:avLst/>
          </a:prstGeom>
        </p:spPr>
      </p:pic>
      <p:pic>
        <p:nvPicPr>
          <p:cNvPr id="7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27" y="1584460"/>
            <a:ext cx="252000" cy="252000"/>
          </a:xfrm>
          <a:prstGeom prst="rect">
            <a:avLst/>
          </a:prstGeom>
        </p:spPr>
      </p:pic>
      <p:pic>
        <p:nvPicPr>
          <p:cNvPr id="8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42" y="2515370"/>
            <a:ext cx="252000" cy="25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89325" y="2553335"/>
            <a:ext cx="894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</a:rPr>
              <a:t>选择持久卷声明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4991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场景二：通过监控大盘查看应用相关的资源使用情况及状态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288000" y="41400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4: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当在图表中看到如下红线时，说明应用中的容器在这个时刻有重启，可以结合指标与日志进行排查</a:t>
            </a:r>
            <a:endParaRPr lang="zh-CN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2" y="4296545"/>
            <a:ext cx="252000" cy="2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Co-Creating the Future</a:t>
            </a:r>
            <a:br>
              <a:rPr lang="en-US" altLang="zh-TW" sz="36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TW" sz="3600" dirty="0" err="1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3600" spc="-180" dirty="0" err="1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</a:t>
            </a:r>
            <a:r>
              <a:rPr lang="en-US" altLang="zh-TW" sz="36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>
                <a:solidFill>
                  <a:srgbClr val="00438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34959" cy="517971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chemeClr val="accent1">
                  <a:lumMod val="20000"/>
                  <a:lumOff val="80000"/>
                  <a:alpha val="28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78585" y="1438275"/>
            <a:ext cx="6692265" cy="8763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EnSaaS 实时监控服务</a:t>
            </a:r>
            <a:r>
              <a:rPr lang="en-US" altLang="zh-CN" sz="3600" dirty="0"/>
              <a:t>ERM</a:t>
            </a:r>
            <a:r>
              <a:rPr lang="zh-CN" sz="3600" dirty="0">
                <a:ea typeface="宋体" panose="02010600030101010101" pitchFamily="2" charset="-122"/>
              </a:rPr>
              <a:t>是</a:t>
            </a:r>
            <a:r>
              <a:rPr lang="zh-CN" altLang="en-US" sz="3600" dirty="0"/>
              <a:t>什么</a:t>
            </a:r>
            <a:r>
              <a:rPr lang="zh-CN" sz="3600" dirty="0"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9330" y="2254885"/>
            <a:ext cx="7470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200" b="1" ker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EnSaaS 实时监控服务是一款基于Prometheus的稳定，高效，灵活的监控告警系统。ERM 提供了多维度，多层级的监控和告警，完整地涵盖应用、数据库、消息中间件、Kubernetes 集群和基础设施。ERM 与 WISE-PaaS/Dashboard 整合，为用户提供了可视化监控大盘，并支持用户使用移动设备对应用、数据和平台进行实时监控。</a:t>
            </a:r>
          </a:p>
        </p:txBody>
      </p:sp>
      <p:pic>
        <p:nvPicPr>
          <p:cNvPr id="9" name="图片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" y="4543646"/>
            <a:ext cx="538462" cy="538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902" y="2558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zh-CN" sz="320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/>
            </a:r>
            <a:br>
              <a:rPr lang="zh-CN" sz="3200" smtClean="0">
                <a:solidFill>
                  <a:schemeClr val="bg1">
                    <a:lumMod val="50000"/>
                  </a:schemeClr>
                </a:solidFill>
                <a:sym typeface="+mn-ea"/>
              </a:rPr>
            </a:br>
            <a:r>
              <a:rPr lang="zh-CN" sz="320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开始使用</a:t>
            </a:r>
            <a:r>
              <a:rPr lang="en-US" altLang="zh-CN" sz="320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ERM</a:t>
            </a:r>
            <a:r>
              <a:rPr lang="zh-CN" sz="320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监控你的集群和应用吧！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Shape 711"/>
          <p:cNvSpPr/>
          <p:nvPr/>
        </p:nvSpPr>
        <p:spPr>
          <a:xfrm rot="-5400000">
            <a:off x="1241764" y="1029489"/>
            <a:ext cx="1358598" cy="1225176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0E0E0E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58" name="Shape 711"/>
          <p:cNvSpPr/>
          <p:nvPr/>
        </p:nvSpPr>
        <p:spPr>
          <a:xfrm rot="-5400000">
            <a:off x="1242172" y="2643763"/>
            <a:ext cx="1358598" cy="1225176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0E0E0E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62" name="Shape 719"/>
          <p:cNvSpPr txBox="1"/>
          <p:nvPr/>
        </p:nvSpPr>
        <p:spPr>
          <a:xfrm>
            <a:off x="2804655" y="1494011"/>
            <a:ext cx="1021855" cy="29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400" b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Montserrat" panose="02000505000000020004"/>
              </a:rPr>
              <a:t>场景 一</a:t>
            </a:r>
            <a:endParaRPr lang="en-US" sz="14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63" name="Shape 719"/>
          <p:cNvSpPr txBox="1"/>
          <p:nvPr/>
        </p:nvSpPr>
        <p:spPr>
          <a:xfrm>
            <a:off x="2805003" y="3108055"/>
            <a:ext cx="1021855" cy="29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zh-CN" altLang="en-US" sz="1400" b="1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Montserrat" panose="02000505000000020004"/>
              </a:rPr>
              <a:t>场景 二</a:t>
            </a:r>
            <a:endParaRPr lang="en-US" sz="14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032" name="Picture 8" descr="Add contact, add user, create account, sign up, sign up screen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90" y="1430303"/>
            <a:ext cx="423546" cy="4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duct Online Certification Exams with Mercer | Mettls Certification  Softwar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72" y="3044577"/>
            <a:ext cx="544326" cy="4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Shape 719"/>
          <p:cNvSpPr txBox="1"/>
          <p:nvPr/>
        </p:nvSpPr>
        <p:spPr>
          <a:xfrm>
            <a:off x="3735705" y="1493520"/>
            <a:ext cx="2952750" cy="295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200" b="1" smtClean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+mn-ea"/>
                <a:hlinkClick r:id="rId5" action="ppaction://hlinksldjump"/>
              </a:rPr>
              <a:t>快速查看集群</a:t>
            </a:r>
            <a:r>
              <a:rPr lang="en-US" altLang="zh-CN" sz="1200" b="1" smtClean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+mn-ea"/>
                <a:hlinkClick r:id="rId5" action="ppaction://hlinksldjump"/>
              </a:rPr>
              <a:t>/</a:t>
            </a:r>
            <a:r>
              <a:rPr lang="zh-CN" altLang="en-US" sz="1200" b="1" smtClean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+mn-ea"/>
                <a:hlinkClick r:id="rId5" action="ppaction://hlinksldjump"/>
              </a:rPr>
              <a:t>空间的资源使用情况</a:t>
            </a:r>
            <a:r>
              <a:rPr lang="zh-CN" altLang="en-US" sz="1200" b="1" smtClean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Montserrat" panose="02000505000000020004"/>
                <a:hlinkClick r:id="rId5" action="ppaction://hlinksldjump"/>
              </a:rPr>
              <a:t> </a:t>
            </a:r>
          </a:p>
        </p:txBody>
      </p:sp>
      <p:sp>
        <p:nvSpPr>
          <p:cNvPr id="183" name="Shape 719"/>
          <p:cNvSpPr txBox="1"/>
          <p:nvPr/>
        </p:nvSpPr>
        <p:spPr>
          <a:xfrm>
            <a:off x="3912870" y="3108325"/>
            <a:ext cx="3596005" cy="295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200" b="1" smtClean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panose="02000505000000020004"/>
                <a:sym typeface="+mn-ea"/>
                <a:hlinkClick r:id="rId6" action="ppaction://hlinksldjump"/>
              </a:rPr>
              <a:t>通过监控大盘查看应用相关的资源使用情况及状态</a:t>
            </a:r>
            <a:endParaRPr lang="zh-CN" altLang="en-US" sz="1200" b="1" smtClean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hlinkClick r:id="rId6" action="ppaction://hlinksldjump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2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ontserrat" panose="02000505000000020004"/>
              <a:sym typeface="Montserrat" panose="0200050500000002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34959" cy="517971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chemeClr val="accent1">
                  <a:lumMod val="20000"/>
                  <a:lumOff val="80000"/>
                  <a:alpha val="28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86929" y="1846241"/>
            <a:ext cx="6525679" cy="876344"/>
          </a:xfrm>
        </p:spPr>
        <p:txBody>
          <a:bodyPr>
            <a:noAutofit/>
          </a:bodyPr>
          <a:lstStyle/>
          <a:p>
            <a:r>
              <a:rPr lang="zh-CN" altLang="en-US" sz="2000" smtClean="0">
                <a:solidFill>
                  <a:srgbClr val="1A466D"/>
                </a:solidFill>
                <a:latin typeface="Arial" panose="020B0604020202020204" pitchFamily="34" charset="0"/>
              </a:rPr>
              <a:t>场景一：</a:t>
            </a:r>
            <a:r>
              <a:rPr sz="2000">
                <a:solidFill>
                  <a:srgbClr val="ED7D31"/>
                </a:solidFill>
                <a:latin typeface="Arial" panose="020B0604020202020204" pitchFamily="34" charset="0"/>
              </a:rPr>
              <a:t>快速查看集群</a:t>
            </a:r>
            <a:r>
              <a:rPr lang="en-US" altLang="zh-TW" sz="2000">
                <a:solidFill>
                  <a:srgbClr val="ED7D31"/>
                </a:solidFill>
                <a:latin typeface="Arial" panose="020B0604020202020204" pitchFamily="34" charset="0"/>
              </a:rPr>
              <a:t>/</a:t>
            </a:r>
            <a:r>
              <a:rPr sz="2000">
                <a:solidFill>
                  <a:srgbClr val="ED7D31"/>
                </a:solidFill>
                <a:latin typeface="Arial" panose="020B0604020202020204" pitchFamily="34" charset="0"/>
              </a:rPr>
              <a:t>空间的资源使用情况</a:t>
            </a:r>
            <a:endParaRPr lang="zh-CN" sz="2000" smtClean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173" y="2452279"/>
            <a:ext cx="86441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查看集群资源监控时需具备</a:t>
            </a:r>
            <a:r>
              <a:rPr lang="en-US" altLang="zh-CN" sz="12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cluster owner</a:t>
            </a: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以上权限</a:t>
            </a:r>
          </a:p>
        </p:txBody>
      </p:sp>
      <p:pic>
        <p:nvPicPr>
          <p:cNvPr id="9" name="图片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" y="4543646"/>
            <a:ext cx="538462" cy="538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8887059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288000" y="415406"/>
            <a:ext cx="8460000" cy="6057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TW" sz="1600" dirty="0" smtClean="0"/>
              <a:t>1. </a:t>
            </a:r>
            <a:r>
              <a:rPr sz="1600" dirty="0"/>
              <a:t>登入</a:t>
            </a:r>
            <a:r>
              <a:rPr sz="1600" dirty="0" smtClean="0"/>
              <a:t> </a:t>
            </a:r>
            <a:r>
              <a:rPr lang="en-US" altLang="zh-TW" sz="1600" dirty="0" smtClean="0"/>
              <a:t>MP Portal </a:t>
            </a:r>
          </a:p>
        </p:txBody>
      </p:sp>
      <p:pic>
        <p:nvPicPr>
          <p:cNvPr id="10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4" y="1674395"/>
            <a:ext cx="311731" cy="3117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0" y="1008000"/>
            <a:ext cx="6522307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29344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标题 1"/>
          <p:cNvSpPr txBox="1"/>
          <p:nvPr/>
        </p:nvSpPr>
        <p:spPr>
          <a:xfrm>
            <a:off x="288290" y="41529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1600" dirty="0" smtClean="0"/>
              <a:t>2: </a:t>
            </a:r>
            <a:r>
              <a:rPr lang="zh-CN" sz="1600" dirty="0" smtClean="0">
                <a:ea typeface="宋体" panose="02010600030101010101" pitchFamily="2" charset="-122"/>
              </a:rPr>
              <a:t>选择</a:t>
            </a:r>
            <a:r>
              <a:rPr sz="1600" smtClean="0">
                <a:sym typeface="+mn-ea"/>
              </a:rPr>
              <a:t>「</a:t>
            </a:r>
            <a:r>
              <a:rPr lang="en-US" altLang="zh-TW" sz="1600" smtClean="0">
                <a:sym typeface="+mn-ea"/>
              </a:rPr>
              <a:t>Monitor</a:t>
            </a:r>
            <a:r>
              <a:rPr sz="1600" smtClean="0">
                <a:sym typeface="+mn-ea"/>
              </a:rPr>
              <a:t>」</a:t>
            </a:r>
            <a:r>
              <a:rPr lang="zh-CN" altLang="zh-TW" sz="1600" smtClean="0">
                <a:ea typeface="宋体" panose="02010600030101010101" pitchFamily="2" charset="-122"/>
                <a:sym typeface="+mn-ea"/>
              </a:rPr>
              <a:t>，</a:t>
            </a:r>
            <a:r>
              <a:rPr lang="zh-CN" sz="1600" dirty="0" smtClean="0">
                <a:ea typeface="宋体" panose="02010600030101010101" pitchFamily="2" charset="-122"/>
              </a:rPr>
              <a:t>进入监控页面</a:t>
            </a:r>
          </a:p>
        </p:txBody>
      </p:sp>
      <p:pic>
        <p:nvPicPr>
          <p:cNvPr id="12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44395"/>
            <a:ext cx="252000" cy="252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00" y="1008000"/>
            <a:ext cx="6578323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标题 1"/>
          <p:cNvSpPr txBox="1"/>
          <p:nvPr/>
        </p:nvSpPr>
        <p:spPr>
          <a:xfrm>
            <a:off x="288000" y="41529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dirty="0" smtClean="0"/>
              <a:t>3: </a:t>
            </a:r>
            <a:r>
              <a:rPr lang="zh-CN" sz="1600" dirty="0" smtClean="0">
                <a:ea typeface="宋体" panose="02010600030101010101" pitchFamily="2" charset="-122"/>
              </a:rPr>
              <a:t>选择你所要查看的集群，点击</a:t>
            </a:r>
            <a:r>
              <a:rPr sz="1600" smtClean="0">
                <a:sym typeface="+mn-ea"/>
              </a:rPr>
              <a:t>「</a:t>
            </a:r>
            <a:r>
              <a:rPr lang="en-US" altLang="zh-CN" sz="1600" smtClean="0">
                <a:ea typeface="宋体" panose="02010600030101010101" pitchFamily="2" charset="-122"/>
                <a:sym typeface="+mn-ea"/>
              </a:rPr>
              <a:t>Physics Resources</a:t>
            </a:r>
            <a:r>
              <a:rPr sz="1600" smtClean="0">
                <a:sym typeface="+mn-ea"/>
              </a:rPr>
              <a:t>」</a:t>
            </a:r>
            <a:r>
              <a:rPr lang="zh-CN" sz="1600" dirty="0" smtClean="0">
                <a:ea typeface="宋体" panose="02010600030101010101" pitchFamily="2" charset="-122"/>
              </a:rPr>
              <a:t>查看集群的物理资源使用情况</a:t>
            </a:r>
            <a:r>
              <a:rPr lang="zh-CN" altLang="en-US" sz="1600" dirty="0" smtClean="0"/>
              <a:t> 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圖片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5" y="1569085"/>
            <a:ext cx="252000" cy="252000"/>
          </a:xfrm>
          <a:prstGeom prst="rect">
            <a:avLst/>
          </a:prstGeom>
        </p:spPr>
      </p:pic>
      <p:pic>
        <p:nvPicPr>
          <p:cNvPr id="6" name="圖片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55" y="1958340"/>
            <a:ext cx="252000" cy="252000"/>
          </a:xfrm>
          <a:prstGeom prst="rect">
            <a:avLst/>
          </a:prstGeom>
        </p:spPr>
      </p:pic>
      <p:pic>
        <p:nvPicPr>
          <p:cNvPr id="10" name="圖片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30" y="2255520"/>
            <a:ext cx="253365" cy="253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63945" y="1958340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切换时间范围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46885" y="142684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收起侧边栏</a:t>
            </a:r>
          </a:p>
        </p:txBody>
      </p:sp>
      <p:sp>
        <p:nvSpPr>
          <p:cNvPr id="14" name="矩形 13"/>
          <p:cNvSpPr/>
          <p:nvPr/>
        </p:nvSpPr>
        <p:spPr>
          <a:xfrm>
            <a:off x="2042160" y="1336040"/>
            <a:ext cx="238760" cy="1238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00373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1581785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8000" y="41529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dirty="0" smtClean="0"/>
              <a:t>4: </a:t>
            </a:r>
            <a:r>
              <a:rPr lang="zh-CN" sz="1600" dirty="0" smtClean="0">
                <a:ea typeface="宋体" panose="02010600030101010101" pitchFamily="2" charset="-122"/>
              </a:rPr>
              <a:t>选择你所要查看的集群，点击</a:t>
            </a:r>
            <a:r>
              <a:rPr sz="1600" smtClean="0">
                <a:sym typeface="+mn-ea"/>
              </a:rPr>
              <a:t>「</a:t>
            </a:r>
            <a:r>
              <a:rPr lang="en-US" altLang="zh-TW" sz="1600" smtClean="0">
                <a:sym typeface="+mn-ea"/>
              </a:rPr>
              <a:t>Node</a:t>
            </a:r>
            <a:r>
              <a:rPr sz="1600" smtClean="0">
                <a:sym typeface="+mn-ea"/>
              </a:rPr>
              <a:t>」</a:t>
            </a:r>
            <a:r>
              <a:rPr lang="zh-CN" sz="1600" dirty="0" smtClean="0">
                <a:ea typeface="宋体" panose="02010600030101010101" pitchFamily="2" charset="-122"/>
              </a:rPr>
              <a:t>查看集群各节点的物理资源使用情况</a:t>
            </a:r>
            <a:r>
              <a:rPr lang="zh-CN" altLang="en-US" sz="1600" dirty="0" smtClean="0"/>
              <a:t> 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5" y="1581785"/>
            <a:ext cx="252000" cy="252000"/>
          </a:xfrm>
          <a:prstGeom prst="rect">
            <a:avLst/>
          </a:prstGeom>
        </p:spPr>
      </p:pic>
      <p:pic>
        <p:nvPicPr>
          <p:cNvPr id="6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55" y="2518410"/>
            <a:ext cx="252000" cy="25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7265" y="2518410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FF0000"/>
                </a:solidFill>
              </a:rPr>
              <a:t>切换节点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008000"/>
            <a:ext cx="653471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6941" y="209041"/>
            <a:ext cx="6374317" cy="306019"/>
          </a:xfrm>
        </p:spPr>
        <p:txBody>
          <a:bodyPr>
            <a:noAutofit/>
          </a:bodyPr>
          <a:lstStyle/>
          <a:p>
            <a:pPr algn="l"/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场景一：快速查看集群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/</a:t>
            </a:r>
            <a:r>
              <a:rPr lang="zh-CN" alt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空间</a:t>
            </a:r>
            <a:r>
              <a:rPr lang="zh-CN" sz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+mn-ea"/>
              </a:rPr>
              <a:t>资源的使用情况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">
            <a:off x="2193467" y="1580232"/>
            <a:ext cx="252000" cy="252000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288000" y="414000"/>
            <a:ext cx="8460000" cy="60579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TW" altLang="en-US" sz="3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1600" smtClean="0">
                <a:sym typeface="+mn-ea"/>
              </a:rPr>
              <a:t>5: 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选择你所要查看的集群，点击</a:t>
            </a:r>
            <a:r>
              <a:rPr sz="1600" smtClean="0">
                <a:sym typeface="+mn-ea"/>
              </a:rPr>
              <a:t>「</a:t>
            </a:r>
            <a:r>
              <a:rPr lang="en-US" altLang="zh-TW" sz="1600" smtClean="0">
                <a:sym typeface="+mn-ea"/>
              </a:rPr>
              <a:t>Apiserver</a:t>
            </a:r>
            <a:r>
              <a:rPr sz="1600" smtClean="0">
                <a:sym typeface="+mn-ea"/>
              </a:rPr>
              <a:t>」</a:t>
            </a:r>
            <a:r>
              <a:rPr lang="zh-CN" sz="1600" smtClean="0">
                <a:ea typeface="宋体" panose="02010600030101010101" pitchFamily="2" charset="-122"/>
                <a:sym typeface="+mn-ea"/>
              </a:rPr>
              <a:t>查看集群APIServer组件的资源使用情况及状态</a:t>
            </a:r>
            <a:endParaRPr lang="zh-CN" altLang="en-US" sz="1600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2" y="1938790"/>
            <a:ext cx="252000" cy="252000"/>
          </a:xfrm>
          <a:prstGeom prst="rect">
            <a:avLst/>
          </a:prstGeom>
        </p:spPr>
      </p:pic>
      <p:pic>
        <p:nvPicPr>
          <p:cNvPr id="5" name="圖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87" y="2507115"/>
            <a:ext cx="252000" cy="25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7225" y="2371090"/>
            <a:ext cx="5892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800">
                <a:solidFill>
                  <a:srgbClr val="FF0000"/>
                </a:solidFill>
                <a:ea typeface="宋体" panose="02010600030101010101" pitchFamily="2" charset="-122"/>
              </a:rPr>
              <a:t>切换实例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2 - 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全屏显示(16:9)</PresentationFormat>
  <Paragraphs>46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Template 2 - Cloud</vt:lpstr>
      <vt:lpstr>EnSaaS 实时监控服务ERM 快速入门</vt:lpstr>
      <vt:lpstr>EnSaaS 实时监控服务ERM是什么？</vt:lpstr>
      <vt:lpstr> 开始使用ERM监控你的集群和应用吧！ </vt:lpstr>
      <vt:lpstr>场景一：快速查看集群/空间的资源使用情况</vt:lpstr>
      <vt:lpstr>场景一：快速查看集群/空间资源的使用情况</vt:lpstr>
      <vt:lpstr>场景一：快速查看集群/空间资源的使用情况</vt:lpstr>
      <vt:lpstr>场景一：快速查看集群/空间资源的使用情况</vt:lpstr>
      <vt:lpstr>场景一：快速查看集群/空间资源的使用情况</vt:lpstr>
      <vt:lpstr>场景一：快速查看集群/空间资源的使用情况</vt:lpstr>
      <vt:lpstr>场景一：快速查看集群/空间资源的使用情况</vt:lpstr>
      <vt:lpstr>场景二：通过监控大盘查看应用相关的资源使用情况及状态</vt:lpstr>
      <vt:lpstr>场景二：通过监控大盘查看应用相关的资源使用情况及状态</vt:lpstr>
      <vt:lpstr>场景二：通过监控大盘查看应用相关的资源使用情况及状态</vt:lpstr>
      <vt:lpstr>场景二：通过监控大盘查看应用相关的资源使用情况及状态</vt:lpstr>
      <vt:lpstr>场景二：通过监控大盘查看应用相关的资源使用情况及状态</vt:lpstr>
      <vt:lpstr>Co-Creating the Future of the IoT  World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kang.ning@advantech.com.cn</dc:creator>
  <cp:lastModifiedBy>wenwen.zhou</cp:lastModifiedBy>
  <cp:revision>1492</cp:revision>
  <dcterms:created xsi:type="dcterms:W3CDTF">2004-01-16T02:40:00Z</dcterms:created>
  <dcterms:modified xsi:type="dcterms:W3CDTF">2020-09-02T06:50:12Z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