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59" r:id="rId2"/>
    <p:sldId id="370" r:id="rId3"/>
    <p:sldId id="366" r:id="rId4"/>
    <p:sldId id="387" r:id="rId5"/>
    <p:sldId id="389" r:id="rId6"/>
    <p:sldId id="388" r:id="rId7"/>
    <p:sldId id="373" r:id="rId8"/>
    <p:sldId id="386" r:id="rId9"/>
    <p:sldId id="385" r:id="rId10"/>
    <p:sldId id="382" r:id="rId11"/>
    <p:sldId id="369" r:id="rId12"/>
    <p:sldId id="376" r:id="rId13"/>
    <p:sldId id="379" r:id="rId14"/>
    <p:sldId id="378" r:id="rId15"/>
    <p:sldId id="381" r:id="rId16"/>
    <p:sldId id="390" r:id="rId17"/>
    <p:sldId id="367" r:id="rId1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73626"/>
    <a:srgbClr val="B53325"/>
    <a:srgbClr val="A50021"/>
    <a:srgbClr val="FFCC00"/>
    <a:srgbClr val="66FF33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9F8B21-1BB6-40D5-9386-810CDE2A932F}" v="53" dt="2020-01-17T15:01:44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6" autoAdjust="0"/>
    <p:restoredTop sz="96187" autoAdjust="0"/>
  </p:normalViewPr>
  <p:slideViewPr>
    <p:cSldViewPr>
      <p:cViewPr varScale="1">
        <p:scale>
          <a:sx n="72" d="100"/>
          <a:sy n="72" d="100"/>
        </p:scale>
        <p:origin x="136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672" y="-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640A4-F258-4979-A828-AC330B9379A5}" type="datetimeFigureOut">
              <a:rPr lang="pt-PT" smtClean="0"/>
              <a:t>24/01/2020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8640" y="4211960"/>
            <a:ext cx="6552728" cy="46805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3747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40787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51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96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94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720080"/>
          </a:xfrm>
        </p:spPr>
        <p:txBody>
          <a:bodyPr/>
          <a:lstStyle/>
          <a:p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Master </a:t>
            </a:r>
            <a:r>
              <a:rPr lang="pt-PT" dirty="0" err="1"/>
              <a:t>title</a:t>
            </a:r>
            <a:r>
              <a:rPr lang="pt-PT" dirty="0"/>
              <a:t> </a:t>
            </a:r>
            <a:r>
              <a:rPr lang="pt-PT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5"/>
            <a:ext cx="8229600" cy="4104456"/>
          </a:xfrm>
        </p:spPr>
        <p:txBody>
          <a:bodyPr/>
          <a:lstStyle/>
          <a:p>
            <a:pPr lvl="0"/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Master </a:t>
            </a:r>
            <a:r>
              <a:rPr lang="pt-PT" dirty="0" err="1"/>
              <a:t>text</a:t>
            </a:r>
            <a:r>
              <a:rPr lang="pt-PT" dirty="0"/>
              <a:t> </a:t>
            </a:r>
            <a:r>
              <a:rPr lang="pt-PT" dirty="0" err="1"/>
              <a:t>styles</a:t>
            </a:r>
            <a:endParaRPr lang="pt-PT" dirty="0"/>
          </a:p>
          <a:p>
            <a:pPr lvl="1"/>
            <a:r>
              <a:rPr lang="pt-PT" dirty="0" err="1"/>
              <a:t>Second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2"/>
            <a:r>
              <a:rPr lang="pt-PT" dirty="0" err="1"/>
              <a:t>Third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3"/>
            <a:r>
              <a:rPr lang="pt-PT" dirty="0" err="1"/>
              <a:t>Fourth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4"/>
            <a:r>
              <a:rPr lang="pt-PT" dirty="0" err="1"/>
              <a:t>Fifth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58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37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16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96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5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12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9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7E7692C-3577-F745-8DF3-D399A394EE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1/24/2020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91727942-0F31-8246-9E69-0AE29DBBE5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tângulo 6"/>
          <p:cNvSpPr/>
          <p:nvPr userDrawn="1"/>
        </p:nvSpPr>
        <p:spPr>
          <a:xfrm>
            <a:off x="0" y="-26988"/>
            <a:ext cx="9144000" cy="83661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/>
          </a:p>
        </p:txBody>
      </p:sp>
      <p:pic>
        <p:nvPicPr>
          <p:cNvPr id="8" name="Marcador de Posição de Conteúdo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8913"/>
            <a:ext cx="34766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8"/>
          <p:cNvSpPr/>
          <p:nvPr userDrawn="1"/>
        </p:nvSpPr>
        <p:spPr>
          <a:xfrm>
            <a:off x="-11113" y="6021388"/>
            <a:ext cx="9155113" cy="889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PT">
              <a:solidFill>
                <a:srgbClr val="00B0F0"/>
              </a:solidFill>
            </a:endParaRPr>
          </a:p>
        </p:txBody>
      </p:sp>
      <p:pic>
        <p:nvPicPr>
          <p:cNvPr id="11" name="Imagem 6">
            <a:extLst>
              <a:ext uri="{FF2B5EF4-FFF2-40B4-BE49-F238E27FC236}">
                <a16:creationId xmlns:a16="http://schemas.microsoft.com/office/drawing/2014/main" id="{5B79948F-B703-435C-ABC1-65FEC35A800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6188857"/>
            <a:ext cx="5940152" cy="76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8" y="0"/>
            <a:ext cx="9141502" cy="646447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115616" y="5445224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>
                <a:latin typeface="Porto Sans Light" panose="00000400000000000000" pitchFamily="50" charset="0"/>
              </a:rPr>
              <a:t>CTeSP</a:t>
            </a:r>
            <a:r>
              <a:rPr lang="pt-PT" sz="2000" dirty="0">
                <a:latin typeface="Porto Sans Light" panose="00000400000000000000" pitchFamily="50" charset="0"/>
              </a:rPr>
              <a:t> DWDM - Análise e Arquitetura de Sistemas</a:t>
            </a:r>
          </a:p>
          <a:p>
            <a:r>
              <a:rPr lang="pt-PT" sz="2000" dirty="0">
                <a:solidFill>
                  <a:schemeClr val="bg1">
                    <a:lumMod val="75000"/>
                  </a:schemeClr>
                </a:solidFill>
                <a:latin typeface="Porto Sans Light" panose="00000400000000000000" pitchFamily="50" charset="0"/>
              </a:rPr>
              <a:t>Elicitação de Requisitos de software</a:t>
            </a:r>
          </a:p>
        </p:txBody>
      </p:sp>
      <p:pic>
        <p:nvPicPr>
          <p:cNvPr id="4" name="Imagem 6">
            <a:extLst>
              <a:ext uri="{FF2B5EF4-FFF2-40B4-BE49-F238E27FC236}">
                <a16:creationId xmlns:a16="http://schemas.microsoft.com/office/drawing/2014/main" id="{70B199BE-445D-44A3-93D5-695EDCA7D3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6188857"/>
            <a:ext cx="5940152" cy="7659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8966D4-B793-42F2-B14D-E9211A4F65BC}"/>
              </a:ext>
            </a:extLst>
          </p:cNvPr>
          <p:cNvSpPr txBox="1"/>
          <p:nvPr/>
        </p:nvSpPr>
        <p:spPr>
          <a:xfrm>
            <a:off x="5940152" y="548680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GRUPO:</a:t>
            </a:r>
          </a:p>
          <a:p>
            <a:pPr lvl="1"/>
            <a:r>
              <a:rPr lang="pt-PT" dirty="0" err="1"/>
              <a:t>Alexis</a:t>
            </a:r>
            <a:r>
              <a:rPr lang="pt-PT" dirty="0"/>
              <a:t> Navarro</a:t>
            </a:r>
          </a:p>
          <a:p>
            <a:pPr lvl="1"/>
            <a:r>
              <a:rPr lang="pt-PT" dirty="0"/>
              <a:t>Pedro Ribeiro</a:t>
            </a:r>
          </a:p>
        </p:txBody>
      </p:sp>
    </p:spTree>
    <p:extLst>
      <p:ext uri="{BB962C8B-B14F-4D97-AF65-F5344CB8AC3E}">
        <p14:creationId xmlns:p14="http://schemas.microsoft.com/office/powerpoint/2010/main" val="2577748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Exercício prático</a:t>
            </a: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0972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AAS / </a:t>
            </a:r>
            <a:r>
              <a:rPr lang="pt-PT" altLang="pt-PT" sz="1200" dirty="0" err="1">
                <a:latin typeface="Porto Sans Light" panose="00000400000000000000" pitchFamily="50" charset="0"/>
              </a:rPr>
              <a:t>CTeSP</a:t>
            </a:r>
            <a:r>
              <a:rPr lang="pt-PT" altLang="pt-PT" sz="1200" dirty="0">
                <a:latin typeface="Porto Sans Light" panose="00000400000000000000" pitchFamily="50" charset="0"/>
              </a:rPr>
              <a:t> DWDM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3697B5-2476-43CB-9564-4E7FE77D54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85237"/>
              </p:ext>
            </p:extLst>
          </p:nvPr>
        </p:nvGraphicFramePr>
        <p:xfrm>
          <a:off x="457200" y="1844675"/>
          <a:ext cx="8229600" cy="3366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72">
                  <a:extLst>
                    <a:ext uri="{9D8B030D-6E8A-4147-A177-3AD203B41FA5}">
                      <a16:colId xmlns:a16="http://schemas.microsoft.com/office/drawing/2014/main" val="2607504444"/>
                    </a:ext>
                  </a:extLst>
                </a:gridCol>
                <a:gridCol w="7067128">
                  <a:extLst>
                    <a:ext uri="{9D8B030D-6E8A-4147-A177-3AD203B41FA5}">
                      <a16:colId xmlns:a16="http://schemas.microsoft.com/office/drawing/2014/main" val="2149993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PT" sz="1200" dirty="0"/>
                        <a:t>RF-003: Gestão de encomendas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349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pt-PT" sz="900" dirty="0"/>
                        <a:t>RF-003.4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52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Reagendar entrega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860"/>
                  </a:ext>
                </a:extLst>
              </a:tr>
              <a:tr h="399797">
                <a:tc>
                  <a:txBody>
                    <a:bodyPr/>
                    <a:lstStyle/>
                    <a:p>
                      <a:r>
                        <a:rPr lang="pt-PT" sz="900" dirty="0"/>
                        <a:t>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Essencial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75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Atores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Transportadora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5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Restrições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O utilizador precisa de estar autenticado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3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Critérios de aceitação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0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Fluxo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A transportadora notifica o destinatário e o remetente da nova data de entrega por SMS.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66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Fluxo Secundário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47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142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Exercício prático</a:t>
            </a: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0972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AAS / </a:t>
            </a:r>
            <a:r>
              <a:rPr lang="pt-PT" altLang="pt-PT" sz="1200" dirty="0" err="1">
                <a:latin typeface="Porto Sans Light" panose="00000400000000000000" pitchFamily="50" charset="0"/>
              </a:rPr>
              <a:t>CTeSP</a:t>
            </a:r>
            <a:r>
              <a:rPr lang="pt-PT" altLang="pt-PT" sz="1200" dirty="0">
                <a:latin typeface="Porto Sans Light" panose="00000400000000000000" pitchFamily="50" charset="0"/>
              </a:rPr>
              <a:t> DWDM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3697B5-2476-43CB-9564-4E7FE77D54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143096"/>
              </p:ext>
            </p:extLst>
          </p:nvPr>
        </p:nvGraphicFramePr>
        <p:xfrm>
          <a:off x="457200" y="1844675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72">
                  <a:extLst>
                    <a:ext uri="{9D8B030D-6E8A-4147-A177-3AD203B41FA5}">
                      <a16:colId xmlns:a16="http://schemas.microsoft.com/office/drawing/2014/main" val="2607504444"/>
                    </a:ext>
                  </a:extLst>
                </a:gridCol>
                <a:gridCol w="7067128">
                  <a:extLst>
                    <a:ext uri="{9D8B030D-6E8A-4147-A177-3AD203B41FA5}">
                      <a16:colId xmlns:a16="http://schemas.microsoft.com/office/drawing/2014/main" val="2149993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PT" sz="1200" dirty="0"/>
                        <a:t>RF-004: Pagamentos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349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pt-PT" sz="900" dirty="0"/>
                        <a:t>RF-004.1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52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/>
                        <a:t>Realizar de pagamentos.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Essencial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75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Atores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Utilizador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5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Restrições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Só pode pagar com multibanco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3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Critérios de aceitação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0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Fluxo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PT" sz="900" dirty="0"/>
                        <a:t>O utilizador recebe um e-mail com os dados de pagamento (Entidade, Referência, Valor e data/hora limite para fazer o pagamento)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PT" sz="900" dirty="0"/>
                        <a:t>O utilizador tem de esperar que o pagamento seja confirmado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66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Fluxo Secundário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47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031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Exercício prático</a:t>
            </a: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0972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AAS / </a:t>
            </a:r>
            <a:r>
              <a:rPr lang="pt-PT" altLang="pt-PT" sz="1200" dirty="0" err="1">
                <a:latin typeface="Porto Sans Light" panose="00000400000000000000" pitchFamily="50" charset="0"/>
              </a:rPr>
              <a:t>CTeSP</a:t>
            </a:r>
            <a:r>
              <a:rPr lang="pt-PT" altLang="pt-PT" sz="1200" dirty="0">
                <a:latin typeface="Porto Sans Light" panose="00000400000000000000" pitchFamily="50" charset="0"/>
              </a:rPr>
              <a:t> DWDM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3697B5-2476-43CB-9564-4E7FE77D54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171859"/>
              </p:ext>
            </p:extLst>
          </p:nvPr>
        </p:nvGraphicFramePr>
        <p:xfrm>
          <a:off x="457200" y="1844675"/>
          <a:ext cx="8229600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2472">
                  <a:extLst>
                    <a:ext uri="{9D8B030D-6E8A-4147-A177-3AD203B41FA5}">
                      <a16:colId xmlns:a16="http://schemas.microsoft.com/office/drawing/2014/main" val="2607504444"/>
                    </a:ext>
                  </a:extLst>
                </a:gridCol>
                <a:gridCol w="7067128">
                  <a:extLst>
                    <a:ext uri="{9D8B030D-6E8A-4147-A177-3AD203B41FA5}">
                      <a16:colId xmlns:a16="http://schemas.microsoft.com/office/drawing/2014/main" val="2149993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PT" sz="1200" dirty="0"/>
                        <a:t>RNF-001: Aplicação web-</a:t>
                      </a:r>
                      <a:r>
                        <a:rPr lang="pt-PT" sz="1200" dirty="0" err="1"/>
                        <a:t>based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349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pt-PT" sz="900" dirty="0"/>
                        <a:t>RNF-001.1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52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Aplicação web-</a:t>
                      </a:r>
                      <a:r>
                        <a:rPr lang="pt-PT" sz="900" dirty="0" err="1"/>
                        <a:t>based</a:t>
                      </a:r>
                      <a:r>
                        <a:rPr lang="pt-PT" sz="900" dirty="0"/>
                        <a:t> deve ser responsiva de modo a ser possível a sua utilização em dispositivos de várias dimensões de ecrãs.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essencial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75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Atores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5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Restrições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3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Critérios de aceitação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0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Fluxo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66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Fluxo Secundário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47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7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Exercício prático</a:t>
            </a: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0972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AAS / </a:t>
            </a:r>
            <a:r>
              <a:rPr lang="pt-PT" altLang="pt-PT" sz="1200" dirty="0" err="1">
                <a:latin typeface="Porto Sans Light" panose="00000400000000000000" pitchFamily="50" charset="0"/>
              </a:rPr>
              <a:t>CTeSP</a:t>
            </a:r>
            <a:r>
              <a:rPr lang="pt-PT" altLang="pt-PT" sz="1200" dirty="0">
                <a:latin typeface="Porto Sans Light" panose="00000400000000000000" pitchFamily="50" charset="0"/>
              </a:rPr>
              <a:t> DWDM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3697B5-2476-43CB-9564-4E7FE77D54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82500"/>
              </p:ext>
            </p:extLst>
          </p:nvPr>
        </p:nvGraphicFramePr>
        <p:xfrm>
          <a:off x="457200" y="1844675"/>
          <a:ext cx="8229600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2472">
                  <a:extLst>
                    <a:ext uri="{9D8B030D-6E8A-4147-A177-3AD203B41FA5}">
                      <a16:colId xmlns:a16="http://schemas.microsoft.com/office/drawing/2014/main" val="2607504444"/>
                    </a:ext>
                  </a:extLst>
                </a:gridCol>
                <a:gridCol w="7067128">
                  <a:extLst>
                    <a:ext uri="{9D8B030D-6E8A-4147-A177-3AD203B41FA5}">
                      <a16:colId xmlns:a16="http://schemas.microsoft.com/office/drawing/2014/main" val="2149993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PT" sz="1200" dirty="0"/>
                        <a:t>RNF-001: Aplicação web-</a:t>
                      </a:r>
                      <a:r>
                        <a:rPr lang="pt-PT" sz="1200" dirty="0" err="1"/>
                        <a:t>based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349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pt-PT" sz="900" dirty="0"/>
                        <a:t>RNF-001.2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52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Aplicação web-</a:t>
                      </a:r>
                      <a:r>
                        <a:rPr lang="pt-PT" sz="900" dirty="0" err="1"/>
                        <a:t>based</a:t>
                      </a:r>
                      <a:r>
                        <a:rPr lang="pt-PT" sz="900" dirty="0"/>
                        <a:t> deve implementar boas práticas de acessibilidade.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essencial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75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Atores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5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Restrições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3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Critérios de aceitação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0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Fluxo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66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Fluxo Secundário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47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386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Exercício prático</a:t>
            </a: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0972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AAS / </a:t>
            </a:r>
            <a:r>
              <a:rPr lang="pt-PT" altLang="pt-PT" sz="1200" dirty="0" err="1">
                <a:latin typeface="Porto Sans Light" panose="00000400000000000000" pitchFamily="50" charset="0"/>
              </a:rPr>
              <a:t>CTeSP</a:t>
            </a:r>
            <a:r>
              <a:rPr lang="pt-PT" altLang="pt-PT" sz="1200" dirty="0">
                <a:latin typeface="Porto Sans Light" panose="00000400000000000000" pitchFamily="50" charset="0"/>
              </a:rPr>
              <a:t> DWDM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3697B5-2476-43CB-9564-4E7FE77D54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114244"/>
              </p:ext>
            </p:extLst>
          </p:nvPr>
        </p:nvGraphicFramePr>
        <p:xfrm>
          <a:off x="457200" y="1844675"/>
          <a:ext cx="8229600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2472">
                  <a:extLst>
                    <a:ext uri="{9D8B030D-6E8A-4147-A177-3AD203B41FA5}">
                      <a16:colId xmlns:a16="http://schemas.microsoft.com/office/drawing/2014/main" val="2607504444"/>
                    </a:ext>
                  </a:extLst>
                </a:gridCol>
                <a:gridCol w="7067128">
                  <a:extLst>
                    <a:ext uri="{9D8B030D-6E8A-4147-A177-3AD203B41FA5}">
                      <a16:colId xmlns:a16="http://schemas.microsoft.com/office/drawing/2014/main" val="2149993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PT" sz="1200" dirty="0"/>
                        <a:t>RNF-001: Aplicação web-</a:t>
                      </a:r>
                      <a:r>
                        <a:rPr lang="pt-PT" sz="1200" dirty="0" err="1"/>
                        <a:t>based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349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pt-PT" sz="900" dirty="0"/>
                        <a:t>RNF-001.3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52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A aplicação web-</a:t>
                      </a:r>
                      <a:r>
                        <a:rPr lang="pt-PT" sz="900" dirty="0" err="1"/>
                        <a:t>based</a:t>
                      </a:r>
                      <a:r>
                        <a:rPr lang="pt-PT" sz="900" dirty="0"/>
                        <a:t> deve ter um desempenho rápido e ter um tempo de resposta mínimo.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Essencial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75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Atores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5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Restrições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3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Critérios de aceitação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0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Fluxo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66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Fluxo Secundário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47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21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Exercício prático</a:t>
            </a: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0972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AAS / </a:t>
            </a:r>
            <a:r>
              <a:rPr lang="pt-PT" altLang="pt-PT" sz="1200" dirty="0" err="1">
                <a:latin typeface="Porto Sans Light" panose="00000400000000000000" pitchFamily="50" charset="0"/>
              </a:rPr>
              <a:t>CTeSP</a:t>
            </a:r>
            <a:r>
              <a:rPr lang="pt-PT" altLang="pt-PT" sz="1200" dirty="0">
                <a:latin typeface="Porto Sans Light" panose="00000400000000000000" pitchFamily="50" charset="0"/>
              </a:rPr>
              <a:t> DWDM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3697B5-2476-43CB-9564-4E7FE77D54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872236"/>
              </p:ext>
            </p:extLst>
          </p:nvPr>
        </p:nvGraphicFramePr>
        <p:xfrm>
          <a:off x="457200" y="1844675"/>
          <a:ext cx="8229600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2472">
                  <a:extLst>
                    <a:ext uri="{9D8B030D-6E8A-4147-A177-3AD203B41FA5}">
                      <a16:colId xmlns:a16="http://schemas.microsoft.com/office/drawing/2014/main" val="2607504444"/>
                    </a:ext>
                  </a:extLst>
                </a:gridCol>
                <a:gridCol w="7067128">
                  <a:extLst>
                    <a:ext uri="{9D8B030D-6E8A-4147-A177-3AD203B41FA5}">
                      <a16:colId xmlns:a16="http://schemas.microsoft.com/office/drawing/2014/main" val="2149993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PT" sz="1200" dirty="0"/>
                        <a:t>RNF-003:Sistema de encomendas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349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pt-PT" sz="900" dirty="0"/>
                        <a:t>RNF-003.1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52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Ligação a uma </a:t>
                      </a:r>
                      <a:r>
                        <a:rPr lang="pt-PT" sz="900" dirty="0" err="1"/>
                        <a:t>gateway</a:t>
                      </a:r>
                      <a:r>
                        <a:rPr lang="pt-PT" sz="900" dirty="0"/>
                        <a:t> de 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essencial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75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Atores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5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Restrições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3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Critérios de aceitação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0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Fluxo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66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Fluxo Secundário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47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383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Exercício prático</a:t>
            </a: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0972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AAS / </a:t>
            </a:r>
            <a:r>
              <a:rPr lang="pt-PT" altLang="pt-PT" sz="1200" dirty="0" err="1">
                <a:latin typeface="Porto Sans Light" panose="00000400000000000000" pitchFamily="50" charset="0"/>
              </a:rPr>
              <a:t>CTeSP</a:t>
            </a:r>
            <a:r>
              <a:rPr lang="pt-PT" altLang="pt-PT" sz="1200" dirty="0">
                <a:latin typeface="Porto Sans Light" panose="00000400000000000000" pitchFamily="50" charset="0"/>
              </a:rPr>
              <a:t> DWDM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3697B5-2476-43CB-9564-4E7FE77D54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2442687"/>
              </p:ext>
            </p:extLst>
          </p:nvPr>
        </p:nvGraphicFramePr>
        <p:xfrm>
          <a:off x="457200" y="1844675"/>
          <a:ext cx="8229600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2472">
                  <a:extLst>
                    <a:ext uri="{9D8B030D-6E8A-4147-A177-3AD203B41FA5}">
                      <a16:colId xmlns:a16="http://schemas.microsoft.com/office/drawing/2014/main" val="2607504444"/>
                    </a:ext>
                  </a:extLst>
                </a:gridCol>
                <a:gridCol w="7067128">
                  <a:extLst>
                    <a:ext uri="{9D8B030D-6E8A-4147-A177-3AD203B41FA5}">
                      <a16:colId xmlns:a16="http://schemas.microsoft.com/office/drawing/2014/main" val="2149993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PT" sz="1200" dirty="0"/>
                        <a:t>RNF-003:Sistema de encomendas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349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pt-PT" sz="900" dirty="0"/>
                        <a:t>RNF-003.2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52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Ligação a uma </a:t>
                      </a:r>
                      <a:r>
                        <a:rPr lang="pt-PT" sz="900" dirty="0" err="1"/>
                        <a:t>gateway</a:t>
                      </a:r>
                      <a:r>
                        <a:rPr lang="pt-PT" sz="900" dirty="0"/>
                        <a:t> de SMS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essencial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75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Atores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5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Restrições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3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Critérios de aceitação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0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Fluxo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66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Fluxo Secundário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47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763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Exercício prático</a:t>
            </a: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0972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AAS / </a:t>
            </a:r>
            <a:r>
              <a:rPr lang="pt-PT" altLang="pt-PT" sz="1200" dirty="0" err="1">
                <a:latin typeface="Porto Sans Light" panose="00000400000000000000" pitchFamily="50" charset="0"/>
              </a:rPr>
              <a:t>CTeSP</a:t>
            </a:r>
            <a:r>
              <a:rPr lang="pt-PT" altLang="pt-PT" sz="1200" dirty="0">
                <a:latin typeface="Porto Sans Light" panose="00000400000000000000" pitchFamily="50" charset="0"/>
              </a:rPr>
              <a:t> DWDM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3697B5-2476-43CB-9564-4E7FE77D54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614070"/>
              </p:ext>
            </p:extLst>
          </p:nvPr>
        </p:nvGraphicFramePr>
        <p:xfrm>
          <a:off x="457200" y="1844675"/>
          <a:ext cx="8229600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2472">
                  <a:extLst>
                    <a:ext uri="{9D8B030D-6E8A-4147-A177-3AD203B41FA5}">
                      <a16:colId xmlns:a16="http://schemas.microsoft.com/office/drawing/2014/main" val="2607504444"/>
                    </a:ext>
                  </a:extLst>
                </a:gridCol>
                <a:gridCol w="7067128">
                  <a:extLst>
                    <a:ext uri="{9D8B030D-6E8A-4147-A177-3AD203B41FA5}">
                      <a16:colId xmlns:a16="http://schemas.microsoft.com/office/drawing/2014/main" val="2149993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PT" sz="1200" dirty="0"/>
                        <a:t>RNF-004: Pagamentos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349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pt-PT" sz="900" dirty="0"/>
                        <a:t>RNF-004.1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52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Ligação de Gateway de Multibanco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essencial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75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Atores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5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Restrições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3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Critérios de aceitação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0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Fluxo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66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Fluxo Secundário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47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18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Exercício prático</a:t>
            </a: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0972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AAS / </a:t>
            </a:r>
            <a:r>
              <a:rPr lang="pt-PT" altLang="pt-PT" sz="1200" dirty="0" err="1">
                <a:latin typeface="Porto Sans Light" panose="00000400000000000000" pitchFamily="50" charset="0"/>
              </a:rPr>
              <a:t>CTeSP</a:t>
            </a:r>
            <a:r>
              <a:rPr lang="pt-PT" altLang="pt-PT" sz="1200" dirty="0">
                <a:latin typeface="Porto Sans Light" panose="00000400000000000000" pitchFamily="50" charset="0"/>
              </a:rPr>
              <a:t> DWDM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3697B5-2476-43CB-9564-4E7FE77D54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616654"/>
              </p:ext>
            </p:extLst>
          </p:nvPr>
        </p:nvGraphicFramePr>
        <p:xfrm>
          <a:off x="457200" y="1844675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72">
                  <a:extLst>
                    <a:ext uri="{9D8B030D-6E8A-4147-A177-3AD203B41FA5}">
                      <a16:colId xmlns:a16="http://schemas.microsoft.com/office/drawing/2014/main" val="2607504444"/>
                    </a:ext>
                  </a:extLst>
                </a:gridCol>
                <a:gridCol w="7067128">
                  <a:extLst>
                    <a:ext uri="{9D8B030D-6E8A-4147-A177-3AD203B41FA5}">
                      <a16:colId xmlns:a16="http://schemas.microsoft.com/office/drawing/2014/main" val="2149993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PT" sz="1200" dirty="0"/>
                        <a:t>RF-001:Aplicação web-</a:t>
                      </a:r>
                      <a:r>
                        <a:rPr lang="pt-PT" sz="1200" dirty="0" err="1"/>
                        <a:t>based</a:t>
                      </a:r>
                      <a:endParaRPr lang="pt-P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349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pt-PT" sz="900" dirty="0"/>
                        <a:t>RF-001.1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52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Sistema de autenticação e registo de utilizadores</a:t>
                      </a:r>
                    </a:p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Essencial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75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Atores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Todos os utilizadores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5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Restrições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3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Critérios de aceitação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0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Fluxo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66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Fluxo Secundário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47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69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Exercício prático</a:t>
            </a: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0972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AAS / </a:t>
            </a:r>
            <a:r>
              <a:rPr lang="pt-PT" altLang="pt-PT" sz="1200" dirty="0" err="1">
                <a:latin typeface="Porto Sans Light" panose="00000400000000000000" pitchFamily="50" charset="0"/>
              </a:rPr>
              <a:t>CTeSP</a:t>
            </a:r>
            <a:r>
              <a:rPr lang="pt-PT" altLang="pt-PT" sz="1200" dirty="0">
                <a:latin typeface="Porto Sans Light" panose="00000400000000000000" pitchFamily="50" charset="0"/>
              </a:rPr>
              <a:t> DWDM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3697B5-2476-43CB-9564-4E7FE77D54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835780"/>
              </p:ext>
            </p:extLst>
          </p:nvPr>
        </p:nvGraphicFramePr>
        <p:xfrm>
          <a:off x="457200" y="1844675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72">
                  <a:extLst>
                    <a:ext uri="{9D8B030D-6E8A-4147-A177-3AD203B41FA5}">
                      <a16:colId xmlns:a16="http://schemas.microsoft.com/office/drawing/2014/main" val="2607504444"/>
                    </a:ext>
                  </a:extLst>
                </a:gridCol>
                <a:gridCol w="7067128">
                  <a:extLst>
                    <a:ext uri="{9D8B030D-6E8A-4147-A177-3AD203B41FA5}">
                      <a16:colId xmlns:a16="http://schemas.microsoft.com/office/drawing/2014/main" val="2149993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PT" sz="1200" dirty="0"/>
                        <a:t>RF-002: Gestão de Serviços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349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pt-PT" sz="900" dirty="0"/>
                        <a:t>RF-002.1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52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Pesquisar por serviços de entrega de encomendas.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Essencial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75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Atores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Utilizador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5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Restrições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3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Critérios de aceitação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Não é necessária a autenticação do utilizador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/>
                        <a:t>O tipo de envio pesquisado só pode ser Expresso, Normal - Envelope, Normal – Pacote ou Normal – Palete.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0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Fluxo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O utilizador seleciona um local de recolha, um local de entrega, um tipo de transporte e submete a pesquisa.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66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Fluxo Secundário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47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5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Exercício prático</a:t>
            </a: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0972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AAS / </a:t>
            </a:r>
            <a:r>
              <a:rPr lang="pt-PT" altLang="pt-PT" sz="1200" dirty="0" err="1">
                <a:latin typeface="Porto Sans Light" panose="00000400000000000000" pitchFamily="50" charset="0"/>
              </a:rPr>
              <a:t>CTeSP</a:t>
            </a:r>
            <a:r>
              <a:rPr lang="pt-PT" altLang="pt-PT" sz="1200" dirty="0">
                <a:latin typeface="Porto Sans Light" panose="00000400000000000000" pitchFamily="50" charset="0"/>
              </a:rPr>
              <a:t> DWDM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3697B5-2476-43CB-9564-4E7FE77D54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241843"/>
              </p:ext>
            </p:extLst>
          </p:nvPr>
        </p:nvGraphicFramePr>
        <p:xfrm>
          <a:off x="457200" y="1844675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72">
                  <a:extLst>
                    <a:ext uri="{9D8B030D-6E8A-4147-A177-3AD203B41FA5}">
                      <a16:colId xmlns:a16="http://schemas.microsoft.com/office/drawing/2014/main" val="2607504444"/>
                    </a:ext>
                  </a:extLst>
                </a:gridCol>
                <a:gridCol w="7067128">
                  <a:extLst>
                    <a:ext uri="{9D8B030D-6E8A-4147-A177-3AD203B41FA5}">
                      <a16:colId xmlns:a16="http://schemas.microsoft.com/office/drawing/2014/main" val="2149993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PT" sz="1200" dirty="0"/>
                        <a:t>RF-002: Gestão de Serviços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349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pt-PT" sz="900" dirty="0"/>
                        <a:t>RF-002.2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52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Remover serviço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/>
                        <a:t>Essencial</a:t>
                      </a:r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75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Atores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Administrador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5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Restrições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Precisa de estar autenticado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3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Critérios de aceitação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0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Fluxo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A transportadora contacta o administrador de sistema para a remoção do serviço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66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Fluxo Secundário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47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26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Exercício prático</a:t>
            </a: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0972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AAS / </a:t>
            </a:r>
            <a:r>
              <a:rPr lang="pt-PT" altLang="pt-PT" sz="1200" dirty="0" err="1">
                <a:latin typeface="Porto Sans Light" panose="00000400000000000000" pitchFamily="50" charset="0"/>
              </a:rPr>
              <a:t>CTeSP</a:t>
            </a:r>
            <a:r>
              <a:rPr lang="pt-PT" altLang="pt-PT" sz="1200" dirty="0">
                <a:latin typeface="Porto Sans Light" panose="00000400000000000000" pitchFamily="50" charset="0"/>
              </a:rPr>
              <a:t> DWDM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3697B5-2476-43CB-9564-4E7FE77D54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274464"/>
              </p:ext>
            </p:extLst>
          </p:nvPr>
        </p:nvGraphicFramePr>
        <p:xfrm>
          <a:off x="457200" y="1844675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72">
                  <a:extLst>
                    <a:ext uri="{9D8B030D-6E8A-4147-A177-3AD203B41FA5}">
                      <a16:colId xmlns:a16="http://schemas.microsoft.com/office/drawing/2014/main" val="2607504444"/>
                    </a:ext>
                  </a:extLst>
                </a:gridCol>
                <a:gridCol w="7067128">
                  <a:extLst>
                    <a:ext uri="{9D8B030D-6E8A-4147-A177-3AD203B41FA5}">
                      <a16:colId xmlns:a16="http://schemas.microsoft.com/office/drawing/2014/main" val="2149993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PT" sz="1200" dirty="0"/>
                        <a:t>RF-002: Gestão de Serviços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349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pt-PT" sz="900" dirty="0"/>
                        <a:t>RF-002.3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52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Editar serviço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/>
                        <a:t>Essencial</a:t>
                      </a:r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75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Atores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Administrador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5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Restrições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Precisa de estar autenticado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3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Critérios de aceitação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0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Fluxo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A transportadora contacta o administrador de sistema para a edição do serviço no 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66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Fluxo Secundário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47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28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Exercício prático</a:t>
            </a: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0972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AAS / </a:t>
            </a:r>
            <a:r>
              <a:rPr lang="pt-PT" altLang="pt-PT" sz="1200" dirty="0" err="1">
                <a:latin typeface="Porto Sans Light" panose="00000400000000000000" pitchFamily="50" charset="0"/>
              </a:rPr>
              <a:t>CTeSP</a:t>
            </a:r>
            <a:r>
              <a:rPr lang="pt-PT" altLang="pt-PT" sz="1200" dirty="0">
                <a:latin typeface="Porto Sans Light" panose="00000400000000000000" pitchFamily="50" charset="0"/>
              </a:rPr>
              <a:t> DWDM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3697B5-2476-43CB-9564-4E7FE77D54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961810"/>
              </p:ext>
            </p:extLst>
          </p:nvPr>
        </p:nvGraphicFramePr>
        <p:xfrm>
          <a:off x="457200" y="1844675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72">
                  <a:extLst>
                    <a:ext uri="{9D8B030D-6E8A-4147-A177-3AD203B41FA5}">
                      <a16:colId xmlns:a16="http://schemas.microsoft.com/office/drawing/2014/main" val="2607504444"/>
                    </a:ext>
                  </a:extLst>
                </a:gridCol>
                <a:gridCol w="7067128">
                  <a:extLst>
                    <a:ext uri="{9D8B030D-6E8A-4147-A177-3AD203B41FA5}">
                      <a16:colId xmlns:a16="http://schemas.microsoft.com/office/drawing/2014/main" val="2149993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PT" sz="1200" dirty="0"/>
                        <a:t>RF-002: Gestão de Serviços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349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pt-PT" sz="900" dirty="0"/>
                        <a:t>RF-002.4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52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Adicionar serviço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/>
                        <a:t>Essencial</a:t>
                      </a:r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75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Atores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Administrador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5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Restrições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Precisa de estar autenticado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3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Critérios de aceitação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0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Fluxo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A transportadora contacta o administrador de sistema para inserir o serviço.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66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Fluxo Secundário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47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497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Exercício prático</a:t>
            </a: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0972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AAS / </a:t>
            </a:r>
            <a:r>
              <a:rPr lang="pt-PT" altLang="pt-PT" sz="1200" dirty="0" err="1">
                <a:latin typeface="Porto Sans Light" panose="00000400000000000000" pitchFamily="50" charset="0"/>
              </a:rPr>
              <a:t>CTeSP</a:t>
            </a:r>
            <a:r>
              <a:rPr lang="pt-PT" altLang="pt-PT" sz="1200" dirty="0">
                <a:latin typeface="Porto Sans Light" panose="00000400000000000000" pitchFamily="50" charset="0"/>
              </a:rPr>
              <a:t> DWDM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3697B5-2476-43CB-9564-4E7FE77D54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539804"/>
              </p:ext>
            </p:extLst>
          </p:nvPr>
        </p:nvGraphicFramePr>
        <p:xfrm>
          <a:off x="457200" y="1844675"/>
          <a:ext cx="8229600" cy="3635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72">
                  <a:extLst>
                    <a:ext uri="{9D8B030D-6E8A-4147-A177-3AD203B41FA5}">
                      <a16:colId xmlns:a16="http://schemas.microsoft.com/office/drawing/2014/main" val="2607504444"/>
                    </a:ext>
                  </a:extLst>
                </a:gridCol>
                <a:gridCol w="7067128">
                  <a:extLst>
                    <a:ext uri="{9D8B030D-6E8A-4147-A177-3AD203B41FA5}">
                      <a16:colId xmlns:a16="http://schemas.microsoft.com/office/drawing/2014/main" val="2149993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PT" sz="1200" dirty="0"/>
                        <a:t>RF-003: Gestão de encomendas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349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pt-PT" sz="900" dirty="0"/>
                        <a:t>RF-003.1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52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Reservar entrega de encomenda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860"/>
                  </a:ext>
                </a:extLst>
              </a:tr>
              <a:tr h="399797">
                <a:tc>
                  <a:txBody>
                    <a:bodyPr/>
                    <a:lstStyle/>
                    <a:p>
                      <a:r>
                        <a:rPr lang="pt-PT" sz="900" dirty="0"/>
                        <a:t>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Essencial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75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Atores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Utilizador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5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Restrições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O utilizador precisa de estar autenticado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3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Critérios de aceitação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900" dirty="0"/>
                        <a:t>O tipo de envio pesquisado só pode ser Expresso, Normal - Envelope, Normal – Pacote ou Normal – Palete.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0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Fluxo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PT" sz="900" dirty="0"/>
                        <a:t>O utilizador seleciona um local e data de recolha, um local e data de entrega e um tipo de transporte;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PT" sz="900" dirty="0"/>
                        <a:t>O sistema verifica a validade do pedido e notifica a transportadora, que por sua vez notifica o utilizador da aceitação da reserva e envia os dados para pagamento por email;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PT" sz="900" dirty="0"/>
                        <a:t>O utilizador realiza o pagamento.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66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Fluxo Secundário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PT" sz="900" dirty="0"/>
                        <a:t>Se o pedido não for válido ou se a transportadora não aceitar o pedido, o utilizador é notificado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47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37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Exercício prático</a:t>
            </a: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0972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AAS / </a:t>
            </a:r>
            <a:r>
              <a:rPr lang="pt-PT" altLang="pt-PT" sz="1200" dirty="0" err="1">
                <a:latin typeface="Porto Sans Light" panose="00000400000000000000" pitchFamily="50" charset="0"/>
              </a:rPr>
              <a:t>CTeSP</a:t>
            </a:r>
            <a:r>
              <a:rPr lang="pt-PT" altLang="pt-PT" sz="1200" dirty="0">
                <a:latin typeface="Porto Sans Light" panose="00000400000000000000" pitchFamily="50" charset="0"/>
              </a:rPr>
              <a:t> DWDM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3697B5-2476-43CB-9564-4E7FE77D54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047125"/>
              </p:ext>
            </p:extLst>
          </p:nvPr>
        </p:nvGraphicFramePr>
        <p:xfrm>
          <a:off x="457200" y="1844675"/>
          <a:ext cx="8229600" cy="3538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72">
                  <a:extLst>
                    <a:ext uri="{9D8B030D-6E8A-4147-A177-3AD203B41FA5}">
                      <a16:colId xmlns:a16="http://schemas.microsoft.com/office/drawing/2014/main" val="2607504444"/>
                    </a:ext>
                  </a:extLst>
                </a:gridCol>
                <a:gridCol w="7067128">
                  <a:extLst>
                    <a:ext uri="{9D8B030D-6E8A-4147-A177-3AD203B41FA5}">
                      <a16:colId xmlns:a16="http://schemas.microsoft.com/office/drawing/2014/main" val="2149993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PT" sz="1200" dirty="0"/>
                        <a:t>RF-003: Gestão de encomendas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349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pt-PT" sz="900" dirty="0"/>
                        <a:t>RF-003.2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52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Recolher a encomenda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860"/>
                  </a:ext>
                </a:extLst>
              </a:tr>
              <a:tr h="399797">
                <a:tc>
                  <a:txBody>
                    <a:bodyPr/>
                    <a:lstStyle/>
                    <a:p>
                      <a:r>
                        <a:rPr lang="pt-PT" sz="900" dirty="0"/>
                        <a:t>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Essencial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75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Atores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Transportadora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5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Restrições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PT" sz="900" dirty="0"/>
                        <a:t>O utilizador precisa de estar autenticado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PT" sz="900" dirty="0"/>
                        <a:t>Pagamento tem de ter sido realizado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34339"/>
                  </a:ext>
                </a:extLst>
              </a:tr>
              <a:tr h="410448">
                <a:tc>
                  <a:txBody>
                    <a:bodyPr/>
                    <a:lstStyle/>
                    <a:p>
                      <a:r>
                        <a:rPr lang="pt-PT" sz="900" dirty="0"/>
                        <a:t>Critérios de aceitação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0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Fluxo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900" dirty="0"/>
                        <a:t>A 60 min da hora da entrega a transportadora notifica o destinatário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900" dirty="0"/>
                        <a:t>Quando a recolha é realizada, a empresa recolhe a assinatura do cliente e envia uma SMS para o destinatário a informar que a encomenda está a caminho e será entregue no local e hora definidos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66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Fluxo Secundário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47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24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Exercício prático</a:t>
            </a:r>
          </a:p>
        </p:txBody>
      </p:sp>
      <p:sp>
        <p:nvSpPr>
          <p:cNvPr id="5" name="CaixaDeTexto 2"/>
          <p:cNvSpPr txBox="1">
            <a:spLocks noChangeArrowheads="1"/>
          </p:cNvSpPr>
          <p:nvPr/>
        </p:nvSpPr>
        <p:spPr bwMode="auto">
          <a:xfrm>
            <a:off x="462100" y="6309320"/>
            <a:ext cx="30972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pt-PT" altLang="pt-PT" sz="1200" dirty="0">
                <a:latin typeface="Porto Sans Light" panose="00000400000000000000" pitchFamily="50" charset="0"/>
              </a:rPr>
              <a:t>AAS / </a:t>
            </a:r>
            <a:r>
              <a:rPr lang="pt-PT" altLang="pt-PT" sz="1200" dirty="0" err="1">
                <a:latin typeface="Porto Sans Light" panose="00000400000000000000" pitchFamily="50" charset="0"/>
              </a:rPr>
              <a:t>CTeSP</a:t>
            </a:r>
            <a:r>
              <a:rPr lang="pt-PT" altLang="pt-PT" sz="1200" dirty="0">
                <a:latin typeface="Porto Sans Light" panose="00000400000000000000" pitchFamily="50" charset="0"/>
              </a:rPr>
              <a:t> DWDM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3697B5-2476-43CB-9564-4E7FE77D54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803518"/>
              </p:ext>
            </p:extLst>
          </p:nvPr>
        </p:nvGraphicFramePr>
        <p:xfrm>
          <a:off x="457200" y="1844675"/>
          <a:ext cx="8277121" cy="3539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993">
                  <a:extLst>
                    <a:ext uri="{9D8B030D-6E8A-4147-A177-3AD203B41FA5}">
                      <a16:colId xmlns:a16="http://schemas.microsoft.com/office/drawing/2014/main" val="2607504444"/>
                    </a:ext>
                  </a:extLst>
                </a:gridCol>
                <a:gridCol w="7067128">
                  <a:extLst>
                    <a:ext uri="{9D8B030D-6E8A-4147-A177-3AD203B41FA5}">
                      <a16:colId xmlns:a16="http://schemas.microsoft.com/office/drawing/2014/main" val="21499938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PT" sz="1200" dirty="0"/>
                        <a:t>RF-003: Gestão de encomendas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349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pt-PT" sz="900" dirty="0"/>
                        <a:t>RF-003.3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52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Realizar a entrega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860"/>
                  </a:ext>
                </a:extLst>
              </a:tr>
              <a:tr h="399797">
                <a:tc>
                  <a:txBody>
                    <a:bodyPr/>
                    <a:lstStyle/>
                    <a:p>
                      <a:r>
                        <a:rPr lang="pt-PT" sz="900" dirty="0"/>
                        <a:t>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Essencial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75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Atores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Transportadora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5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Restrições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900" dirty="0"/>
                        <a:t>O utilizador precisa de estar autenticado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34339"/>
                  </a:ext>
                </a:extLst>
              </a:tr>
              <a:tr h="410448">
                <a:tc>
                  <a:txBody>
                    <a:bodyPr/>
                    <a:lstStyle/>
                    <a:p>
                      <a:r>
                        <a:rPr lang="pt-PT" sz="900" dirty="0"/>
                        <a:t>Critérios de aceitação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05539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pt-PT" sz="900" dirty="0"/>
                        <a:t>Fluxo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PT" sz="900" dirty="0"/>
                        <a:t>A transportadora pede a assinatura do destinatário no ato de entrega e notifica por SMS o cliente;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PT" sz="900" dirty="0"/>
                        <a:t>Regista no sistema como foi entregue a encomenda.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66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900" dirty="0"/>
                        <a:t>Fluxo Secundário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pt-PT" sz="900" dirty="0"/>
                        <a:t>Caso exista algum atraso na entrega ou o destinatário não se encontre no local, a transportadora reagenda a entrega.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447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20515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ado 4">
      <a:majorFont>
        <a:latin typeface="Porto Sans"/>
        <a:ea typeface=""/>
        <a:cs typeface=""/>
      </a:majorFont>
      <a:minorFont>
        <a:latin typeface="Porto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7300</TotalTime>
  <Words>892</Words>
  <Application>Microsoft Office PowerPoint</Application>
  <PresentationFormat>Apresentação no Ecrã (4:3)</PresentationFormat>
  <Paragraphs>251</Paragraphs>
  <Slides>17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2" baseType="lpstr">
      <vt:lpstr>Arial</vt:lpstr>
      <vt:lpstr>Calibri</vt:lpstr>
      <vt:lpstr>Porto Sans</vt:lpstr>
      <vt:lpstr>Porto Sans Light</vt:lpstr>
      <vt:lpstr>1_Office Theme</vt:lpstr>
      <vt:lpstr>Apresentação do PowerPoint</vt:lpstr>
      <vt:lpstr>Exercício prático</vt:lpstr>
      <vt:lpstr>Exercício prático</vt:lpstr>
      <vt:lpstr>Exercício prático</vt:lpstr>
      <vt:lpstr>Exercício prático</vt:lpstr>
      <vt:lpstr>Exercício prático</vt:lpstr>
      <vt:lpstr>Exercício prático</vt:lpstr>
      <vt:lpstr>Exercício prático</vt:lpstr>
      <vt:lpstr>Exercício prático</vt:lpstr>
      <vt:lpstr>Exercício prático</vt:lpstr>
      <vt:lpstr>Exercício prático</vt:lpstr>
      <vt:lpstr>Exercício prático</vt:lpstr>
      <vt:lpstr>Exercício prático</vt:lpstr>
      <vt:lpstr>Exercício prático</vt:lpstr>
      <vt:lpstr>Exercício prático</vt:lpstr>
      <vt:lpstr>Exercício prático</vt:lpstr>
      <vt:lpstr>Exercício prático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mjf</dc:creator>
  <cp:lastModifiedBy>pedro ribeiro</cp:lastModifiedBy>
  <cp:revision>176</cp:revision>
  <dcterms:created xsi:type="dcterms:W3CDTF">2013-02-12T18:24:45Z</dcterms:created>
  <dcterms:modified xsi:type="dcterms:W3CDTF">2020-01-24T12:14:04Z</dcterms:modified>
</cp:coreProperties>
</file>