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5"/>
  </p:handoutMasterIdLst>
  <p:sldIdLst>
    <p:sldId id="256" r:id="rId3"/>
    <p:sldId id="295" r:id="rId4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0" r:id="rId20"/>
    <p:sldId id="281" r:id="rId21"/>
    <p:sldId id="282" r:id="rId22"/>
    <p:sldId id="283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92" r:id="rId31"/>
    <p:sldId id="324" r:id="rId32"/>
    <p:sldId id="279" r:id="rId33"/>
    <p:sldId id="294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e7f531aa-b444-41a6-8f16-f2d55563a56f}">
          <p14:sldIdLst>
            <p14:sldId id="256"/>
            <p14:sldId id="295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80"/>
            <p14:sldId id="281"/>
            <p14:sldId id="282"/>
            <p14:sldId id="283"/>
            <p14:sldId id="272"/>
            <p14:sldId id="273"/>
            <p14:sldId id="274"/>
            <p14:sldId id="275"/>
            <p14:sldId id="276"/>
            <p14:sldId id="277"/>
            <p14:sldId id="278"/>
            <p14:sldId id="292"/>
            <p14:sldId id="324"/>
            <p14:sldId id="279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WiFi</a:t>
            </a:r>
            <a:r>
              <a:rPr lang="en-US" altLang="en-US"/>
              <a:t> Introduction</a:t>
            </a:r>
            <a:endParaRPr lang="en-US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2022/07/14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802.11 Basics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SSID: Service Set Identifier</a:t>
            </a:r>
            <a:endParaRPr lang="en-US" altLang="zh-CN"/>
          </a:p>
          <a:p>
            <a:r>
              <a:rPr lang="en-US" altLang="zh-CN"/>
              <a:t>BSSID: Basic Service Set Identifier</a:t>
            </a:r>
            <a:endParaRPr lang="en-US" altLang="zh-CN"/>
          </a:p>
          <a:p>
            <a:r>
              <a:rPr lang="en-US" altLang="zh-CN"/>
              <a:t>BSA: Basic Service Area</a:t>
            </a:r>
            <a:endParaRPr lang="en-US" altLang="zh-CN"/>
          </a:p>
          <a:p>
            <a:r>
              <a:rPr lang="en-US" altLang="zh-CN"/>
              <a:t>ESS: Extended Service Set</a:t>
            </a:r>
            <a:endParaRPr lang="en-US" altLang="zh-CN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88585" y="976630"/>
            <a:ext cx="6238875" cy="4322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802.11 Frame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3170" y="2686685"/>
            <a:ext cx="934402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802.11 Frame</a:t>
            </a:r>
            <a:r>
              <a:rPr lang="en-US" altLang="en-US"/>
              <a:t>  -  Frame Control</a:t>
            </a:r>
            <a:endParaRPr lang="en-US" altLang="en-US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3645" y="1929130"/>
            <a:ext cx="936307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802.11 Frame - Duration/ID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9370" y="2086610"/>
            <a:ext cx="9191625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802.11 Frame - Addresses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1745" y="2681605"/>
            <a:ext cx="9286875" cy="263842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788670" y="1854835"/>
            <a:ext cx="104902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>
                <a:sym typeface="+mn-ea"/>
              </a:rPr>
              <a:t>Indicate the BSSID, SA, DA, TA (Transmitter address), RA (Receiver address), each of </a:t>
            </a:r>
            <a:r>
              <a:rPr lang="en-US" altLang="zh-TW">
                <a:solidFill>
                  <a:srgbClr val="FF5A5A"/>
                </a:solidFill>
                <a:sym typeface="+mn-ea"/>
              </a:rPr>
              <a:t>48</a:t>
            </a:r>
            <a:r>
              <a:rPr lang="en-US" altLang="zh-TW">
                <a:sym typeface="+mn-ea"/>
              </a:rPr>
              <a:t>-bit address.</a:t>
            </a:r>
            <a:endParaRPr lang="en-US" altLang="zh-TW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802.11 Frame - Seq control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8470" y="2157730"/>
            <a:ext cx="6325235" cy="247840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1189355" y="1235710"/>
            <a:ext cx="88823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en-US" altLang="zh-TW">
                <a:solidFill>
                  <a:srgbClr val="FF5A5A"/>
                </a:solidFill>
                <a:sym typeface="+mn-ea"/>
              </a:rPr>
              <a:t>Sequence Number</a:t>
            </a:r>
            <a:r>
              <a:rPr lang="en-US" altLang="zh-TW">
                <a:sym typeface="+mn-ea"/>
              </a:rPr>
              <a:t> (12-bit): An incrementing value. The same value shall be used for all fragments of the same MSDU.</a:t>
            </a:r>
            <a:endParaRPr lang="en-US" altLang="zh-TW"/>
          </a:p>
          <a:p>
            <a:pPr lvl="1"/>
            <a:r>
              <a:rPr lang="en-US" altLang="zh-TW">
                <a:solidFill>
                  <a:srgbClr val="FF5A5A"/>
                </a:solidFill>
                <a:sym typeface="+mn-ea"/>
              </a:rPr>
              <a:t>Fragment Number</a:t>
            </a:r>
            <a:r>
              <a:rPr lang="en-US" altLang="zh-TW">
                <a:sym typeface="+mn-ea"/>
              </a:rPr>
              <a:t> (4-bit): Indicates the number of each individual fragment.</a:t>
            </a:r>
            <a:endParaRPr lang="zh-CN" altLang="en-US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4737735"/>
            <a:ext cx="7505065" cy="1936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802.11 Frame Types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 Frame</a:t>
            </a:r>
            <a:endParaRPr lang="en-US" altLang="zh-CN"/>
          </a:p>
          <a:p>
            <a:r>
              <a:rPr lang="en-US" altLang="zh-CN"/>
              <a:t>Control Frame</a:t>
            </a:r>
            <a:endParaRPr lang="en-US" altLang="zh-CN"/>
          </a:p>
          <a:p>
            <a:pPr lvl="1"/>
            <a:r>
              <a:rPr lang="en-US" altLang="zh-CN" sz="1800"/>
              <a:t>RTS, CTS, PS-POLL, BAR, BA, Trigger Frame, etc.</a:t>
            </a:r>
            <a:endParaRPr lang="en-US" altLang="zh-CN"/>
          </a:p>
          <a:p>
            <a:r>
              <a:rPr lang="en-US" altLang="zh-CN"/>
              <a:t>Mgmt Frame</a:t>
            </a:r>
            <a:endParaRPr lang="en-US" altLang="zh-CN"/>
          </a:p>
          <a:p>
            <a:pPr lvl="1"/>
            <a:r>
              <a:rPr lang="en-US" altLang="zh-CN"/>
              <a:t>beacon</a:t>
            </a:r>
            <a:endParaRPr lang="en-US" altLang="zh-CN"/>
          </a:p>
          <a:p>
            <a:pPr lvl="1"/>
            <a:r>
              <a:rPr lang="en-US" altLang="zh-CN"/>
              <a:t>assoc/auth/deauth/action, etc.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Frames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6120" y="2110105"/>
            <a:ext cx="785812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 exchange sequences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>
                <a:sym typeface="+mn-ea"/>
              </a:rPr>
              <a:t>T</a:t>
            </a:r>
            <a:r>
              <a:rPr lang="en-US" altLang="zh-TW" sz="2000">
                <a:sym typeface="+mn-ea"/>
              </a:rPr>
              <a:t>he following frame sequences are possible:</a:t>
            </a:r>
            <a:endParaRPr lang="en-US" altLang="zh-TW" sz="2000"/>
          </a:p>
          <a:p>
            <a:pPr lvl="1"/>
            <a:r>
              <a:rPr lang="en-US" altLang="zh-TW" sz="2000">
                <a:sym typeface="+mn-ea"/>
              </a:rPr>
              <a:t>Data</a:t>
            </a:r>
            <a:endParaRPr lang="en-US" altLang="zh-TW" sz="2000"/>
          </a:p>
          <a:p>
            <a:pPr lvl="1"/>
            <a:r>
              <a:rPr lang="en-US" altLang="zh-TW" sz="2000">
                <a:sym typeface="+mn-ea"/>
              </a:rPr>
              <a:t>Data - ACK</a:t>
            </a:r>
            <a:endParaRPr lang="en-US" altLang="zh-TW" sz="2000"/>
          </a:p>
          <a:p>
            <a:pPr lvl="1"/>
            <a:r>
              <a:rPr lang="en-US" altLang="zh-TW" sz="2000">
                <a:sym typeface="+mn-ea"/>
              </a:rPr>
              <a:t>RTS - CTS - Data - ACK</a:t>
            </a:r>
            <a:endParaRPr lang="en-US" altLang="zh-TW" sz="2000"/>
          </a:p>
          <a:p>
            <a:pPr lvl="1"/>
            <a:r>
              <a:rPr lang="en-US" altLang="zh-TW" sz="2000">
                <a:sym typeface="+mn-ea"/>
              </a:rPr>
              <a:t>Data - ACK - Data - ACK (Fragmented MSDU)</a:t>
            </a:r>
            <a:endParaRPr lang="en-US" altLang="zh-TW" sz="2000"/>
          </a:p>
          <a:p>
            <a:pPr lvl="1"/>
            <a:r>
              <a:rPr lang="en-US" altLang="zh-TW" sz="2000">
                <a:sym typeface="+mn-ea"/>
              </a:rPr>
              <a:t>RTS - CTS - Data - ACK - Data - ACK (Fragmented MSDU)</a:t>
            </a:r>
            <a:endParaRPr lang="en-US" altLang="zh-TW" sz="2000">
              <a:sym typeface="+mn-ea"/>
            </a:endParaRPr>
          </a:p>
          <a:p>
            <a:pPr lvl="1"/>
            <a:r>
              <a:rPr lang="en-US" altLang="en-US" sz="2000"/>
              <a:t>...</a:t>
            </a:r>
            <a:endParaRPr lang="en-US" altLang="zh-TW" sz="200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Management Frames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TW" sz="2000">
                <a:solidFill>
                  <a:schemeClr val="hlink"/>
                </a:solidFill>
                <a:sym typeface="+mn-ea"/>
              </a:rPr>
              <a:t>Management Frames</a:t>
            </a:r>
            <a:endParaRPr lang="en-US" altLang="zh-TW" sz="2000"/>
          </a:p>
          <a:p>
            <a:pPr lvl="1"/>
            <a:r>
              <a:rPr lang="en-US" altLang="zh-TW" sz="2000">
                <a:sym typeface="+mn-ea"/>
              </a:rPr>
              <a:t>The BSSID</a:t>
            </a:r>
            <a:endParaRPr lang="en-US" altLang="zh-TW" sz="2000"/>
          </a:p>
          <a:p>
            <a:pPr lvl="2">
              <a:lnSpc>
                <a:spcPct val="70000"/>
              </a:lnSpc>
            </a:pPr>
            <a:r>
              <a:rPr lang="en-US" altLang="zh-TW" sz="2000">
                <a:sym typeface="+mn-ea"/>
              </a:rPr>
              <a:t>The AP address, if the station is an AP or associated with an AP.</a:t>
            </a:r>
            <a:endParaRPr lang="en-US" altLang="zh-TW" sz="2000"/>
          </a:p>
          <a:p>
            <a:pPr lvl="2">
              <a:lnSpc>
                <a:spcPct val="70000"/>
              </a:lnSpc>
            </a:pPr>
            <a:r>
              <a:rPr lang="en-US" altLang="zh-TW" sz="2000">
                <a:sym typeface="+mn-ea"/>
              </a:rPr>
              <a:t>The BSS ID of the ad hoc LAN, if the station is a member of an ad hoc LAN.</a:t>
            </a:r>
            <a:endParaRPr lang="en-US" altLang="zh-TW" sz="2000"/>
          </a:p>
          <a:p>
            <a:pPr lvl="1"/>
            <a:r>
              <a:rPr lang="en-US" altLang="zh-TW" sz="2000">
                <a:sym typeface="+mn-ea"/>
              </a:rPr>
              <a:t>The Frame body shall be the </a:t>
            </a:r>
            <a:r>
              <a:rPr lang="en-US" altLang="zh-TW" sz="2000" i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information elements</a:t>
            </a:r>
            <a:r>
              <a:rPr lang="en-US" altLang="zh-TW" sz="2000" i="1">
                <a:sym typeface="+mn-ea"/>
              </a:rPr>
              <a:t>:</a:t>
            </a:r>
            <a:endParaRPr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305" y="3855720"/>
            <a:ext cx="729615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OSI Model Layers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MAC</a:t>
            </a:r>
            <a:endParaRPr lang="en-US" altLang="zh-CN"/>
          </a:p>
          <a:p>
            <a:r>
              <a:rPr lang="en-US" altLang="zh-CN"/>
              <a:t>PHY</a:t>
            </a:r>
            <a:endParaRPr lang="en-US" altLang="zh-CN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092575" y="1066800"/>
            <a:ext cx="6280785" cy="51104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Management Frames - Information Element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6280" y="1825625"/>
            <a:ext cx="52978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connect to AP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Scan</a:t>
            </a:r>
            <a:endParaRPr lang="en-US" altLang="zh-CN"/>
          </a:p>
          <a:p>
            <a:r>
              <a:rPr lang="en-US" altLang="zh-CN"/>
              <a:t>Authentication and PMK Caching</a:t>
            </a:r>
            <a:endParaRPr lang="en-US" altLang="zh-CN"/>
          </a:p>
          <a:p>
            <a:r>
              <a:rPr lang="en-US" altLang="zh-CN"/>
              <a:t>Association or FILS Assoc</a:t>
            </a:r>
            <a:endParaRPr lang="en-US" altLang="zh-CN"/>
          </a:p>
          <a:p>
            <a:r>
              <a:rPr lang="en-US" altLang="zh-CN"/>
              <a:t>DHCP/DHCPv6, etc.</a:t>
            </a:r>
            <a:endParaRPr lang="en-US" altLang="zh-CN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223510" y="643890"/>
            <a:ext cx="5381625" cy="5772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Scan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Active Scan</a:t>
            </a:r>
            <a:endParaRPr lang="en-US" altLang="zh-CN"/>
          </a:p>
          <a:p>
            <a:r>
              <a:rPr lang="en-US" altLang="zh-CN"/>
              <a:t>Passive Scan</a:t>
            </a:r>
            <a:endParaRPr lang="en-US" altLang="zh-CN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96565" y="1584325"/>
            <a:ext cx="8075295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Authentication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Shared Key</a:t>
            </a:r>
            <a:endParaRPr lang="en-US" altLang="zh-CN"/>
          </a:p>
          <a:p>
            <a:r>
              <a:rPr lang="en-US" altLang="zh-CN"/>
              <a:t>Open</a:t>
            </a:r>
            <a:r>
              <a:rPr lang="en-US" altLang="en-US"/>
              <a:t> System</a:t>
            </a:r>
            <a:endParaRPr lang="en-US" altLang="en-US"/>
          </a:p>
          <a:p>
            <a:r>
              <a:rPr lang="en-US" altLang="en-US"/>
              <a:t>SAE</a:t>
            </a:r>
            <a:endParaRPr lang="en-US" altLang="en-US"/>
          </a:p>
          <a:p>
            <a:r>
              <a:rPr lang="en-US" altLang="zh-CN"/>
              <a:t>802.1X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72710" y="1402715"/>
            <a:ext cx="5448300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Association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Negotiate MAC/PHY capabilities</a:t>
            </a:r>
            <a:endParaRPr lang="en-US" altLang="zh-CN"/>
          </a:p>
          <a:p>
            <a:r>
              <a:rPr lang="en-US" altLang="zh-CN"/>
              <a:t>ciphers: TKIP, CCMP, GCMP, etc.</a:t>
            </a:r>
            <a:endParaRPr lang="en-US" altLang="zh-CN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266690" y="1584325"/>
            <a:ext cx="5362575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WPA/WPA2/WPA3 4-way handshake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65120" y="1825625"/>
            <a:ext cx="60794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WiFi SDK 3.0.X structure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ip: 802.11 stack</a:t>
            </a:r>
            <a:endParaRPr lang="en-US" altLang="zh-CN"/>
          </a:p>
          <a:p>
            <a:r>
              <a:rPr lang="en-US" altLang="zh-CN"/>
              <a:t>wpa_supplicant: mlme, sme</a:t>
            </a:r>
            <a:endParaRPr lang="en-US" altLang="zh-CN"/>
          </a:p>
          <a:p>
            <a:r>
              <a:rPr lang="en-US" altLang="zh-CN"/>
              <a:t>rwnx_intf: data path and mgmt path</a:t>
            </a:r>
            <a:endParaRPr lang="en-US" altLang="zh-CN"/>
          </a:p>
          <a:p>
            <a:r>
              <a:rPr lang="en-US" altLang="zh-CN">
                <a:sym typeface="+mn-ea"/>
              </a:rPr>
              <a:t>lwip: tcp/ip protocol stack</a:t>
            </a:r>
            <a:endParaRPr lang="en-US" altLang="zh-CN"/>
          </a:p>
          <a:p>
            <a:r>
              <a:rPr lang="en-US" altLang="zh-CN"/>
              <a:t>wlan_ui/wlan_cli: WiFi API</a:t>
            </a:r>
            <a:endParaRPr lang="en-US" altLang="zh-CN"/>
          </a:p>
          <a:p>
            <a:r>
              <a:rPr lang="en-US" altLang="zh-CN"/>
              <a:t>wolfssl/mbedtls: 3rdparty crypto routine</a:t>
            </a:r>
            <a:br>
              <a:rPr lang="en-US" altLang="zh-CN"/>
            </a:br>
            <a:r>
              <a:rPr lang="en-US" altLang="zh-CN"/>
              <a:t>for SHA-1, SHA-256, DH, ECC, etc.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en-US"/>
              <a:t>How to review code?</a:t>
            </a:r>
            <a:endParaRPr lang="en-US" altLang="en-US"/>
          </a:p>
          <a:p>
            <a:r>
              <a:rPr lang="en-US" altLang="en-US"/>
              <a:t>WIFI API -&gt; MGMT -&gt; macsw</a:t>
            </a:r>
            <a:endParaRPr lang="en-US" altLang="en-US"/>
          </a:p>
          <a:p>
            <a:r>
              <a:rPr lang="en-US" altLang="en-US"/>
              <a:t>LWIP API -&gt; DATA  -&gt; macsw</a:t>
            </a:r>
            <a:endParaRPr lang="en-US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70625" y="461645"/>
            <a:ext cx="2120900" cy="5603875"/>
          </a:xfrm>
          <a:prstGeom prst="rect">
            <a:avLst/>
          </a:prstGeom>
        </p:spPr>
      </p:pic>
      <p:pic>
        <p:nvPicPr>
          <p:cNvPr id="5" name="pic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8641080" y="1252220"/>
            <a:ext cx="3185160" cy="4292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WiFi API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bk_wlan_start</a:t>
            </a:r>
            <a:r>
              <a:rPr lang="en-US" altLang="zh-CN"/>
              <a:t>: start STA/softAP</a:t>
            </a:r>
            <a:endParaRPr lang="en-US" altLang="zh-CN"/>
          </a:p>
          <a:p>
            <a:r>
              <a:rPr lang="zh-CN" altLang="en-US"/>
              <a:t>bk_wlan_start_p2p</a:t>
            </a:r>
            <a:r>
              <a:rPr lang="en-US" altLang="zh-CN"/>
              <a:t>: start P2P</a:t>
            </a:r>
            <a:endParaRPr lang="zh-CN" altLang="en-US"/>
          </a:p>
          <a:p>
            <a:r>
              <a:rPr lang="en-US" altLang="zh-CN"/>
              <a:t>bk_wlan_stop: stop STA/softAP</a:t>
            </a:r>
            <a:endParaRPr lang="en-US" altLang="zh-CN"/>
          </a:p>
          <a:p>
            <a:r>
              <a:rPr lang="en-US" altLang="zh-CN"/>
              <a:t>bk_wlan_start_scan: scan AP</a:t>
            </a:r>
            <a:endParaRPr lang="en-US" altLang="zh-CN"/>
          </a:p>
          <a:p>
            <a:r>
              <a:rPr lang="en-US" altLang="zh-CN"/>
              <a:t>bk_wlan_start_monitor: monitor mode</a:t>
            </a:r>
            <a:endParaRPr lang="en-US" altLang="zh-CN"/>
          </a:p>
          <a:p>
            <a:r>
              <a:rPr lang="en-US" altLang="zh-CN"/>
              <a:t>bk_wlan_stop_monitor: stop monitor mode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sta_ip_start: assign static IP or start DHCPC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capture WiFi packets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Omnipeak for Windows</a:t>
            </a:r>
            <a:endParaRPr lang="en-US" altLang="zh-CN"/>
          </a:p>
          <a:p>
            <a:r>
              <a:rPr lang="en-US" altLang="zh-CN"/>
              <a:t>Wireshark for MacOS</a:t>
            </a:r>
            <a:endParaRPr lang="en-US" altLang="zh-CN"/>
          </a:p>
          <a:p>
            <a:pPr lvl="1"/>
            <a:r>
              <a:rPr lang="en-US" altLang="zh-CN" sz="1800"/>
              <a:t>set adapter mode to radiotap</a:t>
            </a:r>
            <a:endParaRPr lang="en-US" altLang="zh-CN"/>
          </a:p>
          <a:p>
            <a:r>
              <a:rPr lang="en-US" altLang="zh-CN"/>
              <a:t>Wireshark for Linux</a:t>
            </a:r>
            <a:endParaRPr lang="en-US" altLang="zh-CN"/>
          </a:p>
          <a:p>
            <a:pPr lvl="1"/>
            <a:r>
              <a:rPr lang="en-US" altLang="zh-CN"/>
              <a:t>set adapter to monitor mode, for example</a:t>
            </a:r>
            <a:endParaRPr lang="en-US" altLang="zh-CN"/>
          </a:p>
          <a:p>
            <a:pPr lvl="1"/>
            <a:r>
              <a:rPr lang="en-US" altLang="zh-CN"/>
              <a:t>ifconfig wlan0 down</a:t>
            </a:r>
            <a:endParaRPr lang="en-US" altLang="zh-CN"/>
          </a:p>
          <a:p>
            <a:pPr lvl="1"/>
            <a:r>
              <a:rPr lang="en-US" altLang="zh-CN"/>
              <a:t>iw wlan0 set mode monitor</a:t>
            </a:r>
            <a:endParaRPr lang="en-US" altLang="zh-CN"/>
          </a:p>
          <a:p>
            <a:pPr lvl="1"/>
            <a:r>
              <a:rPr lang="en-US" altLang="zh-CN"/>
              <a:t>ifconfig wlan0 up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CN"/>
              <a:t>Task to Do</a:t>
            </a:r>
            <a:endParaRPr lang="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zh-CN"/>
              <a:t>wpa_supplicant / hostapd new features</a:t>
            </a:r>
            <a:endParaRPr lang="" altLang="zh-CN"/>
          </a:p>
          <a:p>
            <a:pPr lvl="1"/>
            <a:r>
              <a:rPr lang="" altLang="zh-CN" sz="1800"/>
              <a:t>DPP</a:t>
            </a:r>
            <a:endParaRPr lang="" altLang="zh-CN" sz="1800"/>
          </a:p>
          <a:p>
            <a:pPr lvl="1"/>
            <a:r>
              <a:rPr lang="" altLang="zh-CN"/>
              <a:t>802.11k</a:t>
            </a:r>
            <a:endParaRPr lang="" altLang="zh-CN"/>
          </a:p>
          <a:p>
            <a:pPr lvl="1"/>
            <a:r>
              <a:rPr lang="" altLang="zh-CN"/>
              <a:t>802.11v</a:t>
            </a:r>
            <a:endParaRPr lang="" altLang="zh-CN"/>
          </a:p>
          <a:p>
            <a:pPr lvl="1"/>
            <a:r>
              <a:rPr lang="" altLang="zh-CN"/>
              <a:t>WPA3</a:t>
            </a:r>
            <a:endParaRPr lang="" altLang="zh-CN"/>
          </a:p>
          <a:p>
            <a:pPr lvl="1"/>
            <a:r>
              <a:rPr lang="" altLang="zh-CN"/>
              <a:t>...</a:t>
            </a:r>
            <a:endParaRPr lang="" altLang="zh-CN"/>
          </a:p>
          <a:p>
            <a:r>
              <a:rPr lang="" altLang="zh-CN"/>
              <a:t>macsw</a:t>
            </a:r>
            <a:endParaRPr lang="" altLang="zh-CN"/>
          </a:p>
          <a:p>
            <a:pPr lvl="1"/>
            <a:r>
              <a:rPr lang="" altLang="zh-CN"/>
              <a:t>data path</a:t>
            </a:r>
            <a:endParaRPr lang="" altLang="zh-CN"/>
          </a:p>
          <a:p>
            <a:pPr lvl="1"/>
            <a:r>
              <a:rPr lang="" altLang="zh-CN"/>
              <a:t>mgmt path</a:t>
            </a:r>
            <a:endParaRPr lang="" altLang="zh-CN"/>
          </a:p>
          <a:p>
            <a:pPr lvl="1"/>
            <a:r>
              <a:rPr lang="" altLang="zh-CN"/>
              <a:t>stability</a:t>
            </a:r>
            <a:endParaRPr lang="" altLang="zh-CN"/>
          </a:p>
          <a:p>
            <a:pPr lvl="1"/>
            <a:r>
              <a:rPr lang="" altLang="zh-CN"/>
              <a:t>perfomance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802.11 Standards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802.11</a:t>
            </a:r>
            <a:endParaRPr lang="en-US" altLang="zh-CN"/>
          </a:p>
          <a:p>
            <a:r>
              <a:rPr lang="en-US" altLang="zh-CN"/>
              <a:t>802.11a</a:t>
            </a:r>
            <a:endParaRPr lang="en-US" altLang="zh-CN"/>
          </a:p>
          <a:p>
            <a:r>
              <a:rPr lang="en-US" altLang="zh-CN"/>
              <a:t>802.11b</a:t>
            </a:r>
            <a:endParaRPr lang="en-US" altLang="zh-CN"/>
          </a:p>
          <a:p>
            <a:r>
              <a:rPr lang="en-US" altLang="zh-CN"/>
              <a:t>802.11g</a:t>
            </a:r>
            <a:endParaRPr lang="en-US" altLang="zh-CN"/>
          </a:p>
          <a:p>
            <a:r>
              <a:rPr lang="en-US" altLang="zh-CN"/>
              <a:t>802.11n</a:t>
            </a:r>
            <a:endParaRPr lang="en-US" altLang="zh-CN"/>
          </a:p>
          <a:p>
            <a:r>
              <a:rPr lang="en-US" altLang="zh-CN"/>
              <a:t>802.11ac</a:t>
            </a:r>
            <a:endParaRPr lang="en-US" altLang="zh-CN"/>
          </a:p>
          <a:p>
            <a:r>
              <a:rPr lang="en-US" altLang="zh-CN"/>
              <a:t>802.11ax</a:t>
            </a:r>
            <a:endParaRPr lang="en-US" altLang="zh-CN"/>
          </a:p>
          <a:p>
            <a:r>
              <a:rPr lang="en-US" altLang="zh-CN"/>
              <a:t>802.11be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Books recommended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338580"/>
            <a:ext cx="10515600" cy="483870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802.11: The definitive Guide  </a:t>
            </a:r>
            <a:r>
              <a:rPr lang="zh-CN" altLang="en-US"/>
              <a:t>中文版</a:t>
            </a:r>
            <a:r>
              <a:rPr lang="en-US" altLang="zh-CN"/>
              <a:t>  </a:t>
            </a:r>
            <a:r>
              <a:rPr lang="zh-CN" altLang="en-US"/>
              <a:t>《</a:t>
            </a:r>
            <a:r>
              <a:rPr lang="en-US" altLang="en-US"/>
              <a:t>802.11</a:t>
            </a:r>
            <a:r>
              <a:rPr lang="zh-CN" altLang="en-US"/>
              <a:t>权威指南》</a:t>
            </a:r>
            <a:endParaRPr lang="en-US" altLang="zh-CN"/>
          </a:p>
          <a:p>
            <a:r>
              <a:rPr lang="en-US" altLang="zh-CN"/>
              <a:t>802.11n: The survival Guide</a:t>
            </a:r>
            <a:endParaRPr lang="en-US" altLang="zh-CN"/>
          </a:p>
          <a:p>
            <a:r>
              <a:rPr lang="en-US" altLang="zh-CN"/>
              <a:t>802.11ac: The survival Guide</a:t>
            </a:r>
            <a:endParaRPr lang="en-US" altLang="zh-CN"/>
          </a:p>
          <a:p>
            <a:r>
              <a:rPr lang="en-US" altLang="zh-CN"/>
              <a:t>CWNA</a:t>
            </a:r>
            <a:endParaRPr lang="en-US" altLang="zh-CN"/>
          </a:p>
          <a:p>
            <a:r>
              <a:rPr lang="en-US" altLang="zh-CN"/>
              <a:t>Wi-Fi 6 for dummies</a:t>
            </a:r>
            <a:endParaRPr lang="en-US" altLang="zh-CN"/>
          </a:p>
          <a:p>
            <a:r>
              <a:rPr lang="en-US" altLang="zh-CN"/>
              <a:t>Wi-Fi 6 Protocol And Network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Advanced:</a:t>
            </a:r>
            <a:endParaRPr lang="en-US" altLang="zh-CN"/>
          </a:p>
          <a:p>
            <a:r>
              <a:rPr lang="en-US" altLang="zh-CN"/>
              <a:t>Next Generation Wireless LANs 802.11ac</a:t>
            </a:r>
            <a:endParaRPr lang="en-US" altLang="zh-CN"/>
          </a:p>
          <a:p>
            <a:r>
              <a:rPr lang="en-US" altLang="zh-CN"/>
              <a:t>802.11 Spec.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Others:</a:t>
            </a:r>
            <a:endParaRPr lang="en-US" altLang="zh-CN"/>
          </a:p>
          <a:p>
            <a:r>
              <a:rPr lang="en-US" altLang="zh-CN">
                <a:sym typeface="+mn-ea"/>
              </a:rPr>
              <a:t>Matlab 802.11 Toolbox</a:t>
            </a:r>
            <a:r>
              <a:rPr lang="en-US" altLang="en-US">
                <a:sym typeface="+mn-ea"/>
              </a:rPr>
              <a:t> for PHY study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Linux mac80211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Next Lecture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802.11 In Details</a:t>
            </a:r>
            <a:r>
              <a:rPr lang="" altLang="en-US"/>
              <a:t> (in 3-4months)</a:t>
            </a:r>
            <a:endParaRPr lang="en-US" altLang="zh-CN"/>
          </a:p>
          <a:p>
            <a:endParaRPr lang="en-US" altLang="zh-CN"/>
          </a:p>
          <a:p>
            <a:r>
              <a:rPr lang="en-US" altLang="en-US">
                <a:sym typeface="+mn-ea"/>
              </a:rPr>
              <a:t>wpa_supplicant/hostapd</a:t>
            </a:r>
            <a:endParaRPr lang="en-US" altLang="zh-CN"/>
          </a:p>
          <a:p>
            <a:r>
              <a:rPr lang="en-US" altLang="zh-CN"/>
              <a:t>802.11 PHY</a:t>
            </a:r>
            <a:endParaRPr lang="en-US" altLang="zh-CN"/>
          </a:p>
          <a:p>
            <a:r>
              <a:rPr lang="en-US" altLang="zh-CN"/>
              <a:t>802.11 MAC Layer</a:t>
            </a:r>
            <a:endParaRPr lang="en-US" altLang="zh-CN"/>
          </a:p>
          <a:p>
            <a:r>
              <a:rPr lang="en-US" altLang="zh-CN"/>
              <a:t>802.11 Security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802.11a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max </a:t>
            </a:r>
            <a:r>
              <a:rPr lang="en-US" altLang="zh-CN"/>
              <a:t>54Mbps</a:t>
            </a:r>
            <a:endParaRPr lang="en-US" altLang="zh-CN"/>
          </a:p>
          <a:p>
            <a:pPr lvl="1"/>
            <a:r>
              <a:rPr lang="en-US" altLang="zh-CN" sz="1800"/>
              <a:t>OFDM</a:t>
            </a:r>
            <a:endParaRPr lang="en-US" altLang="zh-CN" sz="1800"/>
          </a:p>
          <a:p>
            <a:pPr lvl="1"/>
            <a:r>
              <a:rPr lang="en-US" altLang="zh-CN" sz="1800"/>
              <a:t>6, 9, 12, 18, 24, 36, 48 &amp; 54M</a:t>
            </a:r>
            <a:endParaRPr lang="en-US" altLang="zh-CN"/>
          </a:p>
          <a:p>
            <a:r>
              <a:rPr lang="en-US" altLang="zh-CN"/>
              <a:t>works @ 5G band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3329305"/>
            <a:ext cx="9144000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802.11b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max </a:t>
            </a:r>
            <a:r>
              <a:rPr lang="en-US" altLang="zh-CN"/>
              <a:t>11Mbps</a:t>
            </a:r>
            <a:endParaRPr lang="en-US" altLang="zh-CN"/>
          </a:p>
          <a:p>
            <a:pPr lvl="1"/>
            <a:r>
              <a:rPr lang="en-US" altLang="zh-CN" sz="1800"/>
              <a:t>DSSS</a:t>
            </a:r>
            <a:endParaRPr lang="en-US" altLang="zh-CN" sz="1800"/>
          </a:p>
          <a:p>
            <a:pPr lvl="1"/>
            <a:r>
              <a:rPr lang="en-US" altLang="zh-CN" sz="1800"/>
              <a:t>1, 2, 5.5, 11Mbps Rate</a:t>
            </a:r>
            <a:endParaRPr lang="en-US" altLang="zh-CN"/>
          </a:p>
          <a:p>
            <a:r>
              <a:rPr lang="en-US" altLang="zh-CN"/>
              <a:t>works @ 2.4G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3425825"/>
            <a:ext cx="89916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802.11g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54Mbps</a:t>
            </a:r>
            <a:endParaRPr lang="en-US" altLang="zh-CN"/>
          </a:p>
          <a:p>
            <a:pPr lvl="1"/>
            <a:r>
              <a:rPr lang="en-US" altLang="zh-CN" sz="1800"/>
              <a:t>OFDM</a:t>
            </a:r>
            <a:endParaRPr lang="en-US" altLang="zh-CN" sz="1800"/>
          </a:p>
          <a:p>
            <a:pPr lvl="1"/>
            <a:r>
              <a:rPr lang="en-US" altLang="zh-CN">
                <a:sym typeface="+mn-ea"/>
              </a:rPr>
              <a:t>6, 9, 12, 18, 24, 36, 48 &amp; 54</a:t>
            </a:r>
            <a:r>
              <a:rPr lang="en-US" altLang="en-US">
                <a:sym typeface="+mn-ea"/>
              </a:rPr>
              <a:t>M</a:t>
            </a:r>
            <a:endParaRPr lang="en-US" altLang="zh-CN"/>
          </a:p>
          <a:p>
            <a:r>
              <a:rPr lang="en-US" altLang="zh-CN"/>
              <a:t>compatible with 802.11b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802.11n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max 600Mbps</a:t>
            </a:r>
            <a:endParaRPr lang="en-US" altLang="zh-CN"/>
          </a:p>
          <a:p>
            <a:r>
              <a:rPr lang="en-US" altLang="zh-CN"/>
              <a:t>2.4G and 5G band</a:t>
            </a:r>
            <a:endParaRPr lang="en-US" altLang="zh-CN"/>
          </a:p>
          <a:p>
            <a:r>
              <a:rPr lang="en-US" altLang="zh-CN"/>
              <a:t>OFDM</a:t>
            </a:r>
            <a:endParaRPr lang="en-US" altLang="zh-CN"/>
          </a:p>
          <a:p>
            <a:r>
              <a:rPr lang="en-US" altLang="zh-CN"/>
              <a:t>Features:</a:t>
            </a:r>
            <a:endParaRPr lang="en-US" altLang="zh-CN"/>
          </a:p>
          <a:p>
            <a:pPr lvl="1"/>
            <a:r>
              <a:rPr lang="en-US" altLang="zh-CN"/>
              <a:t>More subcarriers</a:t>
            </a:r>
            <a:endParaRPr lang="en-US" altLang="zh-CN"/>
          </a:p>
          <a:p>
            <a:pPr lvl="1"/>
            <a:r>
              <a:rPr lang="en-US" altLang="zh-CN"/>
              <a:t>Coding Rate</a:t>
            </a:r>
            <a:endParaRPr lang="en-US" altLang="zh-CN"/>
          </a:p>
          <a:p>
            <a:pPr lvl="1"/>
            <a:r>
              <a:rPr lang="en-US" altLang="zh-CN"/>
              <a:t>Short GI</a:t>
            </a:r>
            <a:endParaRPr lang="en-US" altLang="zh-CN"/>
          </a:p>
          <a:p>
            <a:pPr lvl="1"/>
            <a:r>
              <a:rPr lang="en-US" altLang="zh-CN"/>
              <a:t>40M bandwidth</a:t>
            </a:r>
            <a:endParaRPr lang="en-US" altLang="zh-CN"/>
          </a:p>
          <a:p>
            <a:pPr lvl="1"/>
            <a:r>
              <a:rPr lang="en-US" altLang="zh-CN"/>
              <a:t>MIMO (with 4 SS) and beamforming</a:t>
            </a:r>
            <a:endParaRPr lang="en-US" altLang="zh-CN"/>
          </a:p>
          <a:p>
            <a:pPr lvl="1"/>
            <a:r>
              <a:rPr lang="en-US" altLang="zh-CN"/>
              <a:t>AMSDU and AMPDU</a:t>
            </a:r>
            <a:endParaRPr lang="en-US" altLang="zh-CN"/>
          </a:p>
          <a:p>
            <a:pPr lvl="1"/>
            <a:r>
              <a:rPr lang="en-US" altLang="zh-CN"/>
              <a:t>Block</a:t>
            </a:r>
            <a:r>
              <a:rPr lang="en-US" altLang="en-US"/>
              <a:t>ACK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内容占位符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217035" y="548640"/>
            <a:ext cx="6527165" cy="3900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802.11</a:t>
            </a:r>
            <a:r>
              <a:rPr lang="en-US" altLang="en-US"/>
              <a:t>ac</a:t>
            </a:r>
            <a:endParaRPr lang="en-US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works @ 5G band</a:t>
            </a:r>
            <a:endParaRPr lang="en-US" altLang="zh-CN"/>
          </a:p>
          <a:p>
            <a:r>
              <a:rPr lang="en-US" altLang="zh-CN"/>
              <a:t>160M bandwidth</a:t>
            </a:r>
            <a:endParaRPr lang="en-US" altLang="zh-CN"/>
          </a:p>
          <a:p>
            <a:r>
              <a:rPr lang="en-US" altLang="zh-CN"/>
              <a:t>MIMO * 8</a:t>
            </a:r>
            <a:endParaRPr lang="en-US" altLang="zh-CN"/>
          </a:p>
          <a:p>
            <a:r>
              <a:rPr lang="en-US" altLang="zh-CN"/>
              <a:t>256 QAM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74415" y="1155065"/>
            <a:ext cx="7864475" cy="4884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802.11a/b/g/n/ac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3835" y="1326515"/>
            <a:ext cx="8255635" cy="5032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3212</Words>
  <Application>WPS 演示</Application>
  <PresentationFormat>宽屏</PresentationFormat>
  <Paragraphs>229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宋体</vt:lpstr>
      <vt:lpstr>Wingdings</vt:lpstr>
      <vt:lpstr>Arial Black</vt:lpstr>
      <vt:lpstr>微软雅黑</vt:lpstr>
      <vt:lpstr>Arial Unicode MS</vt:lpstr>
      <vt:lpstr>Standard Symbols PS</vt:lpstr>
      <vt:lpstr>Times New Roman</vt:lpstr>
      <vt:lpstr>Office 主题​​</vt:lpstr>
      <vt:lpstr>WiFi Introduction</vt:lpstr>
      <vt:lpstr>OSI Model Layers</vt:lpstr>
      <vt:lpstr>802.11 Standards</vt:lpstr>
      <vt:lpstr>802.11a</vt:lpstr>
      <vt:lpstr>802.11b</vt:lpstr>
      <vt:lpstr>802.11g</vt:lpstr>
      <vt:lpstr>802.11n</vt:lpstr>
      <vt:lpstr>802.11ac</vt:lpstr>
      <vt:lpstr>802.11a/b/g/n/ac</vt:lpstr>
      <vt:lpstr>802.11 Basics</vt:lpstr>
      <vt:lpstr>802.11 Frame</vt:lpstr>
      <vt:lpstr>802.11 Frame  -  Frame Control</vt:lpstr>
      <vt:lpstr>802.11 Frame - Duration/ID</vt:lpstr>
      <vt:lpstr>802.11 Frame - Addresses</vt:lpstr>
      <vt:lpstr>802.11 Frame - Seq control</vt:lpstr>
      <vt:lpstr>802.11 Frame Types</vt:lpstr>
      <vt:lpstr>Data Frames</vt:lpstr>
      <vt:lpstr>Frame exchange sequences</vt:lpstr>
      <vt:lpstr>Management Frames</vt:lpstr>
      <vt:lpstr>Management Frames - Information Element</vt:lpstr>
      <vt:lpstr>How to connect to AP</vt:lpstr>
      <vt:lpstr>Scan</vt:lpstr>
      <vt:lpstr>Authentication</vt:lpstr>
      <vt:lpstr>Association</vt:lpstr>
      <vt:lpstr>WPA/WPA2/WPA3 4-way handshake</vt:lpstr>
      <vt:lpstr>WiFi SDK 3.0.X structure</vt:lpstr>
      <vt:lpstr>Basic WiFi API</vt:lpstr>
      <vt:lpstr>How to capture WiFi packets</vt:lpstr>
      <vt:lpstr>PowerPoint 演示文稿</vt:lpstr>
      <vt:lpstr>Books recommended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tiancj</dc:creator>
  <cp:lastModifiedBy>tiancj</cp:lastModifiedBy>
  <cp:revision>112</cp:revision>
  <dcterms:created xsi:type="dcterms:W3CDTF">2022-07-14T03:53:17Z</dcterms:created>
  <dcterms:modified xsi:type="dcterms:W3CDTF">2022-07-14T03:53:17Z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