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33"/>
  </p:notesMasterIdLst>
  <p:sldIdLst>
    <p:sldId id="256" r:id="rId2"/>
    <p:sldId id="463" r:id="rId3"/>
    <p:sldId id="462" r:id="rId4"/>
    <p:sldId id="464" r:id="rId5"/>
    <p:sldId id="469" r:id="rId6"/>
    <p:sldId id="449" r:id="rId7"/>
    <p:sldId id="452" r:id="rId8"/>
    <p:sldId id="467" r:id="rId9"/>
    <p:sldId id="466" r:id="rId10"/>
    <p:sldId id="453" r:id="rId11"/>
    <p:sldId id="471" r:id="rId12"/>
    <p:sldId id="472" r:id="rId13"/>
    <p:sldId id="468" r:id="rId14"/>
    <p:sldId id="487" r:id="rId15"/>
    <p:sldId id="470" r:id="rId16"/>
    <p:sldId id="473" r:id="rId17"/>
    <p:sldId id="480" r:id="rId18"/>
    <p:sldId id="481" r:id="rId19"/>
    <p:sldId id="482" r:id="rId20"/>
    <p:sldId id="483" r:id="rId21"/>
    <p:sldId id="474" r:id="rId22"/>
    <p:sldId id="484" r:id="rId23"/>
    <p:sldId id="485" r:id="rId24"/>
    <p:sldId id="476" r:id="rId25"/>
    <p:sldId id="479" r:id="rId26"/>
    <p:sldId id="477" r:id="rId27"/>
    <p:sldId id="478" r:id="rId28"/>
    <p:sldId id="491" r:id="rId29"/>
    <p:sldId id="489" r:id="rId30"/>
    <p:sldId id="490" r:id="rId31"/>
    <p:sldId id="32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73342" autoAdjust="0"/>
  </p:normalViewPr>
  <p:slideViewPr>
    <p:cSldViewPr>
      <p:cViewPr varScale="1">
        <p:scale>
          <a:sx n="74" d="100"/>
          <a:sy n="74" d="100"/>
        </p:scale>
        <p:origin x="9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B9BD27-2BCC-4E73-BB04-1F1E7D20937A}" type="datetimeFigureOut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E0A5469-625D-43E0-83B3-0E504E463E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A5469-625D-43E0-83B3-0E504E463EE5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0A5469-625D-43E0-83B3-0E504E463EE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88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A5469-625D-43E0-83B3-0E504E463EE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39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A5469-625D-43E0-83B3-0E504E463EE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73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A5469-625D-43E0-83B3-0E504E463EE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26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762000" y="3648075"/>
            <a:ext cx="7458075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32"/>
          <p:cNvSpPr/>
          <p:nvPr/>
        </p:nvSpPr>
        <p:spPr>
          <a:xfrm>
            <a:off x="771525" y="5048250"/>
            <a:ext cx="7458075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752475" y="3648075"/>
            <a:ext cx="228600" cy="1279525"/>
          </a:xfrm>
          <a:prstGeom prst="rect">
            <a:avLst/>
          </a:prstGeom>
          <a:solidFill>
            <a:srgbClr val="0070C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7620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10" name="图片 5" descr="beken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905000"/>
            <a:ext cx="277812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69342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5124450"/>
            <a:ext cx="69342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1C311A3-6836-4174-8A8F-79A22A4C55F0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DEF5D9-E782-457B-A303-BE41B19A9D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93139E-A788-4482-A4D1-295E4D522B5F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3EFFAA-233D-4AF0-AB8E-B3BB943904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4041648" cy="5318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838200"/>
            <a:ext cx="4041648" cy="531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337F65-4699-4722-BB46-F64E2E281C8B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96C8F4-8EB7-466B-A653-6F1335C210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8675"/>
            <a:ext cx="4040188" cy="390525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838200"/>
            <a:ext cx="4041775" cy="3810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291732-6932-4F35-91E1-3D7719F737DA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6755CB-4B37-47AC-92DC-E5C7128374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1E2C13-F893-4DD7-8B4C-6B3CD543482B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4794B1-0B08-43E1-9622-C1F184B6B5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762000" y="3648075"/>
            <a:ext cx="7458075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752475" y="3648075"/>
            <a:ext cx="228600" cy="1279525"/>
          </a:xfrm>
          <a:prstGeom prst="rect">
            <a:avLst/>
          </a:prstGeom>
          <a:solidFill>
            <a:srgbClr val="0070C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5" name="图片 5" descr="beken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905000"/>
            <a:ext cx="277812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21"/>
          <p:cNvSpPr txBox="1">
            <a:spLocks/>
          </p:cNvSpPr>
          <p:nvPr userDrawn="1"/>
        </p:nvSpPr>
        <p:spPr bwMode="auto">
          <a:xfrm>
            <a:off x="381000" y="152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Thank You</a:t>
            </a:r>
          </a:p>
        </p:txBody>
      </p:sp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69342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502E0-8AF7-4D91-8FE9-AD79A1EB64E6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26B2-B692-484A-AFC3-A4FEC4DE48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52400"/>
            <a:ext cx="91440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/>
                <a:ea typeface="宋体" pitchFamily="2" charset="-122"/>
              </a:defRPr>
            </a:lvl1pPr>
          </a:lstStyle>
          <a:p>
            <a:pPr>
              <a:defRPr/>
            </a:pPr>
            <a:fld id="{ABA65C58-16E6-4BE7-A6D9-4A7B1E0B43D9}" type="datetime1">
              <a:rPr lang="en-US" altLang="zh-CN"/>
              <a:pPr>
                <a:defRPr/>
              </a:pPr>
              <a:t>8/4/2022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3965575" cy="365125"/>
          </a:xfrm>
          <a:prstGeom prst="rect">
            <a:avLst/>
          </a:prstGeom>
        </p:spPr>
        <p:txBody>
          <a:bodyPr vert="horz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i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/>
                <a:ea typeface="宋体" pitchFamily="2" charset="-122"/>
              </a:defRPr>
            </a:lvl1pPr>
          </a:lstStyle>
          <a:p>
            <a:pPr>
              <a:defRPr/>
            </a:pPr>
            <a:fld id="{C5FB9516-72BB-4E57-B061-D0383148A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2" name="图片 5" descr="beken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28013" y="6324600"/>
            <a:ext cx="68738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Arial Black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EasyMesh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相关的技术</a:t>
            </a:r>
            <a:b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en-US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57800"/>
            <a:ext cx="6934200" cy="5334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>
                <a:latin typeface="Vladimir Script" pitchFamily="66" charset="0"/>
              </a:rPr>
              <a:t>Better Life with Wireless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美好生活尽在无线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1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Beken Confidential</a:t>
            </a:r>
          </a:p>
        </p:txBody>
      </p:sp>
      <p:sp>
        <p:nvSpPr>
          <p:cNvPr id="8197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2022</a:t>
            </a:r>
            <a:r>
              <a:rPr lang="zh-CN" altLang="en-US" dirty="0">
                <a:latin typeface="Arial" charset="0"/>
                <a:cs typeface="Arial" charset="0"/>
              </a:rPr>
              <a:t>年</a:t>
            </a:r>
            <a:r>
              <a:rPr lang="en-US" altLang="zh-CN" dirty="0">
                <a:latin typeface="Arial" charset="0"/>
                <a:cs typeface="Arial" charset="0"/>
              </a:rPr>
              <a:t>7</a:t>
            </a:r>
            <a:r>
              <a:rPr lang="zh-CN" altLang="en-US" dirty="0">
                <a:latin typeface="Arial" charset="0"/>
                <a:cs typeface="Arial" charset="0"/>
              </a:rPr>
              <a:t>月</a:t>
            </a:r>
            <a:r>
              <a:rPr lang="en-US" altLang="zh-CN" dirty="0">
                <a:latin typeface="Arial" charset="0"/>
                <a:cs typeface="Arial" charset="0"/>
              </a:rPr>
              <a:t>14</a:t>
            </a:r>
            <a:r>
              <a:rPr lang="zh-CN" altLang="en-US" dirty="0">
                <a:latin typeface="Arial" charset="0"/>
                <a:cs typeface="Arial" charset="0"/>
              </a:rPr>
              <a:t>日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11v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86" y="1524000"/>
            <a:ext cx="69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58276-BD55-432F-A3B9-F0842BB516EF}"/>
              </a:ext>
            </a:extLst>
          </p:cNvPr>
          <p:cNvSpPr txBox="1"/>
          <p:nvPr/>
        </p:nvSpPr>
        <p:spPr>
          <a:xfrm>
            <a:off x="685800" y="990600"/>
            <a:ext cx="7016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IEEE802.11r(Fast BSS Transition)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在同一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MD(Mobile Domain)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之间漫游时的交互细则，提供了实现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 MD(Mobile Domain)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快速切换的标准。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协议描述的主要方法为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关联时，利用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认证或者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获得的主会话密钥和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MD(Mobile Domain)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内各个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R1KH_ID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计算出不同的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 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并分发给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内的其它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；发生切换时，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直接利用发送到目标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 R1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协商出成对临时密钥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(PTK)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和组临时密钥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(GTK)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，以此缩短切换时间。</a:t>
            </a:r>
          </a:p>
        </p:txBody>
      </p:sp>
    </p:spTree>
    <p:extLst>
      <p:ext uri="{BB962C8B-B14F-4D97-AF65-F5344CB8AC3E}">
        <p14:creationId xmlns:p14="http://schemas.microsoft.com/office/powerpoint/2010/main" val="328188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58276-BD55-432F-A3B9-F0842BB516EF}"/>
              </a:ext>
            </a:extLst>
          </p:cNvPr>
          <p:cNvSpPr txBox="1"/>
          <p:nvPr/>
        </p:nvSpPr>
        <p:spPr>
          <a:xfrm>
            <a:off x="685800" y="990600"/>
            <a:ext cx="701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主要描述了三个部分的内容： 密钥管理、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关联和快速切换协议。密钥管理部分提出了三层密钥结构及其计算方法；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初始化关联部分描述了第一次关联时密钥生成和分发的过程；快速切换协议部分描述了快速漫游过程和由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PMKR1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的过程。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初始化关联部分和快速切换协议部分分为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RSN(Robust Security Net)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RSN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网络进行描述。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快速切换协议分为两种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(FT Protocol):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切换前不需要资源请求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带资源请求的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(FT Resource Request Protoc01)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切换前需要先做资源请求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每种协议的切换方式又可以分为两种，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Over-the-Air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工作站直接和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Over-the-DS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工作站通过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7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11r key hierarchy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90" y="759013"/>
            <a:ext cx="4647619" cy="5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58276-BD55-432F-A3B9-F0842BB516EF}"/>
              </a:ext>
            </a:extLst>
          </p:cNvPr>
          <p:cNvSpPr txBox="1"/>
          <p:nvPr/>
        </p:nvSpPr>
        <p:spPr>
          <a:xfrm>
            <a:off x="685800" y="990600"/>
            <a:ext cx="70164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02.11r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则将密钥管理部分分为三层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三层密钥分别为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PMK_R0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PMK_R1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PTK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PMK_R0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PMK_R1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的计算则是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80211r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特有的。</a:t>
            </a:r>
            <a:endParaRPr lang="en-US" altLang="zh-CN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R0KH(PMK R0 Key holder)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为认证者一端的密钥管理实体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,PMK_R0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PMK_R1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的计算由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.R0KH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同时还要负责提供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PMK_R1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R1KH, PTK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的计算由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为申请者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无线工作站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一端的密钥管理实体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,S0KH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S1KH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的功能与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R0KH,R1KH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相对应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R0KH-ID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R0KH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的标识（ 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NAS-ID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标准为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1-48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字节长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可由厂商自定义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,R1KH-ID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是认证者的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S0KH-ID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S1KH-ID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都为申请者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无线工作站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4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11r key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4" y="876619"/>
            <a:ext cx="7980952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8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mobility domain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4089"/>
            <a:ext cx="7314286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mobility domain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813078-6D76-F2C6-2C95-05F881768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76" y="901993"/>
            <a:ext cx="6211124" cy="56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mobility domain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50308-935C-BF22-45AF-BC4A7831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762000"/>
            <a:ext cx="5181602" cy="63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mobility domain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ACD23D-F16C-404E-C24B-C0149CA3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53219"/>
            <a:ext cx="4942857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EasyMesh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258276-BD55-432F-A3B9-F0842BB516EF}"/>
              </a:ext>
            </a:extLst>
          </p:cNvPr>
          <p:cNvSpPr txBox="1"/>
          <p:nvPr/>
        </p:nvSpPr>
        <p:spPr>
          <a:xfrm>
            <a:off x="912939" y="981918"/>
            <a:ext cx="70164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EasyMesh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联盟制定的一个用于不同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相互连接的基础标准。这个标准定义了不同厂家的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相互连接控制的协议。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EasyMesh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网络中有一个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角色来管理整个网络，所有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都与它相连接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包括间接连接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角色一般为家庭网络出口的主无线路由器，它包括了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的管理进程，同时其本身也带一个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EasyMesh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通过比较传统的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AP+Client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的方式进行连接，组成了树状的网络拓扑。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1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mobility domain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289F6A-D938-9B79-6873-37A31795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98559"/>
            <a:ext cx="4267202" cy="53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Protocol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47" y="690905"/>
            <a:ext cx="7161905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Protocol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2E8C70-0037-130C-DB7E-6443740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09" y="938524"/>
            <a:ext cx="5352381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Protocol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CD6113-9552-832C-E29F-60F55F72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09606"/>
            <a:ext cx="5029200" cy="60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authenticate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66310"/>
            <a:ext cx="7467602" cy="5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5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authenticate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8" y="755756"/>
            <a:ext cx="7374724" cy="53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93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7086600" cy="56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association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4" y="838200"/>
            <a:ext cx="7843267" cy="64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5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5F3BE-D0C5-CD54-0F33-DBA78F81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protocol over the DS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E7BA6-0ACE-0373-39C0-95B3954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015F33-15EC-0CD9-345C-70BCC84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D604C4-A7C9-37AE-B425-61102E07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28" y="1190904"/>
            <a:ext cx="6381372" cy="47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5F3BE-D0C5-CD54-0F33-DBA78F81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 resource request protocol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E7BA6-0ACE-0373-39C0-95B3954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015F33-15EC-0CD9-345C-70BCC84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DBEBC5-01A7-6894-6ABF-4ED357BE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4" y="1002279"/>
            <a:ext cx="6135048" cy="53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EasyMesh</a:t>
            </a:r>
            <a:r>
              <a:rPr lang="en-US" altLang="zh-CN" dirty="0"/>
              <a:t> topology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1009952"/>
            <a:ext cx="7638095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0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11k channel load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258276-BD55-432F-A3B9-F0842BB516EF}"/>
              </a:ext>
            </a:extLst>
          </p:cNvPr>
          <p:cNvSpPr txBox="1"/>
          <p:nvPr/>
        </p:nvSpPr>
        <p:spPr>
          <a:xfrm>
            <a:off x="987552" y="1066800"/>
            <a:ext cx="70164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load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表明信道干扰程度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D2B72-8212-8FDB-35B8-85A1ED53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47" y="1647620"/>
            <a:ext cx="5361905" cy="13619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25955D-95C1-A575-39DB-E61A1138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6" y="3456747"/>
            <a:ext cx="6638095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6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29200" y="3810000"/>
            <a:ext cx="1981200" cy="990600"/>
          </a:xfrm>
        </p:spPr>
        <p:txBody>
          <a:bodyPr/>
          <a:lstStyle/>
          <a:p>
            <a:pPr>
              <a:defRPr/>
            </a:pPr>
            <a:r>
              <a:rPr lang="en-US" altLang="zh-CN" sz="4400" b="1" kern="10" dirty="0">
                <a:ln w="9525">
                  <a:round/>
                  <a:headEnd/>
                  <a:tailEnd/>
                </a:ln>
                <a:latin typeface="Times New Roman"/>
                <a:cs typeface="Times New Roman"/>
              </a:rPr>
              <a:t>Q &amp; A</a:t>
            </a:r>
            <a:br>
              <a:rPr lang="zh-CN" altLang="en-US" sz="4400" b="1" kern="10" dirty="0">
                <a:ln w="9525">
                  <a:round/>
                  <a:headEnd/>
                  <a:tailEnd/>
                </a:ln>
                <a:latin typeface="Times New Roman"/>
                <a:cs typeface="Times New Roman"/>
              </a:rPr>
            </a:br>
            <a:endParaRPr lang="zh-CN" altLang="en-US" sz="44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E751DC-65AC-4D77-A4B3-81C4F57112BC}" type="slidenum">
              <a:rPr lang="en-US" altLang="zh-CN" smtClean="0">
                <a:latin typeface="Gill Sans MT" pitchFamily="34" charset="0"/>
              </a:rPr>
              <a:pPr/>
              <a:t>31</a:t>
            </a:fld>
            <a:endParaRPr lang="en-US" altLang="zh-CN" dirty="0">
              <a:latin typeface="Gill Sans MT" pitchFamily="34" charset="0"/>
            </a:endParaRPr>
          </a:p>
        </p:txBody>
      </p:sp>
      <p:pic>
        <p:nvPicPr>
          <p:cNvPr id="20485" name="Picture 3" descr="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182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4495800" y="21336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r>
              <a:rPr lang="zh-CN" altLang="en-US" sz="6600" b="1" i="1" dirty="0">
                <a:latin typeface="Arial" pitchFamily="34" charset="0"/>
                <a:ea typeface="+mj-ea"/>
                <a:cs typeface="Arial" pitchFamily="34" charset="0"/>
              </a:rPr>
              <a:t>谢谢！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EasyMesh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258276-BD55-432F-A3B9-F0842BB516EF}"/>
              </a:ext>
            </a:extLst>
          </p:cNvPr>
          <p:cNvSpPr txBox="1"/>
          <p:nvPr/>
        </p:nvSpPr>
        <p:spPr>
          <a:xfrm>
            <a:off x="987552" y="1066800"/>
            <a:ext cx="7016496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EasyMesh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通常设置为一样的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以便于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进行切换。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切换方式有两种：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BandSteering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之间的切换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Roaming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之间的切换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其中会用到下面的技术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11k 11v 11r</a:t>
            </a:r>
          </a:p>
        </p:txBody>
      </p:sp>
    </p:spTree>
    <p:extLst>
      <p:ext uri="{BB962C8B-B14F-4D97-AF65-F5344CB8AC3E}">
        <p14:creationId xmlns:p14="http://schemas.microsoft.com/office/powerpoint/2010/main" val="2229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Roaming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D4C2FA-BBD4-23E1-DE1F-D77FAAC3D33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633137" y="1008861"/>
            <a:ext cx="6856" cy="5091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877FF42-1833-8599-5F64-86CF2690EF15}"/>
              </a:ext>
            </a:extLst>
          </p:cNvPr>
          <p:cNvSpPr txBox="1"/>
          <p:nvPr/>
        </p:nvSpPr>
        <p:spPr>
          <a:xfrm>
            <a:off x="1297094" y="60998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71A6C5-EF3D-4E47-5E03-C29C746840AF}"/>
              </a:ext>
            </a:extLst>
          </p:cNvPr>
          <p:cNvSpPr txBox="1"/>
          <p:nvPr/>
        </p:nvSpPr>
        <p:spPr>
          <a:xfrm>
            <a:off x="6447457" y="6180903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234158" y="886334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Probe request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641142" y="1057844"/>
            <a:ext cx="5089438" cy="435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3D4C2FA-BBD4-23E1-DE1F-D77FAAC3D331}"/>
              </a:ext>
            </a:extLst>
          </p:cNvPr>
          <p:cNvCxnSpPr>
            <a:cxnSpLocks/>
          </p:cNvCxnSpPr>
          <p:nvPr/>
        </p:nvCxnSpPr>
        <p:spPr>
          <a:xfrm flipH="1">
            <a:off x="6714342" y="1050146"/>
            <a:ext cx="16238" cy="5049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22272" y="1533778"/>
            <a:ext cx="5131887" cy="5289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264638" y="1361885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Probe response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664721" y="2078939"/>
            <a:ext cx="5089438" cy="4354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13933" y="2527321"/>
            <a:ext cx="5131887" cy="5289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643496" y="3074871"/>
            <a:ext cx="5089438" cy="4354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18462" y="3537856"/>
            <a:ext cx="5131887" cy="5289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01893" y="3967679"/>
            <a:ext cx="5131887" cy="5289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671237" y="4523631"/>
            <a:ext cx="5089438" cy="4354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07900" y="4957949"/>
            <a:ext cx="5131887" cy="5289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628909" y="5500740"/>
            <a:ext cx="5089438" cy="4354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296102" y="1893672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Authenticate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296102" y="2363595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Authenticate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308467" y="2830141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Assoc</a:t>
            </a:r>
            <a:r>
              <a:rPr lang="en-US" altLang="zh-CN" dirty="0">
                <a:solidFill>
                  <a:srgbClr val="00B0F0"/>
                </a:solidFill>
              </a:rPr>
              <a:t> request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291358" y="3361043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Assoc</a:t>
            </a:r>
            <a:r>
              <a:rPr lang="en-US" altLang="zh-CN" dirty="0">
                <a:solidFill>
                  <a:srgbClr val="00B0F0"/>
                </a:solidFill>
              </a:rPr>
              <a:t> response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540122" y="3907551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EAPOL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540122" y="4366940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EAPOL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540122" y="4788250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EAPOL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3540122" y="5302222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EAPOL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1" name="右大括号 50"/>
          <p:cNvSpPr/>
          <p:nvPr/>
        </p:nvSpPr>
        <p:spPr>
          <a:xfrm>
            <a:off x="7391303" y="950859"/>
            <a:ext cx="518670" cy="9428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391303" y="2078939"/>
            <a:ext cx="518670" cy="385723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989752" y="1156928"/>
            <a:ext cx="96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</a:rPr>
              <a:t>11kv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84573" y="3782165"/>
            <a:ext cx="96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11r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6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 </a:t>
            </a:r>
            <a:r>
              <a:rPr lang="en-US" altLang="zh-CN" dirty="0" err="1"/>
              <a:t>kv</a:t>
            </a:r>
            <a:r>
              <a:rPr lang="en-US" altLang="zh-CN" dirty="0"/>
              <a:t> roaming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D4C2FA-BBD4-23E1-DE1F-D77FAAC3D331}"/>
              </a:ext>
            </a:extLst>
          </p:cNvPr>
          <p:cNvCxnSpPr>
            <a:cxnSpLocks/>
          </p:cNvCxnSpPr>
          <p:nvPr/>
        </p:nvCxnSpPr>
        <p:spPr>
          <a:xfrm flipH="1">
            <a:off x="1622272" y="1646952"/>
            <a:ext cx="12546" cy="391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877FF42-1833-8599-5F64-86CF2690EF15}"/>
              </a:ext>
            </a:extLst>
          </p:cNvPr>
          <p:cNvSpPr txBox="1"/>
          <p:nvPr/>
        </p:nvSpPr>
        <p:spPr>
          <a:xfrm>
            <a:off x="3632814" y="570387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71A6C5-EF3D-4E47-5E03-C29C746840AF}"/>
              </a:ext>
            </a:extLst>
          </p:cNvPr>
          <p:cNvSpPr txBox="1"/>
          <p:nvPr/>
        </p:nvSpPr>
        <p:spPr>
          <a:xfrm>
            <a:off x="1291774" y="5663957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702043" y="1869007"/>
            <a:ext cx="2304712" cy="8486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97525" y="2785430"/>
            <a:ext cx="2309230" cy="652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65843EC-57C1-C6CA-B526-6FC817440F45}"/>
              </a:ext>
            </a:extLst>
          </p:cNvPr>
          <p:cNvSpPr txBox="1"/>
          <p:nvPr/>
        </p:nvSpPr>
        <p:spPr>
          <a:xfrm>
            <a:off x="1878017" y="2552410"/>
            <a:ext cx="155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Beacon report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1996263" y="1649743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Beacon request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1F714A-57FF-D844-F0B6-012CFA7836B4}"/>
              </a:ext>
            </a:extLst>
          </p:cNvPr>
          <p:cNvCxnSpPr>
            <a:cxnSpLocks/>
          </p:cNvCxnSpPr>
          <p:nvPr/>
        </p:nvCxnSpPr>
        <p:spPr>
          <a:xfrm>
            <a:off x="1709426" y="3455273"/>
            <a:ext cx="2304712" cy="8486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3D4C2FA-BBD4-23E1-DE1F-D77FAAC3D331}"/>
              </a:ext>
            </a:extLst>
          </p:cNvPr>
          <p:cNvCxnSpPr>
            <a:cxnSpLocks/>
          </p:cNvCxnSpPr>
          <p:nvPr/>
        </p:nvCxnSpPr>
        <p:spPr>
          <a:xfrm flipH="1">
            <a:off x="3983896" y="1646952"/>
            <a:ext cx="12546" cy="391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D8B36A-EAA3-9A56-C6A4-D4C41976834D}"/>
              </a:ext>
            </a:extLst>
          </p:cNvPr>
          <p:cNvCxnSpPr>
            <a:cxnSpLocks/>
          </p:cNvCxnSpPr>
          <p:nvPr/>
        </p:nvCxnSpPr>
        <p:spPr>
          <a:xfrm flipH="1">
            <a:off x="1692362" y="4351160"/>
            <a:ext cx="2309230" cy="652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65843EC-57C1-C6CA-B526-6FC817440F45}"/>
              </a:ext>
            </a:extLst>
          </p:cNvPr>
          <p:cNvSpPr txBox="1"/>
          <p:nvPr/>
        </p:nvSpPr>
        <p:spPr>
          <a:xfrm>
            <a:off x="2424730" y="3424012"/>
            <a:ext cx="155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BTM request</a:t>
            </a:r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28FB4B-6095-5F2A-7F76-700C1F7E4B65}"/>
              </a:ext>
            </a:extLst>
          </p:cNvPr>
          <p:cNvSpPr txBox="1"/>
          <p:nvPr/>
        </p:nvSpPr>
        <p:spPr>
          <a:xfrm>
            <a:off x="1740318" y="4239626"/>
            <a:ext cx="17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BTM response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3" name="右大括号 32"/>
          <p:cNvSpPr/>
          <p:nvPr/>
        </p:nvSpPr>
        <p:spPr>
          <a:xfrm>
            <a:off x="4586730" y="1991259"/>
            <a:ext cx="518670" cy="143275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>
            <a:off x="4586730" y="3457427"/>
            <a:ext cx="518670" cy="143275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246088" y="2439399"/>
            <a:ext cx="96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</a:rPr>
              <a:t>11k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80338" y="3879581"/>
            <a:ext cx="96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11v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7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11k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58149"/>
            <a:ext cx="7062324" cy="55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11k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248400" cy="57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11v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7" y="1262333"/>
            <a:ext cx="791428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26896</TotalTime>
  <Words>845</Words>
  <Application>Microsoft Office PowerPoint</Application>
  <PresentationFormat>全屏显示(4:3)</PresentationFormat>
  <Paragraphs>149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 Unicode MS</vt:lpstr>
      <vt:lpstr>华文行楷</vt:lpstr>
      <vt:lpstr>Arial</vt:lpstr>
      <vt:lpstr>Arial Black</vt:lpstr>
      <vt:lpstr>Calibri</vt:lpstr>
      <vt:lpstr>Gill Sans MT</vt:lpstr>
      <vt:lpstr>Times New Roman</vt:lpstr>
      <vt:lpstr>Vladimir Script</vt:lpstr>
      <vt:lpstr>Wingdings</vt:lpstr>
      <vt:lpstr>Wingdings 3</vt:lpstr>
      <vt:lpstr>Origin</vt:lpstr>
      <vt:lpstr> EasyMesh相关的技术 </vt:lpstr>
      <vt:lpstr>EasyMesh</vt:lpstr>
      <vt:lpstr>EasyMesh topology</vt:lpstr>
      <vt:lpstr>EasyMesh</vt:lpstr>
      <vt:lpstr>Roaming</vt:lpstr>
      <vt:lpstr>11 kv roaming</vt:lpstr>
      <vt:lpstr>11k</vt:lpstr>
      <vt:lpstr>11k</vt:lpstr>
      <vt:lpstr>11v</vt:lpstr>
      <vt:lpstr>11v</vt:lpstr>
      <vt:lpstr>11r</vt:lpstr>
      <vt:lpstr>11r</vt:lpstr>
      <vt:lpstr>11r key hierarchy</vt:lpstr>
      <vt:lpstr>11r</vt:lpstr>
      <vt:lpstr>11r key</vt:lpstr>
      <vt:lpstr>Initial mobility domain association</vt:lpstr>
      <vt:lpstr>Initial mobility domain association</vt:lpstr>
      <vt:lpstr>Initial mobility domain association</vt:lpstr>
      <vt:lpstr>Initial mobility domain association</vt:lpstr>
      <vt:lpstr>Initial mobility domain association</vt:lpstr>
      <vt:lpstr>FT Protocol</vt:lpstr>
      <vt:lpstr>FT Protocol</vt:lpstr>
      <vt:lpstr>FT Protocol</vt:lpstr>
      <vt:lpstr>FT authenticate</vt:lpstr>
      <vt:lpstr>FT authenticate</vt:lpstr>
      <vt:lpstr>FT association</vt:lpstr>
      <vt:lpstr>FT association</vt:lpstr>
      <vt:lpstr>FT protocol over the DS</vt:lpstr>
      <vt:lpstr>FT resource request protocol</vt:lpstr>
      <vt:lpstr>11k channel load</vt:lpstr>
      <vt:lpstr>Q &amp; A </vt:lpstr>
    </vt:vector>
  </TitlesOfParts>
  <Company>penghualin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Design Flow</dc:title>
  <dc:creator>Lawrence Der</dc:creator>
  <cp:lastModifiedBy>吴 富强</cp:lastModifiedBy>
  <cp:revision>1529</cp:revision>
  <dcterms:created xsi:type="dcterms:W3CDTF">2014-01-02T02:14:28Z</dcterms:created>
  <dcterms:modified xsi:type="dcterms:W3CDTF">2022-08-04T08:15:03Z</dcterms:modified>
</cp:coreProperties>
</file>