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1" r:id="rId2"/>
    <p:sldId id="262" r:id="rId3"/>
    <p:sldId id="268" r:id="rId4"/>
    <p:sldId id="267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86" r:id="rId24"/>
    <p:sldId id="293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4"/>
    <a:srgbClr val="9BD3E5"/>
    <a:srgbClr val="8AB224"/>
    <a:srgbClr val="404040"/>
    <a:srgbClr val="0070C0"/>
    <a:srgbClr val="0B76C2"/>
    <a:srgbClr val="31A6DF"/>
    <a:srgbClr val="357DA9"/>
    <a:srgbClr val="71C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napToGrid="0" showGuides="1">
      <p:cViewPr varScale="1">
        <p:scale>
          <a:sx n="108" d="100"/>
          <a:sy n="108" d="100"/>
        </p:scale>
        <p:origin x="120" y="234"/>
      </p:cViewPr>
      <p:guideLst>
        <p:guide orient="horz" pos="459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1038D-0E9B-4E9C-9CAC-973B24867F4A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004E-2CDA-4314-9A2D-8922CB3A8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5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8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2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5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7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6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C15B-FAE3-44C6-B6D3-364E31879724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AE31-D38C-4D22-9377-07174641D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launchpad.net/gcc-arm-embedded/+download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1605940" y="2764136"/>
            <a:ext cx="958134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/>
              <a:t>在</a:t>
            </a:r>
            <a:r>
              <a:rPr lang="en-US" altLang="zh-CN" sz="4800" b="1"/>
              <a:t>RT-Thread</a:t>
            </a:r>
            <a:r>
              <a:rPr lang="zh-CN" altLang="en-US" sz="4800" b="1"/>
              <a:t>中使用栈帧来调试程序</a:t>
            </a:r>
            <a:endParaRPr lang="en-US" altLang="zh-CN" sz="4800" b="1"/>
          </a:p>
          <a:p>
            <a:endParaRPr lang="en-US" altLang="zh-CN" sz="3800"/>
          </a:p>
          <a:p>
            <a:pPr algn="r"/>
            <a:r>
              <a:rPr lang="zh-CN" altLang="en-US" sz="3800"/>
              <a:t>韦东山</a:t>
            </a:r>
          </a:p>
        </p:txBody>
      </p:sp>
    </p:spTree>
    <p:extLst>
      <p:ext uri="{BB962C8B-B14F-4D97-AF65-F5344CB8AC3E}">
        <p14:creationId xmlns:p14="http://schemas.microsoft.com/office/powerpoint/2010/main" val="219077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2860466" y="2107617"/>
            <a:ext cx="647106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发生错误时，</a:t>
            </a:r>
            <a:r>
              <a:rPr lang="en-US" altLang="zh-CN" sz="2500" b="1"/>
              <a:t>RT-Thread</a:t>
            </a:r>
            <a:r>
              <a:rPr lang="zh-CN" altLang="en-US" sz="2500" b="1"/>
              <a:t>如何处理？</a:t>
            </a:r>
            <a:endParaRPr lang="en-US" altLang="zh-CN" sz="2500" b="1"/>
          </a:p>
          <a:p>
            <a:endParaRPr lang="en-US" altLang="zh-CN" sz="2500"/>
          </a:p>
          <a:p>
            <a:r>
              <a:rPr lang="en-US" altLang="zh-CN" sz="2500"/>
              <a:t>HardFault_Handler</a:t>
            </a:r>
          </a:p>
          <a:p>
            <a:r>
              <a:rPr lang="en-US" altLang="zh-CN" sz="2500"/>
              <a:t>	rt_hw_hard_fault_exception</a:t>
            </a:r>
          </a:p>
          <a:p>
            <a:r>
              <a:rPr lang="en-US" altLang="zh-CN" sz="2500"/>
              <a:t>		</a:t>
            </a:r>
            <a:r>
              <a:rPr lang="zh-CN" altLang="en-US" sz="2500"/>
              <a:t>打印发生错误瞬间寄存器的值</a:t>
            </a:r>
            <a:r>
              <a:rPr lang="en-US" altLang="zh-CN" sz="2500"/>
              <a:t>(context)</a:t>
            </a:r>
          </a:p>
        </p:txBody>
      </p:sp>
    </p:spTree>
    <p:extLst>
      <p:ext uri="{BB962C8B-B14F-4D97-AF65-F5344CB8AC3E}">
        <p14:creationId xmlns:p14="http://schemas.microsoft.com/office/powerpoint/2010/main" val="410941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6D7EA8-F437-E13B-8A50-AD8003448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357" y="1068422"/>
            <a:ext cx="4866519" cy="514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3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16A0C3-DC5B-4094-34FA-9B1AB0ACF07F}"/>
              </a:ext>
            </a:extLst>
          </p:cNvPr>
          <p:cNvSpPr txBox="1"/>
          <p:nvPr/>
        </p:nvSpPr>
        <p:spPr>
          <a:xfrm>
            <a:off x="2056211" y="1152626"/>
            <a:ext cx="687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rt_hw_hard_fault_exception</a:t>
            </a:r>
            <a:r>
              <a:rPr lang="zh-CN" altLang="en-US" dirty="0"/>
              <a:t>函数，加入如下代码：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5B8615-408A-735A-8EA1-9B6FE3131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96" y="1876803"/>
            <a:ext cx="10971428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9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1799507" y="2721114"/>
            <a:ext cx="940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3. </a:t>
            </a:r>
            <a:r>
              <a:rPr lang="zh-CN" altLang="en-US" sz="4000" b="1"/>
              <a:t>示例：手工分析栈，找出函数调用关系</a:t>
            </a:r>
          </a:p>
        </p:txBody>
      </p:sp>
    </p:spTree>
    <p:extLst>
      <p:ext uri="{BB962C8B-B14F-4D97-AF65-F5344CB8AC3E}">
        <p14:creationId xmlns:p14="http://schemas.microsoft.com/office/powerpoint/2010/main" val="98762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585072" y="1122160"/>
            <a:ext cx="32242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运行示例程序：</a:t>
            </a:r>
            <a:endParaRPr lang="en-US" altLang="zh-CN" sz="2500" b="1"/>
          </a:p>
          <a:p>
            <a:r>
              <a:rPr lang="en-US" altLang="zh-CN" sz="2500" b="1"/>
              <a:t>RT-Thread_stack_trace</a:t>
            </a:r>
            <a:endParaRPr lang="zh-CN" altLang="en-US" sz="2500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BD3E2-F269-B6AE-F06F-96D449F2C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798" y="949896"/>
            <a:ext cx="5361905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1930376" y="1051414"/>
            <a:ext cx="88989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要分析栈，需要得到程序的反汇编码</a:t>
            </a:r>
            <a:endParaRPr lang="en-US" altLang="zh-CN" sz="2500" b="1"/>
          </a:p>
          <a:p>
            <a:r>
              <a:rPr lang="en-US" altLang="zh-CN" sz="2500"/>
              <a:t>fromelf  --text  -a -c  --output=all.dis   .\build\keil\Obj\rt-thread.axf </a:t>
            </a:r>
            <a:endParaRPr lang="zh-CN" altLang="en-US" sz="25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A994BE-BC39-948E-A97D-867BA836C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732" y="1967471"/>
            <a:ext cx="5961905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476699" y="1131736"/>
            <a:ext cx="70968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3.1 </a:t>
            </a:r>
            <a:r>
              <a:rPr lang="zh-CN" altLang="en-US" sz="2500" b="1"/>
              <a:t>根据</a:t>
            </a:r>
            <a:r>
              <a:rPr lang="en-US" altLang="zh-CN" sz="2500" b="1"/>
              <a:t>PC</a:t>
            </a:r>
            <a:r>
              <a:rPr lang="zh-CN" altLang="en-US" sz="2500" b="1"/>
              <a:t>值在反汇编文件中找到发生错误的位置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27B37-74BF-9822-9B9A-C3591344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480" y="1805284"/>
            <a:ext cx="6314286" cy="119047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D80394-8667-277D-0A40-F61A1EADADFA}"/>
              </a:ext>
            </a:extLst>
          </p:cNvPr>
          <p:cNvSpPr txBox="1"/>
          <p:nvPr/>
        </p:nvSpPr>
        <p:spPr>
          <a:xfrm>
            <a:off x="471343" y="3248257"/>
            <a:ext cx="1029961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3.2 </a:t>
            </a:r>
            <a:r>
              <a:rPr lang="zh-CN" altLang="en-US" sz="2500" b="1"/>
              <a:t>发现函数</a:t>
            </a:r>
            <a:r>
              <a:rPr lang="en-US" altLang="zh-CN" sz="2500" b="1"/>
              <a:t>C</a:t>
            </a:r>
            <a:r>
              <a:rPr lang="zh-CN" altLang="en-US" sz="2500" b="1"/>
              <a:t>太简单，它根本没有使用栈，函数</a:t>
            </a:r>
            <a:r>
              <a:rPr lang="en-US" altLang="zh-CN" sz="2500" b="1"/>
              <a:t>C</a:t>
            </a:r>
            <a:r>
              <a:rPr lang="zh-CN" altLang="en-US" sz="2500" b="1"/>
              <a:t>执行完，直接返回到</a:t>
            </a:r>
            <a:r>
              <a:rPr lang="en-US" altLang="zh-CN" sz="2500" b="1"/>
              <a:t>LR</a:t>
            </a:r>
          </a:p>
          <a:p>
            <a:r>
              <a:rPr lang="en-US" altLang="zh-CN" sz="2500" b="1"/>
              <a:t>       </a:t>
            </a:r>
            <a:r>
              <a:rPr lang="zh-CN" altLang="en-US" sz="2500" b="1"/>
              <a:t>在打印的信息中，</a:t>
            </a:r>
            <a:r>
              <a:rPr lang="en-US" altLang="zh-CN" sz="2500" b="1"/>
              <a:t>LR=0x0800076f</a:t>
            </a:r>
            <a:r>
              <a:rPr lang="zh-CN" altLang="en-US" sz="2500" b="1"/>
              <a:t>，去掉</a:t>
            </a:r>
            <a:r>
              <a:rPr lang="en-US" altLang="zh-CN" sz="2500" b="1"/>
              <a:t>bit0</a:t>
            </a:r>
            <a:r>
              <a:rPr lang="zh-CN" altLang="en-US" sz="2500" b="1"/>
              <a:t>，就是：</a:t>
            </a:r>
            <a:r>
              <a:rPr lang="en-US" altLang="zh-CN" sz="2500" b="1"/>
              <a:t>0x0800076e</a:t>
            </a:r>
          </a:p>
          <a:p>
            <a:r>
              <a:rPr lang="en-US" altLang="zh-CN" sz="2500" b="1"/>
              <a:t>        </a:t>
            </a:r>
            <a:r>
              <a:rPr lang="zh-CN" altLang="en-US" sz="2500" b="1"/>
              <a:t>根据这个值，在反汇编文件中找到函数</a:t>
            </a:r>
            <a:r>
              <a:rPr lang="en-US" altLang="zh-CN" sz="2500" b="1"/>
              <a:t>C</a:t>
            </a:r>
            <a:r>
              <a:rPr lang="zh-CN" altLang="en-US" sz="2500" b="1"/>
              <a:t>的调用者，是函数</a:t>
            </a:r>
            <a:r>
              <a:rPr lang="en-US" altLang="zh-CN" sz="2500" b="1"/>
              <a:t>B</a:t>
            </a:r>
            <a:endParaRPr lang="zh-CN" altLang="en-US" sz="2500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A8AF77-5597-E48E-4FED-CFE017509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782" y="4579678"/>
            <a:ext cx="797142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761925" y="1881462"/>
            <a:ext cx="8698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3.3 </a:t>
            </a:r>
            <a:r>
              <a:rPr lang="zh-CN" altLang="en-US" sz="2500" b="1" dirty="0"/>
              <a:t>在函数</a:t>
            </a:r>
            <a:r>
              <a:rPr lang="en-US" altLang="zh-CN" sz="2500" b="1" dirty="0"/>
              <a:t>B</a:t>
            </a:r>
            <a:r>
              <a:rPr lang="zh-CN" altLang="en-US" sz="2500" b="1" dirty="0"/>
              <a:t>的入口处，发现使用了</a:t>
            </a:r>
            <a:r>
              <a:rPr lang="en-US" altLang="zh-CN" sz="2500" b="1" dirty="0"/>
              <a:t>8</a:t>
            </a:r>
            <a:r>
              <a:rPr lang="zh-CN" altLang="en-US" sz="2500" b="1" dirty="0"/>
              <a:t>字节的栈，并且保存了</a:t>
            </a:r>
            <a:r>
              <a:rPr lang="en-US" altLang="zh-CN" sz="2500" b="1" dirty="0"/>
              <a:t>LR</a:t>
            </a:r>
            <a:endParaRPr lang="zh-CN" altLang="en-US" sz="25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A8AF77-5597-E48E-4FED-CFE017509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335" y="2795441"/>
            <a:ext cx="797142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D80394-8667-277D-0A40-F61A1EADADFA}"/>
              </a:ext>
            </a:extLst>
          </p:cNvPr>
          <p:cNvSpPr txBox="1"/>
          <p:nvPr/>
        </p:nvSpPr>
        <p:spPr>
          <a:xfrm>
            <a:off x="529509" y="1094735"/>
            <a:ext cx="111460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3.4 </a:t>
            </a:r>
            <a:r>
              <a:rPr lang="zh-CN" altLang="en-US" sz="2500" b="1"/>
              <a:t>分析函数</a:t>
            </a:r>
            <a:r>
              <a:rPr lang="en-US" altLang="zh-CN" sz="2500" b="1"/>
              <a:t>B</a:t>
            </a:r>
            <a:r>
              <a:rPr lang="zh-CN" altLang="en-US" sz="2500" b="1"/>
              <a:t>的栈：确定返回地址</a:t>
            </a:r>
            <a:r>
              <a:rPr lang="en-US" altLang="zh-CN" sz="2500" b="1"/>
              <a:t>LR=0x08000741</a:t>
            </a:r>
            <a:r>
              <a:rPr lang="zh-CN" altLang="en-US" sz="2500" b="1"/>
              <a:t>，</a:t>
            </a:r>
            <a:r>
              <a:rPr lang="en-US" altLang="zh-CN" sz="2500" b="1"/>
              <a:t>bit0</a:t>
            </a:r>
            <a:r>
              <a:rPr lang="zh-CN" altLang="en-US" sz="2500" b="1"/>
              <a:t>清零后就是</a:t>
            </a:r>
            <a:r>
              <a:rPr lang="en-US" altLang="zh-CN" sz="2500" b="1"/>
              <a:t>0x08000740</a:t>
            </a:r>
            <a:endParaRPr lang="zh-CN" altLang="en-US" sz="2500" b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929908-27B8-5A3E-8629-5314FD3AC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15" y="1617937"/>
            <a:ext cx="10771369" cy="46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3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D80394-8667-277D-0A40-F61A1EADADFA}"/>
              </a:ext>
            </a:extLst>
          </p:cNvPr>
          <p:cNvSpPr txBox="1"/>
          <p:nvPr/>
        </p:nvSpPr>
        <p:spPr>
          <a:xfrm>
            <a:off x="754349" y="2000746"/>
            <a:ext cx="87350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3.5 </a:t>
            </a:r>
            <a:r>
              <a:rPr lang="zh-CN" altLang="en-US" sz="2500" b="1"/>
              <a:t>在反汇编中搜</a:t>
            </a:r>
            <a:r>
              <a:rPr lang="en-US" altLang="zh-CN" sz="2500" b="1"/>
              <a:t>0x08000740</a:t>
            </a:r>
            <a:r>
              <a:rPr lang="zh-CN" altLang="en-US" sz="2500" b="1"/>
              <a:t>，确定函数</a:t>
            </a:r>
            <a:r>
              <a:rPr lang="en-US" altLang="zh-CN" sz="2500" b="1"/>
              <a:t>B</a:t>
            </a:r>
            <a:r>
              <a:rPr lang="zh-CN" altLang="en-US" sz="2500" b="1"/>
              <a:t>的返回地址是函数</a:t>
            </a:r>
            <a:r>
              <a:rPr lang="en-US" altLang="zh-CN" sz="2500" b="1"/>
              <a:t>A</a:t>
            </a:r>
            <a:endParaRPr lang="zh-CN" altLang="en-US" sz="2500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E65B0-2B53-0E9D-FE95-38CB78DD3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905" y="2782630"/>
            <a:ext cx="7847619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4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1613276" y="1461505"/>
            <a:ext cx="93666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内容：</a:t>
            </a:r>
            <a:endParaRPr lang="en-US" altLang="zh-CN" sz="4000" b="1" dirty="0"/>
          </a:p>
          <a:p>
            <a:pPr marL="457200" indent="-457200">
              <a:buAutoNum type="arabicPeriod"/>
            </a:pPr>
            <a:r>
              <a:rPr lang="zh-CN" altLang="en-US" sz="4000" dirty="0"/>
              <a:t>栈回溯的原理</a:t>
            </a:r>
            <a:endParaRPr lang="en-US" altLang="zh-CN" sz="4000" dirty="0"/>
          </a:p>
          <a:p>
            <a:pPr marL="457200" indent="-457200">
              <a:buAutoNum type="arabicPeriod"/>
            </a:pPr>
            <a:r>
              <a:rPr lang="zh-CN" altLang="en-US" sz="4000" dirty="0"/>
              <a:t>修改</a:t>
            </a:r>
            <a:r>
              <a:rPr lang="en-US" altLang="zh-CN" sz="4000" dirty="0"/>
              <a:t>RT-Thread</a:t>
            </a:r>
            <a:r>
              <a:rPr lang="zh-CN" altLang="en-US" sz="4000" dirty="0"/>
              <a:t>打印栈内容</a:t>
            </a:r>
            <a:endParaRPr lang="en-US" altLang="zh-CN" sz="4000" dirty="0"/>
          </a:p>
          <a:p>
            <a:pPr marL="457200" indent="-457200">
              <a:buAutoNum type="arabicPeriod"/>
            </a:pPr>
            <a:r>
              <a:rPr lang="zh-CN" altLang="en-US" sz="4000" dirty="0"/>
              <a:t>示例：手工分析栈，找出函数调用关系</a:t>
            </a:r>
            <a:endParaRPr lang="en-US" altLang="zh-CN" sz="4000" dirty="0"/>
          </a:p>
          <a:p>
            <a:pPr marL="457200" indent="-457200">
              <a:buFontTx/>
              <a:buAutoNum type="arabicPeriod"/>
            </a:pPr>
            <a:r>
              <a:rPr lang="zh-CN" altLang="en-US" sz="4000" dirty="0"/>
              <a:t>使用</a:t>
            </a:r>
            <a:r>
              <a:rPr lang="en-US" altLang="zh-CN" sz="4000" dirty="0"/>
              <a:t>RT-Thread</a:t>
            </a:r>
            <a:r>
              <a:rPr lang="zh-CN" altLang="en-US" sz="4000" dirty="0"/>
              <a:t>的</a:t>
            </a:r>
            <a:r>
              <a:rPr lang="en-US" altLang="zh-CN" sz="4000" dirty="0" err="1"/>
              <a:t>cm_backtrace</a:t>
            </a:r>
            <a:endParaRPr lang="en-US" altLang="zh-CN" sz="4000" dirty="0"/>
          </a:p>
          <a:p>
            <a:pPr marL="457200" indent="-457200">
              <a:buAutoNum type="arabicPeriod"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4882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963260" y="1746908"/>
            <a:ext cx="86982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3.6 </a:t>
            </a:r>
            <a:r>
              <a:rPr lang="zh-CN" altLang="en-US" sz="2500" b="1"/>
              <a:t>在函数</a:t>
            </a:r>
            <a:r>
              <a:rPr lang="en-US" altLang="zh-CN" sz="2500" b="1"/>
              <a:t>A</a:t>
            </a:r>
            <a:r>
              <a:rPr lang="zh-CN" altLang="en-US" sz="2500" b="1"/>
              <a:t>的入口处，发现使用了</a:t>
            </a:r>
            <a:r>
              <a:rPr lang="en-US" altLang="zh-CN" sz="2500" b="1"/>
              <a:t>8</a:t>
            </a:r>
            <a:r>
              <a:rPr lang="zh-CN" altLang="en-US" sz="2500" b="1"/>
              <a:t>字节的栈，并且保存了</a:t>
            </a:r>
            <a:r>
              <a:rPr lang="en-US" altLang="zh-CN" sz="2500" b="1"/>
              <a:t>LR</a:t>
            </a:r>
            <a:endParaRPr lang="zh-CN" altLang="en-US" sz="2500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FCBED-8C1E-5DC5-5339-90FBD3CFE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131" y="2662997"/>
            <a:ext cx="7847619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8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D80394-8667-277D-0A40-F61A1EADADFA}"/>
              </a:ext>
            </a:extLst>
          </p:cNvPr>
          <p:cNvSpPr txBox="1"/>
          <p:nvPr/>
        </p:nvSpPr>
        <p:spPr>
          <a:xfrm>
            <a:off x="529509" y="1094735"/>
            <a:ext cx="111540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3.7 </a:t>
            </a:r>
            <a:r>
              <a:rPr lang="zh-CN" altLang="en-US" sz="2500" b="1"/>
              <a:t>分析函数</a:t>
            </a:r>
            <a:r>
              <a:rPr lang="en-US" altLang="zh-CN" sz="2500" b="1"/>
              <a:t>A</a:t>
            </a:r>
            <a:r>
              <a:rPr lang="zh-CN" altLang="en-US" sz="2500" b="1"/>
              <a:t>的栈：确定返回地址</a:t>
            </a:r>
            <a:r>
              <a:rPr lang="en-US" altLang="zh-CN" sz="2500" b="1"/>
              <a:t>LR=0x080099a1</a:t>
            </a:r>
            <a:r>
              <a:rPr lang="zh-CN" altLang="en-US" sz="2500" b="1"/>
              <a:t>，</a:t>
            </a:r>
            <a:r>
              <a:rPr lang="en-US" altLang="zh-CN" sz="2500" b="1"/>
              <a:t>bit0</a:t>
            </a:r>
            <a:r>
              <a:rPr lang="zh-CN" altLang="en-US" sz="2500" b="1"/>
              <a:t>清零后就是</a:t>
            </a:r>
            <a:r>
              <a:rPr lang="en-US" altLang="zh-CN" sz="2500" b="1"/>
              <a:t>0x080099a0</a:t>
            </a:r>
          </a:p>
          <a:p>
            <a:r>
              <a:rPr lang="en-US" altLang="zh-CN" sz="2500" b="1"/>
              <a:t>       </a:t>
            </a:r>
            <a:r>
              <a:rPr lang="zh-CN" altLang="en-US" sz="2500" b="1"/>
              <a:t>这是</a:t>
            </a:r>
            <a:r>
              <a:rPr lang="en-US" altLang="zh-CN" sz="2500" b="1"/>
              <a:t>thread1_entry</a:t>
            </a:r>
            <a:r>
              <a:rPr lang="zh-CN" altLang="en-US" sz="2500" b="1"/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D27C6A-3941-43AA-07B1-FA00C39ED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1" y="2039859"/>
            <a:ext cx="11821424" cy="40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BD80394-8667-277D-0A40-F61A1EADADFA}"/>
              </a:ext>
            </a:extLst>
          </p:cNvPr>
          <p:cNvSpPr txBox="1"/>
          <p:nvPr/>
        </p:nvSpPr>
        <p:spPr>
          <a:xfrm>
            <a:off x="3685357" y="2451543"/>
            <a:ext cx="323037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3.8 </a:t>
            </a:r>
            <a:r>
              <a:rPr lang="zh-CN" altLang="en-US" sz="2500" b="1"/>
              <a:t>最终，调用链为：</a:t>
            </a:r>
            <a:endParaRPr lang="en-US" altLang="zh-CN" sz="2500" b="1"/>
          </a:p>
          <a:p>
            <a:endParaRPr lang="en-US" altLang="zh-CN" sz="2500" b="1"/>
          </a:p>
          <a:p>
            <a:r>
              <a:rPr lang="en-US" altLang="zh-CN" sz="2500" b="1"/>
              <a:t>	</a:t>
            </a:r>
            <a:r>
              <a:rPr lang="en-US" altLang="zh-CN" sz="2500"/>
              <a:t>thread1_entry</a:t>
            </a:r>
          </a:p>
          <a:p>
            <a:r>
              <a:rPr lang="en-US" altLang="zh-CN" sz="2500"/>
              <a:t>		A</a:t>
            </a:r>
          </a:p>
          <a:p>
            <a:r>
              <a:rPr lang="en-US" altLang="zh-CN" sz="2500"/>
              <a:t>			B</a:t>
            </a:r>
          </a:p>
          <a:p>
            <a:r>
              <a:rPr lang="en-US" altLang="zh-CN" sz="2500"/>
              <a:t>				C</a:t>
            </a:r>
          </a:p>
          <a:p>
            <a:r>
              <a:rPr lang="en-US" altLang="zh-CN" sz="2500" b="1"/>
              <a:t>	</a:t>
            </a:r>
            <a:endParaRPr lang="zh-CN" altLang="en-US" sz="2500" b="1"/>
          </a:p>
        </p:txBody>
      </p:sp>
    </p:spTree>
    <p:extLst>
      <p:ext uri="{BB962C8B-B14F-4D97-AF65-F5344CB8AC3E}">
        <p14:creationId xmlns:p14="http://schemas.microsoft.com/office/powerpoint/2010/main" val="287611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2524738" y="2962347"/>
            <a:ext cx="7372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4. </a:t>
            </a:r>
            <a:r>
              <a:rPr lang="zh-CN" altLang="en-US" sz="4000" b="1" dirty="0"/>
              <a:t>使用</a:t>
            </a:r>
            <a:r>
              <a:rPr lang="en-US" altLang="zh-CN" sz="4000" b="1" dirty="0"/>
              <a:t>RT-Thread</a:t>
            </a:r>
            <a:r>
              <a:rPr lang="zh-CN" altLang="en-US" sz="4000" b="1" dirty="0"/>
              <a:t>的</a:t>
            </a:r>
            <a:r>
              <a:rPr lang="en-US" altLang="zh-CN" sz="4000" b="1" dirty="0" err="1"/>
              <a:t>cm_backtrace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344635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4B2EC-1922-C10D-1655-03CCC767E827}"/>
              </a:ext>
            </a:extLst>
          </p:cNvPr>
          <p:cNvSpPr txBox="1"/>
          <p:nvPr/>
        </p:nvSpPr>
        <p:spPr>
          <a:xfrm>
            <a:off x="397003" y="1131736"/>
            <a:ext cx="30358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4.1 </a:t>
            </a:r>
            <a:r>
              <a:rPr lang="en-US" altLang="zh-CN" sz="2500" b="1" dirty="0" err="1"/>
              <a:t>CmBacktrace</a:t>
            </a:r>
            <a:r>
              <a:rPr lang="zh-CN" altLang="en-US" sz="2500" b="1" dirty="0"/>
              <a:t>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845636-CC9A-ED78-7542-D7536D84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80" y="1642072"/>
            <a:ext cx="4142144" cy="47672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90C6D0-1ED3-C467-7FB1-EE607B8E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578" y="3773971"/>
            <a:ext cx="2520380" cy="9320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46E658-4320-04D9-AF63-25F6BB9CE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486" y="3609064"/>
            <a:ext cx="4254424" cy="12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92D7CF-99C3-AAA7-2D5F-FABDAD97D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43" y="2384693"/>
            <a:ext cx="9485714" cy="26380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9F9F0C-8F55-81B5-B792-C3B6529071FB}"/>
              </a:ext>
            </a:extLst>
          </p:cNvPr>
          <p:cNvSpPr txBox="1"/>
          <p:nvPr/>
        </p:nvSpPr>
        <p:spPr>
          <a:xfrm>
            <a:off x="281591" y="1326147"/>
            <a:ext cx="4711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4.2 </a:t>
            </a:r>
            <a:r>
              <a:rPr lang="en-US" altLang="zh-CN" sz="2800" b="1" dirty="0"/>
              <a:t>RT-Thread</a:t>
            </a:r>
            <a:r>
              <a:rPr lang="zh-CN" altLang="en-US" sz="2800" b="1" dirty="0"/>
              <a:t>已经支持栈回溯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1174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4B2EC-1922-C10D-1655-03CCC767E827}"/>
              </a:ext>
            </a:extLst>
          </p:cNvPr>
          <p:cNvSpPr txBox="1"/>
          <p:nvPr/>
        </p:nvSpPr>
        <p:spPr>
          <a:xfrm>
            <a:off x="334087" y="1281374"/>
            <a:ext cx="43182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4.3 </a:t>
            </a:r>
            <a:r>
              <a:rPr lang="zh-CN" altLang="en-US" sz="2500" b="1" dirty="0"/>
              <a:t>在工程中添加</a:t>
            </a:r>
            <a:r>
              <a:rPr lang="en-US" altLang="zh-CN" sz="2500" b="1" dirty="0" err="1"/>
              <a:t>CmBacktrace</a:t>
            </a:r>
            <a:endParaRPr lang="zh-CN" altLang="en-US" sz="25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0F0CB6-AF39-15E1-AD20-DC5BBB6E3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56" y="1979276"/>
            <a:ext cx="11350305" cy="41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4B2EC-1922-C10D-1655-03CCC767E827}"/>
              </a:ext>
            </a:extLst>
          </p:cNvPr>
          <p:cNvSpPr txBox="1"/>
          <p:nvPr/>
        </p:nvSpPr>
        <p:spPr>
          <a:xfrm>
            <a:off x="334087" y="1281374"/>
            <a:ext cx="1947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4.4 </a:t>
            </a:r>
            <a:r>
              <a:rPr lang="zh-CN" altLang="en-US" sz="2500" b="1" dirty="0"/>
              <a:t>修改源码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156DE3-F5E0-3BAB-A9AE-771DA5373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731" y="1692866"/>
            <a:ext cx="6904762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5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4B2EC-1922-C10D-1655-03CCC767E827}"/>
              </a:ext>
            </a:extLst>
          </p:cNvPr>
          <p:cNvSpPr txBox="1"/>
          <p:nvPr/>
        </p:nvSpPr>
        <p:spPr>
          <a:xfrm>
            <a:off x="334087" y="1281374"/>
            <a:ext cx="1947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4.5 </a:t>
            </a:r>
            <a:r>
              <a:rPr lang="zh-CN" altLang="en-US" sz="2500" b="1" dirty="0"/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846666-E5E5-7A29-2123-5B6DB7F32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335" y="1856496"/>
            <a:ext cx="8114286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4B2EC-1922-C10D-1655-03CCC767E827}"/>
              </a:ext>
            </a:extLst>
          </p:cNvPr>
          <p:cNvSpPr txBox="1"/>
          <p:nvPr/>
        </p:nvSpPr>
        <p:spPr>
          <a:xfrm>
            <a:off x="334087" y="1281374"/>
            <a:ext cx="50417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4.6 </a:t>
            </a:r>
            <a:r>
              <a:rPr lang="zh-CN" altLang="en-US" sz="2500" b="1" dirty="0"/>
              <a:t>安装</a:t>
            </a:r>
            <a:r>
              <a:rPr lang="en-US" altLang="zh-CN" sz="2500" b="1" dirty="0"/>
              <a:t>GCC</a:t>
            </a:r>
            <a:r>
              <a:rPr lang="zh-CN" altLang="en-US" sz="2500" b="1" dirty="0"/>
              <a:t>工具链，得到</a:t>
            </a:r>
            <a:r>
              <a:rPr lang="en-US" altLang="zh-CN" sz="2500" b="1" dirty="0"/>
              <a:t>addr2line</a:t>
            </a:r>
            <a:endParaRPr lang="zh-CN" altLang="en-US" sz="25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90917-581E-3D58-8674-09DE904AF955}"/>
              </a:ext>
            </a:extLst>
          </p:cNvPr>
          <p:cNvSpPr txBox="1"/>
          <p:nvPr/>
        </p:nvSpPr>
        <p:spPr>
          <a:xfrm>
            <a:off x="106518" y="2419073"/>
            <a:ext cx="12209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① 下载：</a:t>
            </a:r>
            <a:r>
              <a:rPr lang="en-US" altLang="zh-CN" sz="2000" dirty="0">
                <a:hlinkClick r:id="rId5"/>
              </a:rPr>
              <a:t>https://launchpad.net/gcc-arm-embedded/+download</a:t>
            </a:r>
            <a:r>
              <a:rPr lang="en-US" altLang="zh-CN" sz="2000" dirty="0"/>
              <a:t>           </a:t>
            </a:r>
            <a:r>
              <a:rPr lang="zh-CN" altLang="en-US" sz="2000" dirty="0"/>
              <a:t>② 安装到最后一步，选中“添加环境变量”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43CD33-25C2-E218-54EA-F08252AC2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39" y="2846608"/>
            <a:ext cx="6611751" cy="20502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703071-D42D-D332-781F-4B4E1E8B2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648" y="2803949"/>
            <a:ext cx="4477362" cy="32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2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3953805" y="2892244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4000" b="1"/>
              <a:t>栈回溯的原理</a:t>
            </a:r>
            <a:endParaRPr lang="en-US" altLang="zh-CN" sz="4000" b="1"/>
          </a:p>
        </p:txBody>
      </p:sp>
    </p:spTree>
    <p:extLst>
      <p:ext uri="{BB962C8B-B14F-4D97-AF65-F5344CB8AC3E}">
        <p14:creationId xmlns:p14="http://schemas.microsoft.com/office/powerpoint/2010/main" val="501825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54B2EC-1922-C10D-1655-03CCC767E827}"/>
              </a:ext>
            </a:extLst>
          </p:cNvPr>
          <p:cNvSpPr txBox="1"/>
          <p:nvPr/>
        </p:nvSpPr>
        <p:spPr>
          <a:xfrm>
            <a:off x="334087" y="1281374"/>
            <a:ext cx="25747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4.7 </a:t>
            </a:r>
            <a:r>
              <a:rPr lang="zh-CN" altLang="en-US" sz="2500" b="1" dirty="0"/>
              <a:t>使用</a:t>
            </a:r>
            <a:r>
              <a:rPr lang="en-US" altLang="zh-CN" sz="2500" b="1" dirty="0"/>
              <a:t>addr2line</a:t>
            </a:r>
            <a:endParaRPr lang="zh-CN" altLang="en-US" sz="25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90917-581E-3D58-8674-09DE904AF955}"/>
              </a:ext>
            </a:extLst>
          </p:cNvPr>
          <p:cNvSpPr txBox="1"/>
          <p:nvPr/>
        </p:nvSpPr>
        <p:spPr>
          <a:xfrm>
            <a:off x="1457382" y="1904505"/>
            <a:ext cx="9220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arm-none-eabi-addr2line -e rt-</a:t>
            </a:r>
            <a:r>
              <a:rPr lang="en-US" altLang="zh-CN" sz="2000" dirty="0" err="1"/>
              <a:t>thread.axf</a:t>
            </a:r>
            <a:r>
              <a:rPr lang="en-US" altLang="zh-CN" sz="2000" dirty="0"/>
              <a:t> -a -f 08000b8c 08000b66 08000b38 0800a978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06C059-74D6-C6ED-929B-600FC5F23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31" y="2587200"/>
            <a:ext cx="1166666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3032068" y="1809398"/>
            <a:ext cx="6596678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调试程序时，经常发生这类错误：</a:t>
            </a:r>
            <a:endParaRPr lang="en-US" altLang="zh-CN" sz="2500" b="1"/>
          </a:p>
          <a:p>
            <a:pPr marL="457200" indent="-457200">
              <a:buAutoNum type="arabicPeriod"/>
            </a:pPr>
            <a:r>
              <a:rPr lang="zh-CN" altLang="en-US" sz="2500"/>
              <a:t>读写某个地址，导致程序崩溃</a:t>
            </a:r>
            <a:endParaRPr lang="en-US" altLang="zh-CN" sz="2500"/>
          </a:p>
          <a:p>
            <a:pPr marL="457200" indent="-457200">
              <a:buAutoNum type="arabicPeriod"/>
            </a:pPr>
            <a:r>
              <a:rPr lang="zh-CN" altLang="en-US" sz="2500"/>
              <a:t>调用某个空函数，导致程序崩溃</a:t>
            </a:r>
            <a:endParaRPr lang="en-US" altLang="zh-CN" sz="2500"/>
          </a:p>
          <a:p>
            <a:pPr marL="457200" indent="-457200">
              <a:buAutoNum type="arabicPeriod"/>
            </a:pPr>
            <a:endParaRPr lang="en-US" altLang="zh-CN" sz="2500"/>
          </a:p>
          <a:p>
            <a:r>
              <a:rPr lang="zh-CN" altLang="en-US" sz="2500" b="1"/>
              <a:t>在</a:t>
            </a:r>
            <a:r>
              <a:rPr lang="en-US" altLang="zh-CN" sz="2500" b="1"/>
              <a:t>RT-Thread</a:t>
            </a:r>
            <a:r>
              <a:rPr lang="zh-CN" altLang="en-US" sz="2500" b="1"/>
              <a:t>的异常处理函数中，</a:t>
            </a:r>
            <a:endParaRPr lang="en-US" altLang="zh-CN" sz="2500" b="1"/>
          </a:p>
          <a:p>
            <a:r>
              <a:rPr lang="zh-CN" altLang="en-US" sz="2500"/>
              <a:t>可以打印出</a:t>
            </a:r>
            <a:r>
              <a:rPr lang="en-US" altLang="zh-CN" sz="2500"/>
              <a:t>”</a:t>
            </a:r>
            <a:r>
              <a:rPr lang="zh-CN" altLang="en-US" sz="2500"/>
              <a:t>发生错误瞬间</a:t>
            </a:r>
            <a:r>
              <a:rPr lang="en-US" altLang="zh-CN" sz="2500"/>
              <a:t>”</a:t>
            </a:r>
            <a:r>
              <a:rPr lang="zh-CN" altLang="en-US" sz="2500"/>
              <a:t>的所有寄存器</a:t>
            </a:r>
            <a:endParaRPr lang="en-US" altLang="zh-CN" sz="2500"/>
          </a:p>
          <a:p>
            <a:endParaRPr lang="en-US" altLang="zh-CN" sz="2500"/>
          </a:p>
          <a:p>
            <a:r>
              <a:rPr lang="zh-CN" altLang="en-US" sz="2500" b="1"/>
              <a:t>我们调试时，</a:t>
            </a:r>
            <a:endParaRPr lang="en-US" altLang="zh-CN" sz="2500" b="1"/>
          </a:p>
          <a:p>
            <a:r>
              <a:rPr lang="zh-CN" altLang="en-US" sz="2500"/>
              <a:t>可以根据这些寄存器，知道发生错误的位置。</a:t>
            </a:r>
          </a:p>
        </p:txBody>
      </p:sp>
    </p:spTree>
    <p:extLst>
      <p:ext uri="{BB962C8B-B14F-4D97-AF65-F5344CB8AC3E}">
        <p14:creationId xmlns:p14="http://schemas.microsoft.com/office/powerpoint/2010/main" val="268567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2625052" y="1137437"/>
            <a:ext cx="676819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但是，光知道发生错误的位置还不够！</a:t>
            </a:r>
            <a:endParaRPr lang="en-US" altLang="zh-CN" sz="2500" b="1"/>
          </a:p>
          <a:p>
            <a:r>
              <a:rPr lang="zh-CN" altLang="en-US" sz="2500"/>
              <a:t>比如，根据打印信息知道在</a:t>
            </a:r>
            <a:r>
              <a:rPr lang="en-US" altLang="zh-CN" sz="2500"/>
              <a:t>C</a:t>
            </a:r>
            <a:r>
              <a:rPr lang="zh-CN" altLang="en-US" sz="2500"/>
              <a:t>函数里发生错误，</a:t>
            </a:r>
            <a:endParaRPr lang="en-US" altLang="zh-CN" sz="2500"/>
          </a:p>
          <a:p>
            <a:r>
              <a:rPr lang="zh-CN" altLang="en-US" sz="2500"/>
              <a:t>但是你无法确定是在哪个调用链上出错：</a:t>
            </a:r>
            <a:endParaRPr lang="en-US" altLang="zh-CN" sz="2500"/>
          </a:p>
          <a:p>
            <a:pPr marL="457200" indent="-457200">
              <a:buAutoNum type="arabicPeriod"/>
            </a:pPr>
            <a:r>
              <a:rPr lang="en-US" altLang="zh-CN" sz="2500"/>
              <a:t>A</a:t>
            </a:r>
            <a:r>
              <a:rPr lang="zh-CN" altLang="en-US" sz="2500"/>
              <a:t> </a:t>
            </a:r>
            <a:r>
              <a:rPr lang="en-US" altLang="zh-CN" sz="2500"/>
              <a:t>&gt;</a:t>
            </a:r>
            <a:r>
              <a:rPr lang="zh-CN" altLang="en-US" sz="2500"/>
              <a:t> </a:t>
            </a:r>
            <a:r>
              <a:rPr lang="en-US" altLang="zh-CN" sz="2500"/>
              <a:t>B</a:t>
            </a:r>
            <a:r>
              <a:rPr lang="zh-CN" altLang="en-US" sz="2500"/>
              <a:t> </a:t>
            </a:r>
            <a:r>
              <a:rPr lang="en-US" altLang="zh-CN" sz="2500"/>
              <a:t>&gt;</a:t>
            </a:r>
            <a:r>
              <a:rPr lang="zh-CN" altLang="en-US" sz="2500"/>
              <a:t> </a:t>
            </a:r>
            <a:r>
              <a:rPr lang="en-US" altLang="zh-CN" sz="2500"/>
              <a:t>C</a:t>
            </a:r>
            <a:r>
              <a:rPr lang="zh-CN" altLang="en-US" sz="2500"/>
              <a:t>时出错？  </a:t>
            </a:r>
            <a:endParaRPr lang="en-US" altLang="zh-CN" sz="2500"/>
          </a:p>
          <a:p>
            <a:pPr marL="457200" indent="-457200">
              <a:buAutoNum type="arabicPeriod"/>
            </a:pPr>
            <a:r>
              <a:rPr lang="en-US" altLang="zh-CN" sz="2500"/>
              <a:t>D &gt; C</a:t>
            </a:r>
            <a:r>
              <a:rPr lang="zh-CN" altLang="en-US" sz="2500"/>
              <a:t>时出错？</a:t>
            </a:r>
            <a:endParaRPr lang="en-US" altLang="zh-CN" sz="25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616D5-91C9-6DC6-62E2-530772C6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710" y="3581349"/>
            <a:ext cx="5214283" cy="29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3446227" y="2495698"/>
            <a:ext cx="563487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我们希望得到：出错时的函数调用关系</a:t>
            </a:r>
            <a:endParaRPr lang="en-US" altLang="zh-CN" sz="2500" b="1"/>
          </a:p>
          <a:p>
            <a:endParaRPr lang="en-US" altLang="zh-CN" sz="2500" b="1"/>
          </a:p>
          <a:p>
            <a:r>
              <a:rPr lang="zh-CN" altLang="en-US" sz="2500" b="1"/>
              <a:t>怎么办？</a:t>
            </a:r>
            <a:endParaRPr lang="en-US" altLang="zh-CN" sz="2500" b="1"/>
          </a:p>
          <a:p>
            <a:endParaRPr lang="en-US" altLang="zh-CN" sz="2500" b="1"/>
          </a:p>
          <a:p>
            <a:r>
              <a:rPr lang="zh-CN" altLang="en-US" sz="2500" b="1"/>
              <a:t>分析栈！</a:t>
            </a:r>
            <a:endParaRPr lang="zh-CN" altLang="en-US" sz="2500"/>
          </a:p>
        </p:txBody>
      </p:sp>
    </p:spTree>
    <p:extLst>
      <p:ext uri="{BB962C8B-B14F-4D97-AF65-F5344CB8AC3E}">
        <p14:creationId xmlns:p14="http://schemas.microsoft.com/office/powerpoint/2010/main" val="367412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3332030" y="1122160"/>
            <a:ext cx="5163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/>
              <a:t>C</a:t>
            </a:r>
            <a:r>
              <a:rPr lang="zh-CN" altLang="en-US" sz="2500" b="1"/>
              <a:t>语言函数的返回地址，保存在栈里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D2E71F-F2BF-C297-EFDE-D486FA37E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5" y="1748969"/>
            <a:ext cx="12192000" cy="46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4308331" y="1121848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/>
              <a:t>栈内容示例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02C5E-83F8-2802-9CDD-D1CCA7D8B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751" y="1767971"/>
            <a:ext cx="4355938" cy="45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6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658AA6-A9D0-487A-A0B2-AAC0CD5F0EB7}"/>
              </a:ext>
            </a:extLst>
          </p:cNvPr>
          <p:cNvGrpSpPr/>
          <p:nvPr/>
        </p:nvGrpSpPr>
        <p:grpSpPr>
          <a:xfrm>
            <a:off x="41945" y="6438732"/>
            <a:ext cx="12051860" cy="338554"/>
            <a:chOff x="62708" y="6438732"/>
            <a:chExt cx="8998995" cy="338554"/>
          </a:xfrm>
        </p:grpSpPr>
        <p:sp>
          <p:nvSpPr>
            <p:cNvPr id="47" name="流程图: 手动输入 46">
              <a:extLst>
                <a:ext uri="{FF2B5EF4-FFF2-40B4-BE49-F238E27FC236}">
                  <a16:creationId xmlns:a16="http://schemas.microsoft.com/office/drawing/2014/main" id="{80D8F83E-EB37-403B-827B-4762B5F909B6}"/>
                </a:ext>
              </a:extLst>
            </p:cNvPr>
            <p:cNvSpPr/>
            <p:nvPr/>
          </p:nvSpPr>
          <p:spPr>
            <a:xfrm rot="5400000">
              <a:off x="1410577" y="5133670"/>
              <a:ext cx="312324" cy="2932309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69850" h="38100" prst="cross"/>
              </a:sp3d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D2040-EB28-4DFF-BFCC-A14AB7E6065A}"/>
                </a:ext>
              </a:extLst>
            </p:cNvPr>
            <p:cNvSpPr/>
            <p:nvPr/>
          </p:nvSpPr>
          <p:spPr>
            <a:xfrm>
              <a:off x="2783205" y="6612731"/>
              <a:ext cx="6278498" cy="143256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手动输入 49">
              <a:extLst>
                <a:ext uri="{FF2B5EF4-FFF2-40B4-BE49-F238E27FC236}">
                  <a16:creationId xmlns:a16="http://schemas.microsoft.com/office/drawing/2014/main" id="{18F47307-D56C-4022-AFEC-F510C9CBFC18}"/>
                </a:ext>
              </a:extLst>
            </p:cNvPr>
            <p:cNvSpPr/>
            <p:nvPr/>
          </p:nvSpPr>
          <p:spPr>
            <a:xfrm rot="5400000">
              <a:off x="2171555" y="6241401"/>
              <a:ext cx="113826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手动输入 50">
              <a:extLst>
                <a:ext uri="{FF2B5EF4-FFF2-40B4-BE49-F238E27FC236}">
                  <a16:creationId xmlns:a16="http://schemas.microsoft.com/office/drawing/2014/main" id="{22C55738-7525-4E70-9A3B-303A87D5AC31}"/>
                </a:ext>
              </a:extLst>
            </p:cNvPr>
            <p:cNvSpPr/>
            <p:nvPr/>
          </p:nvSpPr>
          <p:spPr>
            <a:xfrm rot="5400000">
              <a:off x="2561449" y="6255114"/>
              <a:ext cx="86401" cy="856487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0FC12E-F4EF-4A62-82C7-2A1BEBDF0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8" y="6438732"/>
              <a:ext cx="2624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ea typeface="宋体" panose="02010600030101010101" pitchFamily="2" charset="-122"/>
                </a:rPr>
                <a:t>http://www.100ask.net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5300E2-2512-4F3E-91F1-64EB17C4FD5A}"/>
              </a:ext>
            </a:extLst>
          </p:cNvPr>
          <p:cNvGrpSpPr/>
          <p:nvPr/>
        </p:nvGrpSpPr>
        <p:grpSpPr>
          <a:xfrm>
            <a:off x="41945" y="80714"/>
            <a:ext cx="12051860" cy="995019"/>
            <a:chOff x="100584" y="231494"/>
            <a:chExt cx="8961120" cy="9950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C3ADFAB-9DB6-47C0-AE5D-12FD41BEC392}"/>
                </a:ext>
              </a:extLst>
            </p:cNvPr>
            <p:cNvSpPr/>
            <p:nvPr/>
          </p:nvSpPr>
          <p:spPr>
            <a:xfrm>
              <a:off x="100584" y="231494"/>
              <a:ext cx="8961120" cy="844952"/>
            </a:xfrm>
            <a:prstGeom prst="rec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流程图: 手动输入 54">
              <a:extLst>
                <a:ext uri="{FF2B5EF4-FFF2-40B4-BE49-F238E27FC236}">
                  <a16:creationId xmlns:a16="http://schemas.microsoft.com/office/drawing/2014/main" id="{FA087911-D4C3-422A-AD90-D401AF6FC52A}"/>
                </a:ext>
              </a:extLst>
            </p:cNvPr>
            <p:cNvSpPr/>
            <p:nvPr/>
          </p:nvSpPr>
          <p:spPr>
            <a:xfrm rot="16200000">
              <a:off x="7628430" y="-206761"/>
              <a:ext cx="312324" cy="2554224"/>
            </a:xfrm>
            <a:prstGeom prst="flowChartManualInput">
              <a:avLst/>
            </a:prstGeom>
            <a:solidFill>
              <a:srgbClr val="31A6DF"/>
            </a:solidFill>
            <a:ln w="57150">
              <a:solidFill>
                <a:srgbClr val="9BD3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手动输入 55">
              <a:extLst>
                <a:ext uri="{FF2B5EF4-FFF2-40B4-BE49-F238E27FC236}">
                  <a16:creationId xmlns:a16="http://schemas.microsoft.com/office/drawing/2014/main" id="{183A0395-E7D4-48D1-9F07-F5D2B7C56906}"/>
                </a:ext>
              </a:extLst>
            </p:cNvPr>
            <p:cNvSpPr/>
            <p:nvPr/>
          </p:nvSpPr>
          <p:spPr>
            <a:xfrm rot="16200000">
              <a:off x="7313278" y="-673909"/>
              <a:ext cx="354364" cy="3093719"/>
            </a:xfrm>
            <a:prstGeom prst="flowChartManualInput">
              <a:avLst/>
            </a:prstGeom>
            <a:solidFill>
              <a:srgbClr val="31A6D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7BC54992-5D46-4608-B353-5BE3DA0ACA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9637" y="301161"/>
            <a:ext cx="2634861" cy="5924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BA1992-D27D-5DAB-32F6-FE174B37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95368"/>
            <a:ext cx="4479329" cy="8398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07B998-64B5-49C0-D347-D17832C3AAB7}"/>
              </a:ext>
            </a:extLst>
          </p:cNvPr>
          <p:cNvSpPr txBox="1"/>
          <p:nvPr/>
        </p:nvSpPr>
        <p:spPr>
          <a:xfrm>
            <a:off x="2687067" y="3056524"/>
            <a:ext cx="6423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2. </a:t>
            </a:r>
            <a:r>
              <a:rPr lang="zh-CN" altLang="en-US" sz="4000" b="1"/>
              <a:t>修改</a:t>
            </a:r>
            <a:r>
              <a:rPr lang="en-US" altLang="zh-CN" sz="4000" b="1"/>
              <a:t>RT-Thread</a:t>
            </a:r>
            <a:r>
              <a:rPr lang="zh-CN" altLang="en-US" sz="4000" b="1"/>
              <a:t>打印栈内容</a:t>
            </a:r>
            <a:endParaRPr lang="en-US" altLang="zh-CN" sz="4000" b="1"/>
          </a:p>
        </p:txBody>
      </p:sp>
    </p:spTree>
    <p:extLst>
      <p:ext uri="{BB962C8B-B14F-4D97-AF65-F5344CB8AC3E}">
        <p14:creationId xmlns:p14="http://schemas.microsoft.com/office/powerpoint/2010/main" val="63274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773</Words>
  <Application>Microsoft Office PowerPoint</Application>
  <PresentationFormat>宽屏</PresentationFormat>
  <Paragraphs>99</Paragraphs>
  <Slides>30</Slides>
  <Notes>0</Notes>
  <HiddenSlides>30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www.100ask.org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Linux命令</dc:title>
  <dc:subject>design by hceng</dc:subject>
  <dc:creator>huangcheng</dc:creator>
  <cp:lastModifiedBy>韦 东山</cp:lastModifiedBy>
  <cp:revision>531</cp:revision>
  <dcterms:created xsi:type="dcterms:W3CDTF">2017-07-02T11:22:42Z</dcterms:created>
  <dcterms:modified xsi:type="dcterms:W3CDTF">2022-05-28T00:08:09Z</dcterms:modified>
  <cp:category>Linux基础</cp:category>
  <cp:contentStatus>制作ing</cp:contentStatus>
</cp:coreProperties>
</file>