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0" r:id="rId1"/>
  </p:sldMasterIdLst>
  <p:notesMasterIdLst>
    <p:notesMasterId r:id="rId19"/>
  </p:notesMasterIdLst>
  <p:sldIdLst>
    <p:sldId id="256" r:id="rId2"/>
    <p:sldId id="463" r:id="rId3"/>
    <p:sldId id="481" r:id="rId4"/>
    <p:sldId id="453" r:id="rId5"/>
    <p:sldId id="492" r:id="rId6"/>
    <p:sldId id="466" r:id="rId7"/>
    <p:sldId id="485" r:id="rId8"/>
    <p:sldId id="468" r:id="rId9"/>
    <p:sldId id="474" r:id="rId10"/>
    <p:sldId id="487" r:id="rId11"/>
    <p:sldId id="460" r:id="rId12"/>
    <p:sldId id="478" r:id="rId13"/>
    <p:sldId id="489" r:id="rId14"/>
    <p:sldId id="490" r:id="rId15"/>
    <p:sldId id="476" r:id="rId16"/>
    <p:sldId id="477" r:id="rId17"/>
    <p:sldId id="323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73342" autoAdjust="0"/>
  </p:normalViewPr>
  <p:slideViewPr>
    <p:cSldViewPr>
      <p:cViewPr varScale="1">
        <p:scale>
          <a:sx n="101" d="100"/>
          <a:sy n="101" d="100"/>
        </p:scale>
        <p:origin x="57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DB9BD27-2BCC-4E73-BB04-1F1E7D20937A}" type="datetimeFigureOut">
              <a:rPr lang="en-US" altLang="zh-CN"/>
              <a:pPr>
                <a:defRPr/>
              </a:pPr>
              <a:t>8/2/2022</a:t>
            </a:fld>
            <a:endParaRPr lang="en-US" altLang="zh-C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E0A5469-625D-43E0-83B3-0E504E463EE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0A5469-625D-43E0-83B3-0E504E463EE5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/>
          <p:nvPr/>
        </p:nvSpPr>
        <p:spPr>
          <a:xfrm>
            <a:off x="762000" y="3648075"/>
            <a:ext cx="7458075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dirty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5" name="Rectangle 32"/>
          <p:cNvSpPr/>
          <p:nvPr/>
        </p:nvSpPr>
        <p:spPr>
          <a:xfrm>
            <a:off x="771525" y="5048250"/>
            <a:ext cx="7458075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dirty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6" name="Rectangle 21"/>
          <p:cNvSpPr/>
          <p:nvPr/>
        </p:nvSpPr>
        <p:spPr>
          <a:xfrm>
            <a:off x="752475" y="3648075"/>
            <a:ext cx="228600" cy="1279525"/>
          </a:xfrm>
          <a:prstGeom prst="rect">
            <a:avLst/>
          </a:prstGeom>
          <a:solidFill>
            <a:srgbClr val="0070C0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dirty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7" name="Rectangle 31"/>
          <p:cNvSpPr/>
          <p:nvPr/>
        </p:nvSpPr>
        <p:spPr>
          <a:xfrm>
            <a:off x="7620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dirty="0">
              <a:solidFill>
                <a:srgbClr val="FFFFFF"/>
              </a:solidFill>
              <a:ea typeface="宋体" pitchFamily="2" charset="-122"/>
            </a:endParaRPr>
          </a:p>
        </p:txBody>
      </p:sp>
      <p:pic>
        <p:nvPicPr>
          <p:cNvPr id="10" name="图片 5" descr="beken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075" y="1905000"/>
            <a:ext cx="2778125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143000" y="3886200"/>
            <a:ext cx="69342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143000" y="5124450"/>
            <a:ext cx="69342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Arial Black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1C311A3-6836-4174-8A8F-79A22A4C55F0}" type="datetime1">
              <a:rPr lang="en-US" altLang="zh-CN"/>
              <a:pPr>
                <a:defRPr/>
              </a:pPr>
              <a:t>8/2/2022</a:t>
            </a:fld>
            <a:endParaRPr lang="en-US" altLang="zh-CN" dirty="0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Beken Confidential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7DEF5D9-E782-457B-A303-BE41B19A9DE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593139E-A788-4482-A4D1-295E4D522B5F}" type="datetime1">
              <a:rPr lang="en-US" altLang="zh-CN"/>
              <a:pPr>
                <a:defRPr/>
              </a:pPr>
              <a:t>8/2/2022</a:t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Beken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B3EFFAA-233D-4AF0-AB8E-B3BB9439041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4041648" cy="5318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838200"/>
            <a:ext cx="4041648" cy="53157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F337F65-4699-4722-BB46-F64E2E281C8B}" type="datetime1">
              <a:rPr lang="en-US" altLang="zh-CN"/>
              <a:pPr>
                <a:defRPr/>
              </a:pPr>
              <a:t>8/2/2022</a:t>
            </a:fld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Beken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96C8F4-8EB7-466B-A653-6F1335C2107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533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8675"/>
            <a:ext cx="4040188" cy="390525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838200"/>
            <a:ext cx="4041775" cy="3810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371600"/>
            <a:ext cx="4038600" cy="4800600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371600"/>
            <a:ext cx="4038600" cy="4800600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F291732-6932-4F35-91E1-3D7719F737DA}" type="datetime1">
              <a:rPr lang="en-US" altLang="zh-CN"/>
              <a:pPr>
                <a:defRPr/>
              </a:pPr>
              <a:t>8/2/2022</a:t>
            </a:fld>
            <a:endParaRPr lang="en-US" altLang="zh-C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Beken 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C6755CB-4B37-47AC-92DC-E5C7128374E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533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41E2C13-F893-4DD7-8B4C-6B3CD543482B}" type="datetime1">
              <a:rPr lang="en-US" altLang="zh-CN"/>
              <a:pPr>
                <a:defRPr/>
              </a:pPr>
              <a:t>8/2/2022</a:t>
            </a:fld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Beken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E4794B1-0B08-43E1-9622-C1F184B6B56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 userDrawn="1"/>
        </p:nvSpPr>
        <p:spPr>
          <a:xfrm>
            <a:off x="762000" y="3648075"/>
            <a:ext cx="7458075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dirty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Rectangle 7"/>
          <p:cNvSpPr/>
          <p:nvPr userDrawn="1"/>
        </p:nvSpPr>
        <p:spPr>
          <a:xfrm>
            <a:off x="752475" y="3648075"/>
            <a:ext cx="228600" cy="1279525"/>
          </a:xfrm>
          <a:prstGeom prst="rect">
            <a:avLst/>
          </a:prstGeom>
          <a:solidFill>
            <a:srgbClr val="0070C0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dirty="0">
              <a:solidFill>
                <a:srgbClr val="FFFFFF"/>
              </a:solidFill>
              <a:ea typeface="宋体" pitchFamily="2" charset="-122"/>
            </a:endParaRPr>
          </a:p>
        </p:txBody>
      </p:sp>
      <p:pic>
        <p:nvPicPr>
          <p:cNvPr id="5" name="图片 5" descr="beken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075" y="1905000"/>
            <a:ext cx="2778125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Placeholder 21"/>
          <p:cNvSpPr txBox="1">
            <a:spLocks/>
          </p:cNvSpPr>
          <p:nvPr userDrawn="1"/>
        </p:nvSpPr>
        <p:spPr bwMode="auto">
          <a:xfrm>
            <a:off x="381000" y="1524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Gill Sans MT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/>
              </a:defRPr>
            </a:lvl9pPr>
          </a:lstStyle>
          <a:p>
            <a:pPr>
              <a:defRPr/>
            </a:pPr>
            <a:r>
              <a:rPr lang="en-US" altLang="zh-CN" sz="2800" dirty="0">
                <a:solidFill>
                  <a:schemeClr val="bg1"/>
                </a:solidFill>
                <a:latin typeface="Arial Black" pitchFamily="34" charset="0"/>
              </a:rPr>
              <a:t>Thank You</a:t>
            </a:r>
          </a:p>
        </p:txBody>
      </p:sp>
      <p:sp>
        <p:nvSpPr>
          <p:cNvPr id="6" name="Title 7"/>
          <p:cNvSpPr>
            <a:spLocks noGrp="1"/>
          </p:cNvSpPr>
          <p:nvPr>
            <p:ph type="ctrTitle"/>
          </p:nvPr>
        </p:nvSpPr>
        <p:spPr>
          <a:xfrm>
            <a:off x="1143000" y="3886200"/>
            <a:ext cx="69342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0502E0-8AF7-4D91-8FE9-AD79A1EB64E6}" type="datetime1">
              <a:rPr lang="en-US" altLang="zh-CN"/>
              <a:pPr>
                <a:defRPr/>
              </a:pPr>
              <a:t>8/2/2022</a:t>
            </a:fld>
            <a:endParaRPr lang="en-US" altLang="zh-CN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Beken Confidential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926B2-B692-484A-AFC3-A4FEC4DE482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52400"/>
            <a:ext cx="9144000" cy="533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dirty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381000" y="1524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762000"/>
            <a:ext cx="8229600" cy="536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Gill Sans MT"/>
                <a:ea typeface="宋体" pitchFamily="2" charset="-122"/>
              </a:defRPr>
            </a:lvl1pPr>
          </a:lstStyle>
          <a:p>
            <a:pPr>
              <a:defRPr/>
            </a:pPr>
            <a:fld id="{ABA65C58-16E6-4BE7-A6D9-4A7B1E0B43D9}" type="datetime1">
              <a:rPr lang="en-US" altLang="zh-CN"/>
              <a:pPr>
                <a:defRPr/>
              </a:pPr>
              <a:t>8/2/2022</a:t>
            </a:fld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3965575" cy="365125"/>
          </a:xfrm>
          <a:prstGeom prst="rect">
            <a:avLst/>
          </a:prstGeom>
        </p:spPr>
        <p:txBody>
          <a:bodyPr vert="horz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i="1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Beken Confidential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Gill Sans MT"/>
                <a:ea typeface="宋体" pitchFamily="2" charset="-122"/>
              </a:defRPr>
            </a:lvl1pPr>
          </a:lstStyle>
          <a:p>
            <a:pPr>
              <a:defRPr/>
            </a:pPr>
            <a:fld id="{C5FB9516-72BB-4E57-B061-D0383148A63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1032" name="图片 5" descr="beken4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228013" y="6324600"/>
            <a:ext cx="687387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26" r:id="rId1"/>
    <p:sldLayoutId id="2147484827" r:id="rId2"/>
    <p:sldLayoutId id="2147484828" r:id="rId3"/>
    <p:sldLayoutId id="2147484829" r:id="rId4"/>
    <p:sldLayoutId id="2147484830" r:id="rId5"/>
    <p:sldLayoutId id="2147484831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Arial Black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 Black" pitchFamily="34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4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b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DCF</a:t>
            </a:r>
            <a:br>
              <a:rPr lang="en-US" altLang="zh-CN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br>
            <a:endParaRPr lang="en-US" altLang="zh-CN" sz="3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257800"/>
            <a:ext cx="6934200" cy="533400"/>
          </a:xfrm>
        </p:spPr>
        <p:txBody>
          <a:bodyPr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>
                <a:latin typeface="Vladimir Script" pitchFamily="66" charset="0"/>
              </a:rPr>
              <a:t>Better Life with Wireless</a:t>
            </a:r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美好生活尽在无线</a:t>
            </a:r>
            <a:endParaRPr lang="en-US" altLang="zh-CN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8196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" charset="0"/>
                <a:ea typeface="宋体" pitchFamily="2" charset="-122"/>
                <a:cs typeface="Arial" charset="0"/>
              </a:rPr>
              <a:t>Beken Confidential</a:t>
            </a:r>
          </a:p>
        </p:txBody>
      </p:sp>
      <p:sp>
        <p:nvSpPr>
          <p:cNvPr id="8197" name="Date Placeholder 4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>
                <a:latin typeface="Arial" charset="0"/>
                <a:cs typeface="Arial" charset="0"/>
              </a:rPr>
              <a:t>2022</a:t>
            </a:r>
            <a:r>
              <a:rPr lang="zh-CN" altLang="en-US" dirty="0">
                <a:latin typeface="Arial" charset="0"/>
                <a:cs typeface="Arial" charset="0"/>
              </a:rPr>
              <a:t>年</a:t>
            </a:r>
            <a:r>
              <a:rPr lang="en-US" altLang="zh-CN" dirty="0">
                <a:latin typeface="Arial" charset="0"/>
                <a:cs typeface="Arial" charset="0"/>
              </a:rPr>
              <a:t>7</a:t>
            </a:r>
            <a:r>
              <a:rPr lang="zh-CN" altLang="en-US" dirty="0">
                <a:latin typeface="Arial" charset="0"/>
                <a:cs typeface="Arial" charset="0"/>
              </a:rPr>
              <a:t>月</a:t>
            </a:r>
            <a:r>
              <a:rPr lang="en-US" altLang="zh-CN" dirty="0">
                <a:latin typeface="Arial" charset="0"/>
                <a:cs typeface="Arial" charset="0"/>
              </a:rPr>
              <a:t>14</a:t>
            </a:r>
            <a:r>
              <a:rPr lang="zh-CN" altLang="en-US" dirty="0">
                <a:latin typeface="Arial" charset="0"/>
                <a:cs typeface="Arial" charset="0"/>
              </a:rPr>
              <a:t>日</a:t>
            </a:r>
            <a:endParaRPr lang="en-US" altLang="zh-CN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0A1D0-896F-4482-9AD4-EA49CEAE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Backoff</a:t>
            </a:r>
            <a:r>
              <a:rPr lang="en-US" altLang="zh-CN" dirty="0"/>
              <a:t> procedure for DCF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C3793B-1970-40EB-BF76-677E9247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Beken Confidential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B35191-4B68-4D53-8023-A5613F41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EFFAA-233D-4AF0-AB8E-B3BB94390415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46EA9A3-400B-FDEC-CD64-5218536612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150" y="1000125"/>
            <a:ext cx="8229600" cy="5419725"/>
          </a:xfrm>
        </p:spPr>
        <p:txBody>
          <a:bodyPr/>
          <a:lstStyle/>
          <a:p>
            <a:r>
              <a:rPr lang="zh-CN" altLang="en-US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如果媒介忙，需要在</a:t>
            </a:r>
            <a:r>
              <a:rPr lang="en-US" altLang="zh-CN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DIFS</a:t>
            </a:r>
            <a:r>
              <a:rPr lang="zh-CN" altLang="en-US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之后再选择一个随机</a:t>
            </a:r>
            <a:r>
              <a:rPr lang="en-US" altLang="zh-CN" sz="18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backoff</a:t>
            </a:r>
            <a:r>
              <a:rPr lang="zh-CN" altLang="en-US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时间。</a:t>
            </a:r>
            <a:endParaRPr lang="en-US" altLang="zh-CN" sz="1800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74638" lvl="1" indent="0">
              <a:buNone/>
            </a:pP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Backoff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Time = Random() ×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aSlotTime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74638" lvl="1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Random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[0,CW]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区间的伪随机整数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74638" lvl="1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CW(contention window)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aCWmin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&lt;=  CW &lt;=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aCWmax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CW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初始值为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aCWmin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，每当重传计数器累加，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aCWmin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移至下一个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的指数倍数。当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CW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达到最大值时就维持该值。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当帧传送成功或者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retry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达到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retryLimit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CW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将会会重新设定为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aCWmin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74638" lvl="1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F8B29F1B-9134-4861-9478-92BFE06C1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56000"/>
            <a:ext cx="2630488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659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0A1D0-896F-4482-9AD4-EA49CEAE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Backoff</a:t>
            </a:r>
            <a:r>
              <a:rPr lang="en-US" altLang="zh-CN" dirty="0"/>
              <a:t> procedure for DCF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C3793B-1970-40EB-BF76-677E9247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Beken Confidential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B35191-4B68-4D53-8023-A5613F41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EFFAA-233D-4AF0-AB8E-B3BB94390415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" y="1828800"/>
            <a:ext cx="8018462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321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0A1D0-896F-4482-9AD4-EA49CEAE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Data/ACK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C3793B-1970-40EB-BF76-677E9247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Beken Confidential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B35191-4B68-4D53-8023-A5613F41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EFFAA-233D-4AF0-AB8E-B3BB94390415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52525"/>
            <a:ext cx="8229600" cy="5248275"/>
          </a:xfrm>
        </p:spPr>
        <p:txBody>
          <a:bodyPr/>
          <a:lstStyle/>
          <a:p>
            <a:pPr marL="547687" lvl="2">
              <a:spcBef>
                <a:spcPts val="600"/>
              </a:spcBef>
              <a:buClr>
                <a:schemeClr val="accent1"/>
              </a:buClr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ACK procedure: 802.11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采用肯定确认机制。传送出去的帧都必须得到响应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274638" lvl="1" indent="0">
              <a:lnSpc>
                <a:spcPct val="90000"/>
              </a:lnSpc>
              <a:buNone/>
            </a:pPr>
            <a:r>
              <a:rPr lang="en-US" altLang="zh-CN" sz="11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Ieee802.11-2020 </a:t>
            </a:r>
            <a:r>
              <a:rPr lang="en-US" altLang="zh-CN" sz="11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10.3.2.3.3</a:t>
            </a:r>
          </a:p>
          <a:p>
            <a:pPr marL="0" lvl="1" inden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altLang="zh-CN" sz="1100" dirty="0">
                <a:solidFill>
                  <a:srgbClr val="00B0F0"/>
                </a:solidFill>
                <a:latin typeface="TimesNewRoman"/>
              </a:rPr>
              <a:t>       The following frames require immediate acknowledgment:</a:t>
            </a:r>
          </a:p>
          <a:p>
            <a:pPr marL="0" indent="0" algn="l">
              <a:buNone/>
            </a:pPr>
            <a:r>
              <a:rPr lang="en-US" altLang="zh-CN" sz="1100" b="0" i="0" u="none" strike="noStrike" baseline="0" dirty="0">
                <a:solidFill>
                  <a:srgbClr val="00B0F0"/>
                </a:solidFill>
                <a:latin typeface="TimesNewRoman"/>
              </a:rPr>
              <a:t>        Individually addressed Management frames other than Action No Ack frames</a:t>
            </a:r>
          </a:p>
          <a:p>
            <a:pPr marL="0" indent="0" algn="l">
              <a:buNone/>
            </a:pPr>
            <a:r>
              <a:rPr lang="en-US" altLang="zh-CN" sz="1100" b="0" i="0" u="none" strike="noStrike" baseline="0" dirty="0">
                <a:solidFill>
                  <a:srgbClr val="00B0F0"/>
                </a:solidFill>
                <a:latin typeface="TimesNewRoman"/>
              </a:rPr>
              <a:t>        Individually addressed non-QoS Data frames</a:t>
            </a:r>
          </a:p>
          <a:p>
            <a:pPr marL="0" indent="0" algn="l">
              <a:buNone/>
            </a:pPr>
            <a:r>
              <a:rPr lang="en-US" altLang="zh-CN" sz="1100" b="0" i="0" u="none" strike="noStrike" baseline="0" dirty="0">
                <a:solidFill>
                  <a:srgbClr val="00B0F0"/>
                </a:solidFill>
                <a:latin typeface="TimesNewRoman"/>
              </a:rPr>
              <a:t>        Individually addressed QoS Data frames with Normal Ack or Implicit BAR ack policy</a:t>
            </a:r>
          </a:p>
          <a:p>
            <a:pPr marL="0" indent="0" algn="l">
              <a:buNone/>
            </a:pPr>
            <a:r>
              <a:rPr lang="en-US" altLang="zh-CN" sz="1100" b="0" i="0" u="none" strike="noStrike" baseline="0" dirty="0">
                <a:solidFill>
                  <a:srgbClr val="00B0F0"/>
                </a:solidFill>
                <a:latin typeface="TimesNewRoman"/>
              </a:rPr>
              <a:t>        </a:t>
            </a:r>
            <a:r>
              <a:rPr lang="en-US" altLang="zh-CN" sz="1100" b="0" i="0" u="none" strike="noStrike" baseline="0" dirty="0" err="1">
                <a:solidFill>
                  <a:srgbClr val="00B0F0"/>
                </a:solidFill>
                <a:latin typeface="TimesNewRoman"/>
              </a:rPr>
              <a:t>BlockAck</a:t>
            </a:r>
            <a:r>
              <a:rPr lang="en-US" altLang="zh-CN" sz="1100" b="0" i="0" u="none" strike="noStrike" baseline="0" dirty="0">
                <a:solidFill>
                  <a:srgbClr val="00B0F0"/>
                </a:solidFill>
                <a:latin typeface="TimesNewRoman"/>
              </a:rPr>
              <a:t> frames not sent in immediate response to A-MPDU</a:t>
            </a:r>
          </a:p>
          <a:p>
            <a:pPr marL="0" indent="0" algn="l">
              <a:buNone/>
            </a:pPr>
            <a:r>
              <a:rPr lang="en-US" altLang="zh-CN" sz="1100" b="0" i="0" u="none" strike="noStrike" baseline="0" dirty="0">
                <a:solidFill>
                  <a:srgbClr val="00B0F0"/>
                </a:solidFill>
                <a:latin typeface="TimesNewRoman"/>
              </a:rPr>
              <a:t>        </a:t>
            </a:r>
            <a:r>
              <a:rPr lang="en-US" altLang="zh-CN" sz="1100" b="0" i="0" u="none" strike="noStrike" baseline="0" dirty="0" err="1">
                <a:solidFill>
                  <a:srgbClr val="00B0F0"/>
                </a:solidFill>
                <a:latin typeface="TimesNewRoman"/>
              </a:rPr>
              <a:t>BlockAckReq</a:t>
            </a:r>
            <a:r>
              <a:rPr lang="en-US" altLang="zh-CN" sz="1100" b="0" i="0" u="none" strike="noStrike" baseline="0" dirty="0">
                <a:solidFill>
                  <a:srgbClr val="00B0F0"/>
                </a:solidFill>
                <a:latin typeface="TimesNewRoman"/>
              </a:rPr>
              <a:t> frames</a:t>
            </a:r>
          </a:p>
          <a:p>
            <a:pPr marL="0" indent="0" algn="l">
              <a:buNone/>
            </a:pPr>
            <a:r>
              <a:rPr lang="en-US" altLang="zh-CN" sz="1100" b="0" i="0" u="none" strike="noStrike" baseline="0" dirty="0">
                <a:solidFill>
                  <a:srgbClr val="00B0F0"/>
                </a:solidFill>
                <a:latin typeface="TimesNewRoman"/>
              </a:rPr>
              <a:t>        PS-Poll frames, which can be acknowledged by generating a Data frame</a:t>
            </a:r>
          </a:p>
          <a:p>
            <a:pPr marL="0" indent="0">
              <a:buNone/>
            </a:pPr>
            <a:r>
              <a:rPr lang="en-US" altLang="zh-CN" sz="1100" b="0" dirty="0">
                <a:solidFill>
                  <a:srgbClr val="00B0F0"/>
                </a:solidFill>
                <a:latin typeface="TimesNewRoman"/>
              </a:rPr>
              <a:t>        Otherwise, upon reception of a frame that requires immediate acknowledgment and, for an AP, with the </a:t>
            </a:r>
            <a:r>
              <a:rPr lang="en-US" altLang="zh-CN" sz="1100" b="0" dirty="0" err="1">
                <a:solidFill>
                  <a:srgbClr val="00B0F0"/>
                </a:solidFill>
                <a:latin typeface="TimesNewRoman"/>
              </a:rPr>
              <a:t>ToDS</a:t>
            </a:r>
            <a:r>
              <a:rPr lang="en-US" altLang="zh-CN" sz="1100" b="0" dirty="0">
                <a:solidFill>
                  <a:srgbClr val="00B0F0"/>
                </a:solidFill>
                <a:latin typeface="TimesNewRoman"/>
              </a:rPr>
              <a:t> subfield equal to 1,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B26CBE7-18B9-13D7-FB63-44617F4A2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508072"/>
            <a:ext cx="3626188" cy="228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62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0A1D0-896F-4482-9AD4-EA49CEAE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Data/ACK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C3793B-1970-40EB-BF76-677E9247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Beken Confidential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B35191-4B68-4D53-8023-A5613F41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EFFAA-233D-4AF0-AB8E-B3BB94390415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52525"/>
            <a:ext cx="8229600" cy="5248275"/>
          </a:xfrm>
        </p:spPr>
        <p:txBody>
          <a:bodyPr/>
          <a:lstStyle/>
          <a:p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Recovery procedures and retransmit: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一旦检测到错误，工作站需要负责重新发送。只要帧被重新发送，重试计数器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(retry counter)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就会累加。每个帧或者帧片段会分别对应到一个重试计数器。工作站本身有两个重试计数器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短帧重试计数器与长针重试计数器。长度小于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dot11RTSThreshold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的帧被视为短帧；长度超过该阈值的帧则为长帧。根据帧的长度，可分别对应到长帧或短帧计数器。帧重试计数由零起算，只要帧传送失败即累加。当达到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LongRetryLimit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或者</a:t>
            </a:r>
            <a:r>
              <a:rPr lang="en-US" altLang="zh-CN" sz="2000" b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ShortRetryLimit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时，将会丢弃该帧。</a:t>
            </a:r>
            <a:endParaRPr lang="en-US" altLang="zh-CN" sz="2000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56050"/>
            <a:ext cx="7848600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9878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0A1D0-896F-4482-9AD4-EA49CEAE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RTS/CTS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C3793B-1970-40EB-BF76-677E9247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Beken Confidential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B35191-4B68-4D53-8023-A5613F41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EFFAA-233D-4AF0-AB8E-B3BB94390415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519113" y="765175"/>
            <a:ext cx="8229600" cy="5372100"/>
          </a:xfrm>
        </p:spPr>
        <p:txBody>
          <a:bodyPr/>
          <a:lstStyle/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Hidden Node</a:t>
            </a:r>
          </a:p>
          <a:p>
            <a:pPr algn="l"/>
            <a:r>
              <a:rPr lang="zh-CN" altLang="en-US" sz="1800" b="0" dirty="0">
                <a:solidFill>
                  <a:srgbClr val="12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下图场景，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</a:t>
            </a:r>
            <a:r>
              <a:rPr lang="en-US" altLang="zh-CN" sz="1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和两个</a:t>
            </a:r>
            <a:r>
              <a:rPr lang="en-US" altLang="zh-CN" sz="1800" b="0" dirty="0">
                <a:solidFill>
                  <a:srgbClr val="12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station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1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STA1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STA2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的发送范围无法互相覆盖，无法通过</a:t>
            </a:r>
            <a:r>
              <a:rPr lang="en-US" altLang="zh-CN" sz="1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探测对方是否有发送数据。这会导致</a:t>
            </a:r>
            <a:r>
              <a:rPr lang="en-US" altLang="zh-CN" sz="1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STA1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STA2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同时向</a:t>
            </a:r>
            <a:r>
              <a:rPr lang="en-US" altLang="zh-CN" sz="1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发送数据，从而</a:t>
            </a:r>
            <a:r>
              <a:rPr lang="en-US" altLang="zh-CN" sz="1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无法正确接收数据。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EA5D0A-4887-BABC-59D3-4276ABFB0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146" y="2263775"/>
            <a:ext cx="5391534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39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0A1D0-896F-4482-9AD4-EA49CEAE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RTS/CTS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C3793B-1970-40EB-BF76-677E9247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Beken Confidential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B35191-4B68-4D53-8023-A5613F41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EFFAA-233D-4AF0-AB8E-B3BB94390415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519113" y="765175"/>
            <a:ext cx="8229600" cy="5372100"/>
          </a:xfrm>
        </p:spPr>
        <p:txBody>
          <a:bodyPr/>
          <a:lstStyle/>
          <a:p>
            <a:pPr algn="l"/>
            <a:r>
              <a:rPr lang="zh-CN" altLang="en-US" sz="1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为了解决这个问题，故在</a:t>
            </a:r>
            <a:r>
              <a:rPr lang="en-US" altLang="zh-CN" sz="1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DCF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中，引入了</a:t>
            </a:r>
            <a:r>
              <a:rPr lang="en-US" altLang="zh-CN" sz="1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RTS/CTS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机制。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RTS(Request To Send)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RTS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帧是一个单播帧，没有加密，其</a:t>
            </a:r>
            <a:r>
              <a:rPr lang="en-US" altLang="zh-CN" sz="1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duration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字段中填充包含后续发送过程中总体所需要时间。</a:t>
            </a:r>
            <a:br>
              <a:rPr lang="zh-CN" altLang="en-US" sz="1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CTS(Clear To Send) : 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节点在收到</a:t>
            </a:r>
            <a:r>
              <a:rPr lang="en-US" altLang="zh-CN" sz="1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CTS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后，确认信道是空闲的，可以发送。</a:t>
            </a:r>
            <a:r>
              <a:rPr lang="en-US" altLang="zh-CN" sz="1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CTS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也是一个单播帧，没有加密，其</a:t>
            </a:r>
            <a:r>
              <a:rPr lang="en-US" altLang="zh-CN" sz="1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duration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字段包含除去</a:t>
            </a:r>
            <a:r>
              <a:rPr lang="en-US" altLang="zh-CN" sz="1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RTS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以及一个</a:t>
            </a:r>
            <a:r>
              <a:rPr lang="en-US" altLang="zh-CN" sz="1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SIFS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后，发送过程总体所需要时间。</a:t>
            </a:r>
          </a:p>
          <a:p>
            <a:pPr lvl="2"/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7B42CE-E584-71B2-3452-964475EDE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246" y="2895600"/>
            <a:ext cx="2933333" cy="3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6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0A1D0-896F-4482-9AD4-EA49CEAE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RTS/CTS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C3793B-1970-40EB-BF76-677E9247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Beken Confidential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B35191-4B68-4D53-8023-A5613F41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EFFAA-233D-4AF0-AB8E-B3BB94390415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519113" y="765175"/>
            <a:ext cx="8229600" cy="5372100"/>
          </a:xfrm>
        </p:spPr>
        <p:txBody>
          <a:bodyPr/>
          <a:lstStyle/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When use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MPDU length exceeds dot11RTSThreshold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RTS/CTS/data/ACK</a:t>
            </a:r>
          </a:p>
          <a:p>
            <a:pPr marL="274638" lvl="1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marL="274638" lvl="1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lvl="2"/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514" y="2286000"/>
            <a:ext cx="5828571" cy="3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39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29200" y="3810000"/>
            <a:ext cx="1981200" cy="990600"/>
          </a:xfrm>
        </p:spPr>
        <p:txBody>
          <a:bodyPr/>
          <a:lstStyle/>
          <a:p>
            <a:pPr>
              <a:defRPr/>
            </a:pPr>
            <a:r>
              <a:rPr lang="en-US" altLang="zh-CN" sz="4400" b="1" kern="10" dirty="0">
                <a:ln w="9525">
                  <a:round/>
                  <a:headEnd/>
                  <a:tailEnd/>
                </a:ln>
                <a:latin typeface="Times New Roman"/>
                <a:cs typeface="Times New Roman"/>
              </a:rPr>
              <a:t>Q &amp; A</a:t>
            </a:r>
            <a:br>
              <a:rPr lang="zh-CN" altLang="en-US" sz="4400" b="1" kern="10" dirty="0">
                <a:ln w="9525">
                  <a:round/>
                  <a:headEnd/>
                  <a:tailEnd/>
                </a:ln>
                <a:latin typeface="Times New Roman"/>
                <a:cs typeface="Times New Roman"/>
              </a:rPr>
            </a:br>
            <a:endParaRPr lang="zh-CN" altLang="en-US" sz="4400" b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Beken Confidential</a:t>
            </a: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AE751DC-65AC-4D77-A4B3-81C4F57112BC}" type="slidenum">
              <a:rPr lang="en-US" altLang="zh-CN" smtClean="0">
                <a:latin typeface="Gill Sans MT" pitchFamily="34" charset="0"/>
              </a:rPr>
              <a:pPr/>
              <a:t>17</a:t>
            </a:fld>
            <a:endParaRPr lang="en-US" altLang="zh-CN" dirty="0">
              <a:latin typeface="Gill Sans MT" pitchFamily="34" charset="0"/>
            </a:endParaRPr>
          </a:p>
        </p:txBody>
      </p:sp>
      <p:pic>
        <p:nvPicPr>
          <p:cNvPr id="20485" name="Picture 3" descr="w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733800"/>
            <a:ext cx="1828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 txBox="1">
            <a:spLocks/>
          </p:cNvSpPr>
          <p:nvPr/>
        </p:nvSpPr>
        <p:spPr bwMode="auto">
          <a:xfrm>
            <a:off x="4495800" y="2133600"/>
            <a:ext cx="3581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defRPr/>
            </a:pPr>
            <a:r>
              <a:rPr lang="zh-CN" altLang="en-US" sz="6600" b="1" i="1" dirty="0">
                <a:latin typeface="Arial" pitchFamily="34" charset="0"/>
                <a:ea typeface="+mj-ea"/>
                <a:cs typeface="Arial" pitchFamily="34" charset="0"/>
              </a:rPr>
              <a:t>谢谢！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0A1D0-896F-4482-9AD4-EA49CEAE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 architecture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C3793B-1970-40EB-BF76-677E9247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Beken Confidential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B35191-4B68-4D53-8023-A5613F41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EFFAA-233D-4AF0-AB8E-B3BB94390415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14" y="1066800"/>
            <a:ext cx="7228571" cy="4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4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DCF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1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DCF(distributed coordination function)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是最基本的媒介访问协议。在传送数据之前，它会先检查无线链路是否处于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空闲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状态。为了避免冲突的发生，当某个传送者占据信道时，工作站会随机选定一段退避</a:t>
            </a: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ackoff)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时间。此外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DCF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ACK frame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作为交付验证方法。如果没有收到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，发送方会安排重传。在某些情况之下，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DCF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可利用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CTR/RTS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清空技术进一步减少发生冲突的可能。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1: Access procedure</a:t>
            </a:r>
          </a:p>
          <a:p>
            <a:pPr marL="0" indent="0"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2: Data/ACK</a:t>
            </a:r>
          </a:p>
          <a:p>
            <a:pPr marL="0" indent="0"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3: RTS/CTS</a:t>
            </a:r>
            <a:endParaRPr lang="zh-CN" altLang="en-US" sz="2000" dirty="0"/>
          </a:p>
          <a:p>
            <a:pPr marL="0" lvl="1" indent="0">
              <a:spcBef>
                <a:spcPts val="600"/>
              </a:spcBef>
              <a:buClr>
                <a:schemeClr val="accent1"/>
              </a:buClr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Beken Confidential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EFFAA-233D-4AF0-AB8E-B3BB94390415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967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0A1D0-896F-4482-9AD4-EA49CEAE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access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C3793B-1970-40EB-BF76-677E9247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Beken Confidential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B35191-4B68-4D53-8023-A5613F41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EFFAA-233D-4AF0-AB8E-B3BB94390415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C033ACE-9770-D6CE-B81F-824E4F52C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24" y="1814714"/>
            <a:ext cx="7580952" cy="3228571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318760"/>
          </a:xfrm>
        </p:spPr>
        <p:txBody>
          <a:bodyPr/>
          <a:lstStyle/>
          <a:p>
            <a:pPr marL="0" lvl="1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</a:p>
          <a:p>
            <a:pPr marL="0" lvl="1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Basic access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规定了</a:t>
            </a: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是否可以传输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166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 mechanism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Beken Confidential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EFFAA-233D-4AF0-AB8E-B3BB94390415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9901B29-D905-0ED1-BA91-DEDFE030E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525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4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载波监听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(carrier sensing)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主要用来判断媒介是否处于可用状态。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802.11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具备两种载波监听功能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物理载波监听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(physical carrier-sensing)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与虚拟载波监听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(virtual carrier-sensing)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1: 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物理载波监听</a:t>
            </a:r>
            <a:endParaRPr lang="en-US" altLang="zh-CN" sz="2000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由物理层提供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CCA (clear channel assessment)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机制。</a:t>
            </a:r>
            <a:endParaRPr lang="en-US" altLang="zh-CN" sz="2000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: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虚拟载波监听</a:t>
            </a:r>
            <a:endParaRPr lang="en-US" altLang="zh-CN" sz="2000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93725" lvl="2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MAC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层提供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NAV(Network Allocation Vector)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机制。</a:t>
            </a:r>
            <a:endParaRPr lang="en-US" altLang="zh-CN" sz="2000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只要其中有一个处于忙碌状态，媒介就会被认为忙碌，否则视为空闲。</a:t>
            </a:r>
            <a:endParaRPr lang="en-US" altLang="zh-CN" sz="2000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45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Beken Confidential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EFFAA-233D-4AF0-AB8E-B3BB94390415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8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152525"/>
            <a:ext cx="8229600" cy="5248275"/>
          </a:xfrm>
        </p:spPr>
        <p:txBody>
          <a:bodyPr/>
          <a:lstStyle/>
          <a:p>
            <a:pPr marL="593725" lvl="2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物理载波监听使用两种空闲信道评估阈值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1: CCA/CS(CCA/CD, CCA/PD)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ea typeface="宋体" panose="02010600030101010101" pitchFamily="2" charset="-122"/>
              </a:rPr>
              <a:t>用于识别</a:t>
            </a:r>
            <a:r>
              <a:rPr lang="en-US" altLang="zh-CN" sz="2000" dirty="0">
                <a:ea typeface="宋体" panose="02010600030101010101" pitchFamily="2" charset="-122"/>
              </a:rPr>
              <a:t>802.11</a:t>
            </a:r>
            <a:r>
              <a:rPr lang="zh-CN" altLang="en-US" sz="2000" dirty="0">
                <a:ea typeface="宋体" panose="02010600030101010101" pitchFamily="2" charset="-122"/>
              </a:rPr>
              <a:t>物理层头部的</a:t>
            </a:r>
            <a:r>
              <a:rPr lang="en-US" altLang="zh-CN" sz="2000" dirty="0">
                <a:ea typeface="宋体" panose="02010600030101010101" pitchFamily="2" charset="-122"/>
              </a:rPr>
              <a:t>preamble</a:t>
            </a:r>
            <a:r>
              <a:rPr lang="zh-CN" altLang="en-US" sz="2000" dirty="0">
                <a:ea typeface="宋体" panose="02010600030101010101" pitchFamily="2" charset="-122"/>
              </a:rPr>
              <a:t>部分。监听的节点会不断采样信道信号，用其做相关运算，其计算值需要与</a:t>
            </a:r>
            <a:r>
              <a:rPr lang="en-US" altLang="zh-CN" sz="2000" dirty="0" err="1">
                <a:ea typeface="宋体" panose="02010600030101010101" pitchFamily="2" charset="-122"/>
              </a:rPr>
              <a:t>CS_threshold</a:t>
            </a:r>
            <a:r>
              <a:rPr lang="zh-CN" altLang="en-US" sz="2000" dirty="0">
                <a:ea typeface="宋体" panose="02010600030101010101" pitchFamily="2" charset="-122"/>
              </a:rPr>
              <a:t>进行判断。若大于，则认为检测到了一个信号，若小于则没有检测到。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593725" lvl="2" indent="0">
              <a:buNone/>
            </a:pPr>
            <a:r>
              <a:rPr lang="en-US" altLang="zh-CN" sz="11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2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Ieee802.11-2020 17.3.10.6</a:t>
            </a:r>
            <a:endParaRPr lang="en-US" altLang="zh-CN" sz="1200" b="0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marL="593725" lvl="2" indent="0">
              <a:buNone/>
            </a:pPr>
            <a:r>
              <a:rPr lang="en-US" altLang="zh-CN" sz="1200" b="0" dirty="0">
                <a:solidFill>
                  <a:srgbClr val="00B0F0"/>
                </a:solidFill>
              </a:rPr>
              <a:t>	The start of an OFDM transmission at a receive level greater than or equal to the minimum modulation 	and coding rate sensitivity </a:t>
            </a:r>
            <a:r>
              <a:rPr lang="en-US" altLang="zh-CN" sz="1200" b="0" dirty="0">
                <a:solidFill>
                  <a:srgbClr val="FF0000"/>
                </a:solidFill>
              </a:rPr>
              <a:t>(–82 dBm </a:t>
            </a:r>
            <a:r>
              <a:rPr lang="en-US" altLang="zh-CN" sz="1200" b="0" dirty="0">
                <a:solidFill>
                  <a:srgbClr val="00B0F0"/>
                </a:solidFill>
              </a:rPr>
              <a:t>for 20 MHz channel spacing, –85 dBm for 10 MHz channel spacing, 	and –88 dBm for 5 MHz channel spacing) shall cause CS/CCA to detect a channel busy condition with a 	probability &gt; 90% within 4 us for 20 MHz channel spacing, 8 us for 10 MHz channel spacing, and 16 us for 	5 MHz channel spacing.</a:t>
            </a:r>
            <a:endParaRPr lang="en-US" altLang="zh-CN" sz="1200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2: CCA/ED,</a:t>
            </a:r>
            <a:r>
              <a:rPr lang="zh-CN" altLang="en-US" sz="2000" dirty="0">
                <a:ea typeface="宋体" panose="02010600030101010101" pitchFamily="2" charset="-122"/>
              </a:rPr>
              <a:t>直接用物理层接收的能量来判断是否有信号进行接入。若信号强度大于</a:t>
            </a:r>
            <a:r>
              <a:rPr lang="en-US" altLang="zh-CN" sz="2000" dirty="0" err="1">
                <a:ea typeface="宋体" panose="02010600030101010101" pitchFamily="2" charset="-122"/>
              </a:rPr>
              <a:t>ED_threshold</a:t>
            </a:r>
            <a:r>
              <a:rPr lang="zh-CN" altLang="en-US" sz="2000" dirty="0">
                <a:ea typeface="宋体" panose="02010600030101010101" pitchFamily="2" charset="-122"/>
              </a:rPr>
              <a:t>，则认为信道忙，否则，认为信道空闲。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2"/>
            <a:r>
              <a:rPr lang="en-US" altLang="zh-CN" sz="11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1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Ieee802.11-2020 17.3.10.6</a:t>
            </a:r>
            <a:endParaRPr lang="en-US" altLang="zh-CN" sz="1100" b="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1100" b="0" dirty="0">
                <a:solidFill>
                  <a:srgbClr val="00B0F0"/>
                </a:solidFill>
              </a:rPr>
              <a:t>	</a:t>
            </a:r>
            <a:r>
              <a:rPr lang="en-US" altLang="zh-CN" sz="1200" b="0" dirty="0">
                <a:solidFill>
                  <a:srgbClr val="00B0F0"/>
                </a:solidFill>
              </a:rPr>
              <a:t>The requirement to detect a channel busy condition for any signal 20 dB above the minimum modulation 	and coding rate sensitivity (minimum modulation and coding rate sensitivity + 20 dB resulting in </a:t>
            </a:r>
            <a:r>
              <a:rPr lang="en-US" altLang="zh-CN" sz="1200" b="0" dirty="0">
                <a:solidFill>
                  <a:srgbClr val="FF0000"/>
                </a:solidFill>
              </a:rPr>
              <a:t>–62 dBm 	</a:t>
            </a:r>
            <a:r>
              <a:rPr lang="en-US" altLang="zh-CN" sz="1200" b="0" dirty="0">
                <a:solidFill>
                  <a:srgbClr val="00B0F0"/>
                </a:solidFill>
              </a:rPr>
              <a:t>for 20 MHz channel spacing, –65 dBm for 10 MHz channel spacing, and –68 dBm for 5 MHz channel 	spacing) is a mandatory energy detect requirement on all Clause 17 receivers.</a:t>
            </a:r>
          </a:p>
          <a:p>
            <a:pPr lvl="1"/>
            <a:endParaRPr lang="en-US" altLang="zh-CN" sz="7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9832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Beken Confidential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EFFAA-233D-4AF0-AB8E-B3BB94390415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8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152525"/>
            <a:ext cx="8229600" cy="5248275"/>
          </a:xfrm>
        </p:spPr>
        <p:txBody>
          <a:bodyPr/>
          <a:lstStyle/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虚拟载波监听</a:t>
            </a:r>
            <a:endParaRPr lang="en-US" altLang="zh-CN" dirty="0">
              <a:ea typeface="宋体" panose="02010600030101010101" pitchFamily="2" charset="-122"/>
            </a:endParaRPr>
          </a:p>
          <a:p>
            <a:pPr marL="593725" lvl="2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802.11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的帧通常会包含一个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duration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字段，用来预订一段媒介使用时间。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NAV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本身其实就是一个定时器，用来指定预计要占用媒介多少时间。工作站会将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NAV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设定为预计使用媒介的时间，这包括完成整个操作必须用的的所有帧。其他工作站会将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NAV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的值倒数至零。只要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NAV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的值不为零，就代表媒介处于忙碌状态。当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NAV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为零时，虚拟载波监听功能会显示媒介处于空闲状态。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52552"/>
            <a:ext cx="7696200" cy="239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8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0A1D0-896F-4482-9AD4-EA49CEAE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20" y="152400"/>
            <a:ext cx="8179279" cy="533400"/>
          </a:xfrm>
        </p:spPr>
        <p:txBody>
          <a:bodyPr/>
          <a:lstStyle/>
          <a:p>
            <a:r>
              <a:rPr lang="en-US" altLang="zh-CN" dirty="0"/>
              <a:t>DCF(Distributed coordination function)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C3793B-1970-40EB-BF76-677E9247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Beken Confidential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B35191-4B68-4D53-8023-A5613F41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EFFAA-233D-4AF0-AB8E-B3BB94390415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981075"/>
            <a:ext cx="8229600" cy="5473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IFSs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帧间间隔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(interframe spacing)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SIFS</a:t>
            </a:r>
            <a:r>
              <a:rPr lang="en-US" altLang="zh-CN" sz="1600" dirty="0">
                <a:solidFill>
                  <a:srgbClr val="12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short IFS</a:t>
            </a:r>
            <a:r>
              <a:rPr lang="en-US" altLang="zh-CN" sz="1600" dirty="0">
                <a:solidFill>
                  <a:srgbClr val="12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SIFS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应在发送下面帧之前使用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74638" lvl="1" indent="0">
              <a:lnSpc>
                <a:spcPct val="90000"/>
              </a:lnSpc>
              <a:buNone/>
            </a:pPr>
            <a:r>
              <a:rPr lang="en-US" altLang="zh-CN" sz="11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Ieee802.11-2020 </a:t>
            </a:r>
            <a:r>
              <a:rPr lang="en-US" altLang="zh-CN" sz="11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10.3.2.3.3</a:t>
            </a:r>
            <a:endParaRPr lang="en-US" altLang="zh-CN" sz="110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74638" lvl="1" indent="0">
              <a:lnSpc>
                <a:spcPct val="90000"/>
              </a:lnSpc>
              <a:buNone/>
            </a:pPr>
            <a:r>
              <a:rPr lang="en-US" altLang="zh-CN" sz="1100" b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(NDP) </a:t>
            </a:r>
            <a:r>
              <a:rPr lang="en-US" altLang="zh-CN" sz="1100" b="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r>
              <a:rPr lang="en-US" altLang="zh-CN" sz="1100" b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frame, a TACK frame, a STACK frame, NDP PS-Poll-</a:t>
            </a:r>
            <a:r>
              <a:rPr lang="en-US" altLang="zh-CN" sz="1100" b="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r>
              <a:rPr lang="en-US" altLang="zh-CN" sz="1100" b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frame, a (NDP) CTS frame;</a:t>
            </a:r>
          </a:p>
          <a:p>
            <a:pPr marL="0" indent="0">
              <a:buNone/>
            </a:pPr>
            <a:r>
              <a:rPr lang="en-US" altLang="zh-CN" sz="1100" b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A PPDU containing a </a:t>
            </a:r>
            <a:r>
              <a:rPr lang="en-US" altLang="zh-CN" sz="1100" b="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BlockAck</a:t>
            </a:r>
            <a:r>
              <a:rPr lang="en-US" altLang="zh-CN" sz="1100" b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frame, NDP </a:t>
            </a:r>
            <a:r>
              <a:rPr lang="en-US" altLang="zh-CN" sz="1100" b="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BlockAck</a:t>
            </a:r>
            <a:r>
              <a:rPr lang="en-US" altLang="zh-CN" sz="1100" b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frame, or BAT frame that is an immediate response to either a </a:t>
            </a:r>
            <a:r>
              <a:rPr lang="en-US" altLang="zh-CN" sz="1100" b="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BlockAckReq</a:t>
            </a:r>
            <a:r>
              <a:rPr lang="en-US" altLang="zh-CN" sz="1100" b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frame or an A-MPDU;</a:t>
            </a:r>
          </a:p>
          <a:p>
            <a:pPr marL="0" indent="0">
              <a:buNone/>
            </a:pPr>
            <a:r>
              <a:rPr lang="en-US" altLang="zh-CN" sz="1100" b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A DMG CTS frame, a DMG DTS frame, a Grant Ack frame;</a:t>
            </a:r>
          </a:p>
          <a:p>
            <a:pPr marL="0" indent="0">
              <a:buNone/>
            </a:pPr>
            <a:r>
              <a:rPr lang="en-US" altLang="zh-CN" sz="1100" b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A response frame transmitted in the ATI, and the second or subsequent MPDU of a fragment burst;</a:t>
            </a:r>
          </a:p>
          <a:p>
            <a:pPr marL="0" indent="0">
              <a:buNone/>
            </a:pPr>
            <a:r>
              <a:rPr lang="en-US" altLang="zh-CN" sz="1100" b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A frame within a series of NDP sector training frames transmitted by an S1G AP after a sector training announcement;</a:t>
            </a:r>
          </a:p>
          <a:p>
            <a:pPr marL="0" indent="0">
              <a:buNone/>
            </a:pPr>
            <a:r>
              <a:rPr lang="en-US" altLang="zh-CN" sz="1100" b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An RTS frame that is sent as an immediate response to a PS-Poll(+BDT) frame.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DIFS</a:t>
            </a:r>
          </a:p>
          <a:p>
            <a:pPr marL="274638" lvl="1" indent="0"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用于传送数据包和管理包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74638" lvl="1" indent="0">
              <a:lnSpc>
                <a:spcPct val="90000"/>
              </a:lnSpc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DIFS =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aSIFSTime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+ 2 ×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aSlotTime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SlotTime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93725" lvl="2" indent="0">
              <a:lnSpc>
                <a:spcPct val="90000"/>
              </a:lnSpc>
              <a:buNone/>
            </a:pPr>
            <a:r>
              <a:rPr lang="zh-CN" altLang="en-US" sz="160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时隙是指的一个时间片段，在</a:t>
            </a:r>
            <a:r>
              <a:rPr lang="en-US" altLang="zh-CN" sz="160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CSMA/CA</a:t>
            </a:r>
            <a:r>
              <a:rPr lang="zh-CN" altLang="en-US" sz="160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中，节点竞争接入信道之前需要经过相应的随机回退</a:t>
            </a:r>
            <a:r>
              <a:rPr lang="en-US" altLang="zh-CN" sz="160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i="0" dirty="0" err="1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backoff</a:t>
            </a:r>
            <a:r>
              <a:rPr lang="en-US" altLang="zh-CN" sz="1600" dirty="0">
                <a:solidFill>
                  <a:srgbClr val="12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60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过程，其中</a:t>
            </a:r>
            <a:r>
              <a:rPr lang="en-US" altLang="zh-CN" sz="160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backoff</a:t>
            </a:r>
            <a:r>
              <a:rPr lang="zh-CN" altLang="en-US" sz="160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过程就是由很多个时隙所组成的。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037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0A1D0-896F-4482-9AD4-EA49CEAE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DCF timing relations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C3793B-1970-40EB-BF76-677E9247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Beken Confidential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B35191-4B68-4D53-8023-A5613F41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EFFAA-233D-4AF0-AB8E-B3BB94390415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077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8712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32340</TotalTime>
  <Words>1463</Words>
  <Application>Microsoft Office PowerPoint</Application>
  <PresentationFormat>全屏显示(4:3)</PresentationFormat>
  <Paragraphs>117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 Unicode MS</vt:lpstr>
      <vt:lpstr>TimesNewRoman</vt:lpstr>
      <vt:lpstr>华文行楷</vt:lpstr>
      <vt:lpstr>宋体</vt:lpstr>
      <vt:lpstr>Arial</vt:lpstr>
      <vt:lpstr>Arial Black</vt:lpstr>
      <vt:lpstr>Calibri</vt:lpstr>
      <vt:lpstr>Gill Sans MT</vt:lpstr>
      <vt:lpstr>Times New Roman</vt:lpstr>
      <vt:lpstr>Vladimir Script</vt:lpstr>
      <vt:lpstr>Wingdings</vt:lpstr>
      <vt:lpstr>Wingdings 3</vt:lpstr>
      <vt:lpstr>Origin</vt:lpstr>
      <vt:lpstr> DCF </vt:lpstr>
      <vt:lpstr>MAC architecture</vt:lpstr>
      <vt:lpstr>DCF</vt:lpstr>
      <vt:lpstr>Basic access</vt:lpstr>
      <vt:lpstr>CS mechanism</vt:lpstr>
      <vt:lpstr>PowerPoint 演示文稿</vt:lpstr>
      <vt:lpstr>PowerPoint 演示文稿</vt:lpstr>
      <vt:lpstr>DCF(Distributed coordination function)</vt:lpstr>
      <vt:lpstr>DCF timing relations</vt:lpstr>
      <vt:lpstr>Backoff procedure for DCF</vt:lpstr>
      <vt:lpstr>Backoff procedure for DCF</vt:lpstr>
      <vt:lpstr>Data/ACK</vt:lpstr>
      <vt:lpstr>Data/ACK</vt:lpstr>
      <vt:lpstr>RTS/CTS</vt:lpstr>
      <vt:lpstr>RTS/CTS</vt:lpstr>
      <vt:lpstr>RTS/CTS</vt:lpstr>
      <vt:lpstr>Q &amp; A </vt:lpstr>
    </vt:vector>
  </TitlesOfParts>
  <Company>penghualin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Design Flow</dc:title>
  <dc:creator>Lawrence Der</dc:creator>
  <cp:lastModifiedBy>吴 富强</cp:lastModifiedBy>
  <cp:revision>1617</cp:revision>
  <dcterms:created xsi:type="dcterms:W3CDTF">2014-01-02T02:14:28Z</dcterms:created>
  <dcterms:modified xsi:type="dcterms:W3CDTF">2022-08-03T06:49:17Z</dcterms:modified>
</cp:coreProperties>
</file>