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72" r:id="rId5"/>
    <p:sldId id="270" r:id="rId6"/>
    <p:sldId id="274" r:id="rId7"/>
    <p:sldId id="275" r:id="rId8"/>
    <p:sldId id="276" r:id="rId9"/>
    <p:sldId id="277" r:id="rId10"/>
    <p:sldId id="278" r:id="rId11"/>
    <p:sldId id="27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599" autoAdjust="0"/>
  </p:normalViewPr>
  <p:slideViewPr>
    <p:cSldViewPr>
      <p:cViewPr varScale="1">
        <p:scale>
          <a:sx n="96" d="100"/>
          <a:sy n="96" d="100"/>
        </p:scale>
        <p:origin x="96" y="8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226" TargetMode="External"/><Relationship Id="rId2" Type="http://schemas.openxmlformats.org/officeDocument/2006/relationships/hyperlink" Target="https://tools.ietf.org/html/rfc62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Authenticator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C296-AC84-450B-AB83-8CDF0720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452F4-61AB-474C-BF81-2D0DB1ABC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5383"/>
              </p:ext>
            </p:extLst>
          </p:nvPr>
        </p:nvGraphicFramePr>
        <p:xfrm>
          <a:off x="1522413" y="1905000"/>
          <a:ext cx="9144000" cy="430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018990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00931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counters in server and client are synchronized.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OTP generated by client can be validated in server successfully.</a:t>
                      </a:r>
                    </a:p>
                    <a:p>
                      <a:r>
                        <a:rPr lang="en-US" dirty="0"/>
                        <a:t>Both client counter and server counter are increase.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9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generated multiple OTPs, but didn’t send to server.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counter was increased by N. Server counter is not changed. (out-of-sync).</a:t>
                      </a:r>
                    </a:p>
                    <a:p>
                      <a:r>
                        <a:rPr lang="en-US" dirty="0"/>
                        <a:t>Server should try to ‘look ahead’ to match received OTP by move counter ‘S’ times. </a:t>
                      </a:r>
                    </a:p>
                    <a:p>
                      <a:r>
                        <a:rPr lang="en-US" dirty="0"/>
                        <a:t>Eventually failure will cause reset. (re-scan or re-input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inputs multiple invalid OTPs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failures exceeds the threshold (T), the account will be regarded as ‘under risk’.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5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3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B0E80-BFF7-4EE3-9F42-C5EFAF73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4596F8-FE5C-4415-8628-19997B04E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T-Mobile has raise the potential requirement to support Google Authenticator in IAM.</a:t>
            </a:r>
          </a:p>
          <a:p>
            <a:r>
              <a:rPr lang="en-US" dirty="0"/>
              <a:t>Google authenticator is used popularly in Google 2-Steps verification.</a:t>
            </a:r>
          </a:p>
          <a:p>
            <a:r>
              <a:rPr lang="en-US" dirty="0"/>
              <a:t>Google Authenticator is based on open standardization and used by more and more web sites and applications.  It is valuable for IAM to introduce it.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742E19-083C-4378-990E-B7865539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31" y="2896353"/>
            <a:ext cx="1470660" cy="2615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4EDBA-D27F-4892-9CB6-3C422927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31" y="2896353"/>
            <a:ext cx="1470660" cy="2615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F3E9-2EC2-4F81-8A37-56762BDA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945C-D9DE-43B3-9EE0-38B8A891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629399" cy="4267200"/>
          </a:xfrm>
        </p:spPr>
        <p:txBody>
          <a:bodyPr/>
          <a:lstStyle/>
          <a:p>
            <a:r>
              <a:rPr lang="en-US" dirty="0"/>
              <a:t>Google provides “Google Authenticator” app to generate one time password. </a:t>
            </a:r>
          </a:p>
          <a:p>
            <a:r>
              <a:rPr lang="en-US" dirty="0"/>
              <a:t>The user can register his account into “Google Authenticator” app via scanning bar code or input a key.</a:t>
            </a:r>
          </a:p>
          <a:p>
            <a:r>
              <a:rPr lang="en-US" dirty="0"/>
              <a:t>After scan or input code, the user account is added, and the app can generate one time password per 30 second.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3E02C-B036-4C6D-A669-BC9D6845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905000"/>
            <a:ext cx="742950" cy="742950"/>
          </a:xfrm>
          <a:prstGeom prst="rect">
            <a:avLst/>
          </a:prstGeom>
        </p:spPr>
      </p:pic>
      <p:sp>
        <p:nvSpPr>
          <p:cNvPr id="7" name="AutoShape 2" descr="   Google Authenticator- screenshot  ">
            <a:extLst>
              <a:ext uri="{FF2B5EF4-FFF2-40B4-BE49-F238E27FC236}">
                <a16:creationId xmlns:a16="http://schemas.microsoft.com/office/drawing/2014/main" id="{67841964-D473-4E2E-8265-CA96E97B3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3E44-F8CD-40C8-83E8-26277AA9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Knowledge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00727AD-64D7-4339-B046-9FD874F71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Both client and server will hold same key. (via input or scan)</a:t>
            </a:r>
          </a:p>
          <a:p>
            <a:r>
              <a:rPr lang="en-US" dirty="0"/>
              <a:t>Client and server have a mechanism to sync up their counter.</a:t>
            </a:r>
          </a:p>
          <a:p>
            <a:r>
              <a:rPr lang="en-US" dirty="0"/>
              <a:t>Both client and server will use same algorithm to generate the OTP based on key and counter.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FF87-E9A9-4000-B71C-FA615ADFB4C9}"/>
              </a:ext>
            </a:extLst>
          </p:cNvPr>
          <p:cNvSpPr/>
          <p:nvPr/>
        </p:nvSpPr>
        <p:spPr>
          <a:xfrm>
            <a:off x="1534078" y="2438432"/>
            <a:ext cx="914400" cy="1752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B3278-65CD-478E-8838-AA47BDE26C0C}"/>
              </a:ext>
            </a:extLst>
          </p:cNvPr>
          <p:cNvSpPr/>
          <p:nvPr/>
        </p:nvSpPr>
        <p:spPr>
          <a:xfrm>
            <a:off x="3596061" y="2438432"/>
            <a:ext cx="986016" cy="1752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31BA2BD8-E54B-46F4-B2E0-A7F1F175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189" y="2569297"/>
            <a:ext cx="533400" cy="533400"/>
          </a:xfrm>
          <a:prstGeom prst="rect">
            <a:avLst/>
          </a:prstGeom>
        </p:spPr>
      </p:pic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640A1C9E-2FC7-45C3-8680-F31C23E7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6061" y="2476532"/>
            <a:ext cx="533400" cy="533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DC0D562-BA0E-4A9E-BC22-76AED13AE470}"/>
              </a:ext>
            </a:extLst>
          </p:cNvPr>
          <p:cNvSpPr/>
          <p:nvPr/>
        </p:nvSpPr>
        <p:spPr>
          <a:xfrm>
            <a:off x="2143074" y="1905000"/>
            <a:ext cx="1869687" cy="3882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Key  (K)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8326CA2-A08A-4000-BDFF-AD442F446F17}"/>
              </a:ext>
            </a:extLst>
          </p:cNvPr>
          <p:cNvSpPr/>
          <p:nvPr/>
        </p:nvSpPr>
        <p:spPr>
          <a:xfrm>
            <a:off x="1610276" y="3572035"/>
            <a:ext cx="797313" cy="4922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Counter</a:t>
            </a:r>
            <a:br>
              <a:rPr lang="en-US" sz="11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15E6613-140F-4EF2-9847-C6C31E6BA596}"/>
              </a:ext>
            </a:extLst>
          </p:cNvPr>
          <p:cNvSpPr/>
          <p:nvPr/>
        </p:nvSpPr>
        <p:spPr>
          <a:xfrm>
            <a:off x="3686107" y="3605165"/>
            <a:ext cx="797313" cy="4922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Counter</a:t>
            </a:r>
            <a:br>
              <a:rPr lang="en-US" sz="11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E7202A87-06D3-4BDD-A17F-3DA20BDB7561}"/>
              </a:ext>
            </a:extLst>
          </p:cNvPr>
          <p:cNvSpPr/>
          <p:nvPr/>
        </p:nvSpPr>
        <p:spPr>
          <a:xfrm>
            <a:off x="2524677" y="4309760"/>
            <a:ext cx="1042416" cy="457200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Algorithm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DABE45E-CDB4-40F7-88B3-B42F5F27186D}"/>
              </a:ext>
            </a:extLst>
          </p:cNvPr>
          <p:cNvSpPr/>
          <p:nvPr/>
        </p:nvSpPr>
        <p:spPr>
          <a:xfrm>
            <a:off x="3667677" y="5198197"/>
            <a:ext cx="914400" cy="45720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OTP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55CF213-7A87-4459-AB54-387625743A35}"/>
              </a:ext>
            </a:extLst>
          </p:cNvPr>
          <p:cNvSpPr/>
          <p:nvPr/>
        </p:nvSpPr>
        <p:spPr>
          <a:xfrm>
            <a:off x="1555681" y="5241267"/>
            <a:ext cx="914400" cy="45720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</a:t>
            </a:r>
            <a:br>
              <a:rPr lang="en-US" sz="1200" dirty="0"/>
            </a:br>
            <a:r>
              <a:rPr lang="en-US" sz="1200" dirty="0"/>
              <a:t>OTP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85D0F-4D3F-40C0-8C09-F87F7ED97919}"/>
              </a:ext>
            </a:extLst>
          </p:cNvPr>
          <p:cNvCxnSpPr>
            <a:stCxn id="17" idx="4"/>
            <a:endCxn id="20" idx="7"/>
          </p:cNvCxnSpPr>
          <p:nvPr/>
        </p:nvCxnSpPr>
        <p:spPr>
          <a:xfrm flipH="1">
            <a:off x="3045885" y="2293200"/>
            <a:ext cx="32033" cy="207371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DD2D6E-12E0-4DB2-B7B4-5D48952AC72B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3045885" y="3912823"/>
            <a:ext cx="640222" cy="3969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6C8B6-5B33-4AB4-8D95-492D18C80FA5}"/>
              </a:ext>
            </a:extLst>
          </p:cNvPr>
          <p:cNvCxnSpPr>
            <a:cxnSpLocks/>
            <a:stCxn id="18" idx="4"/>
            <a:endCxn id="20" idx="6"/>
          </p:cNvCxnSpPr>
          <p:nvPr/>
        </p:nvCxnSpPr>
        <p:spPr>
          <a:xfrm>
            <a:off x="2284526" y="3879693"/>
            <a:ext cx="761359" cy="43006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400759-3649-4E76-B8F9-06F57213D07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45885" y="4766960"/>
            <a:ext cx="1078992" cy="4312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AC9081-8849-4EBD-91EC-55C82785B66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2012881" y="4766960"/>
            <a:ext cx="1033004" cy="47430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736BDC99-5AB7-4B32-9FCD-262FB206FB10}"/>
              </a:ext>
            </a:extLst>
          </p:cNvPr>
          <p:cNvSpPr/>
          <p:nvPr/>
        </p:nvSpPr>
        <p:spPr>
          <a:xfrm rot="16200000">
            <a:off x="3063089" y="5016037"/>
            <a:ext cx="66260" cy="1668576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CBC42-68BA-4125-9333-F48288EEDF0E}"/>
              </a:ext>
            </a:extLst>
          </p:cNvPr>
          <p:cNvSpPr txBox="1"/>
          <p:nvPr/>
        </p:nvSpPr>
        <p:spPr>
          <a:xfrm>
            <a:off x="2564663" y="6075069"/>
            <a:ext cx="1063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7736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Authenticator is based on TOTP (Time-based One-Time Password) algorithm which is defined in </a:t>
            </a:r>
            <a:r>
              <a:rPr lang="en-US" dirty="0">
                <a:hlinkClick r:id="rId2"/>
              </a:rPr>
              <a:t>RFC 6238</a:t>
            </a:r>
            <a:r>
              <a:rPr lang="en-US" dirty="0"/>
              <a:t>.</a:t>
            </a:r>
          </a:p>
          <a:p>
            <a:r>
              <a:rPr lang="en-US" dirty="0"/>
              <a:t>The footstone of TOTP is HMAC-Based One-time Password (HOTP) which is defined in </a:t>
            </a:r>
            <a:r>
              <a:rPr lang="en-US" dirty="0">
                <a:hlinkClick r:id="rId3"/>
              </a:rPr>
              <a:t>RFC 4226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116-F9BF-49B6-BFC4-14961D0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FC6B-6C8F-417E-BD26-3C2AAD27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&amp; Parameters:</a:t>
            </a:r>
          </a:p>
          <a:p>
            <a:pPr lvl="1"/>
            <a:r>
              <a:rPr lang="en-US" dirty="0"/>
              <a:t>Key: shared key.  Must be unique.</a:t>
            </a:r>
          </a:p>
          <a:p>
            <a:pPr lvl="1"/>
            <a:r>
              <a:rPr lang="en-US" dirty="0"/>
              <a:t>C: counter (a.k.a. moving factor). 8 bytes value.</a:t>
            </a:r>
          </a:p>
          <a:p>
            <a:pPr lvl="1"/>
            <a:r>
              <a:rPr lang="en-US" dirty="0"/>
              <a:t>Digit : required OTP length. Typically it’s 6 or 8.</a:t>
            </a:r>
          </a:p>
          <a:p>
            <a:pPr lvl="1"/>
            <a:r>
              <a:rPr lang="en-US" dirty="0"/>
              <a:t>T:  Throttling Parameter.  After T retry, the request will be rejected.</a:t>
            </a:r>
          </a:p>
          <a:p>
            <a:pPr lvl="1"/>
            <a:r>
              <a:rPr lang="en-US" dirty="0"/>
              <a:t>S:  Resynchronization parameter. Tell server to move counter forward S times in case the client generated OTP but doesn’t use it.</a:t>
            </a:r>
          </a:p>
        </p:txBody>
      </p:sp>
    </p:spTree>
    <p:extLst>
      <p:ext uri="{BB962C8B-B14F-4D97-AF65-F5344CB8AC3E}">
        <p14:creationId xmlns:p14="http://schemas.microsoft.com/office/powerpoint/2010/main" val="13569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116-F9BF-49B6-BFC4-14961D0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480ED-5B6A-4CBB-8C6D-7F3BC395594C}"/>
              </a:ext>
            </a:extLst>
          </p:cNvPr>
          <p:cNvSpPr/>
          <p:nvPr/>
        </p:nvSpPr>
        <p:spPr>
          <a:xfrm>
            <a:off x="2208212" y="1600200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42C97-AFD9-4F07-8046-E8BD4AFA8270}"/>
              </a:ext>
            </a:extLst>
          </p:cNvPr>
          <p:cNvSpPr/>
          <p:nvPr/>
        </p:nvSpPr>
        <p:spPr>
          <a:xfrm>
            <a:off x="3163957" y="1600200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01C725-D7EB-4BAA-92E6-94C4642A8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3500"/>
              </p:ext>
            </p:extLst>
          </p:nvPr>
        </p:nvGraphicFramePr>
        <p:xfrm>
          <a:off x="2208212" y="2514600"/>
          <a:ext cx="8244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87123197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411974518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00488487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34624464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58575771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5219828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1845299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796260893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09010710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96140705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56979465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2370896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546737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925138626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69601079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6250258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89109950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12875112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69613194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9838027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32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789389"/>
                  </a:ext>
                </a:extLst>
              </a:tr>
            </a:tbl>
          </a:graphicData>
        </a:graphic>
      </p:graphicFrame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4AE680F3-7BF7-4329-ACF0-DF02F448BD8A}"/>
              </a:ext>
            </a:extLst>
          </p:cNvPr>
          <p:cNvSpPr/>
          <p:nvPr/>
        </p:nvSpPr>
        <p:spPr>
          <a:xfrm>
            <a:off x="2208212" y="1978151"/>
            <a:ext cx="1447800" cy="231648"/>
          </a:xfrm>
          <a:prstGeom prst="flowChartPredefinedProcess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HMAC-SHA-1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DDB85-3F16-46B2-AFD1-076153373A06}"/>
              </a:ext>
            </a:extLst>
          </p:cNvPr>
          <p:cNvCxnSpPr>
            <a:stCxn id="6" idx="2"/>
          </p:cNvCxnSpPr>
          <p:nvPr/>
        </p:nvCxnSpPr>
        <p:spPr>
          <a:xfrm flipH="1">
            <a:off x="2454239" y="1752601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A33A9-7F22-4052-AC93-5B57A6BCBE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409984" y="1752601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9B36F-CB62-4A73-B0C7-80352012BF9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32112" y="2209799"/>
            <a:ext cx="0" cy="30480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40E06A-FFB6-49BA-B924-C4F904A90B0A}"/>
              </a:ext>
            </a:extLst>
          </p:cNvPr>
          <p:cNvSpPr txBox="1"/>
          <p:nvPr/>
        </p:nvSpPr>
        <p:spPr>
          <a:xfrm>
            <a:off x="3163957" y="2205233"/>
            <a:ext cx="1826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20 bytes Hex String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19461E-5942-42B1-A609-7FB9020D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44266"/>
              </p:ext>
            </p:extLst>
          </p:nvPr>
        </p:nvGraphicFramePr>
        <p:xfrm>
          <a:off x="9858892" y="3319672"/>
          <a:ext cx="700640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320">
                  <a:extLst>
                    <a:ext uri="{9D8B030D-6E8A-4147-A177-3AD203B41FA5}">
                      <a16:colId xmlns:a16="http://schemas.microsoft.com/office/drawing/2014/main" val="776190854"/>
                    </a:ext>
                  </a:extLst>
                </a:gridCol>
                <a:gridCol w="350320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1AB91-6EF1-4545-8720-23B0F760E06C}"/>
              </a:ext>
            </a:extLst>
          </p:cNvPr>
          <p:cNvCxnSpPr>
            <a:cxnSpLocks/>
          </p:cNvCxnSpPr>
          <p:nvPr/>
        </p:nvCxnSpPr>
        <p:spPr>
          <a:xfrm flipH="1">
            <a:off x="9858892" y="3048000"/>
            <a:ext cx="197920" cy="271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B1FAC6-6705-4218-B595-D8B6C6B640A6}"/>
              </a:ext>
            </a:extLst>
          </p:cNvPr>
          <p:cNvCxnSpPr>
            <a:cxnSpLocks/>
          </p:cNvCxnSpPr>
          <p:nvPr/>
        </p:nvCxnSpPr>
        <p:spPr>
          <a:xfrm>
            <a:off x="10452652" y="3048000"/>
            <a:ext cx="106880" cy="271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362EB2-B07F-45DB-9AE1-65DCF56B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13420"/>
              </p:ext>
            </p:extLst>
          </p:nvPr>
        </p:nvGraphicFramePr>
        <p:xfrm>
          <a:off x="2360612" y="3886200"/>
          <a:ext cx="275413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13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DA007A-27F8-4751-8EA1-F2B575106959}"/>
              </a:ext>
            </a:extLst>
          </p:cNvPr>
          <p:cNvCxnSpPr>
            <a:cxnSpLocks/>
          </p:cNvCxnSpPr>
          <p:nvPr/>
        </p:nvCxnSpPr>
        <p:spPr>
          <a:xfrm rot="5400000">
            <a:off x="6284392" y="-191020"/>
            <a:ext cx="276453" cy="78779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F3A0FDF-5B4F-49EA-B514-718E3161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13485"/>
              </p:ext>
            </p:extLst>
          </p:nvPr>
        </p:nvGraphicFramePr>
        <p:xfrm>
          <a:off x="2894012" y="3886200"/>
          <a:ext cx="457200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0xa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6AE5-2B55-4251-8824-CAE921D8872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636025" y="4031237"/>
            <a:ext cx="257987" cy="7364"/>
          </a:xfrm>
          <a:prstGeom prst="straightConnector1">
            <a:avLst/>
          </a:prstGeom>
          <a:ln w="25400"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7FF9FC6-5ECF-4431-96A5-A3527BE7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71114"/>
              </p:ext>
            </p:extLst>
          </p:nvPr>
        </p:nvGraphicFramePr>
        <p:xfrm>
          <a:off x="6352399" y="4281925"/>
          <a:ext cx="351613" cy="29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613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6"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A57F88-BEEB-4507-A318-D071E398012F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612161" y="2686725"/>
            <a:ext cx="250688" cy="3229787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C8ED89-D2D3-4A96-800A-1BE294A14B76}"/>
              </a:ext>
            </a:extLst>
          </p:cNvPr>
          <p:cNvSpPr txBox="1"/>
          <p:nvPr/>
        </p:nvSpPr>
        <p:spPr>
          <a:xfrm>
            <a:off x="3509193" y="4144652"/>
            <a:ext cx="1920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Hex ‘a’ to decimal 10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88A92185-3979-4D67-9649-C419A3D41F08}"/>
              </a:ext>
            </a:extLst>
          </p:cNvPr>
          <p:cNvSpPr/>
          <p:nvPr/>
        </p:nvSpPr>
        <p:spPr>
          <a:xfrm rot="16200000">
            <a:off x="7120363" y="2334975"/>
            <a:ext cx="89117" cy="1668980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0C6E8-D55B-4F43-AFF6-2DA2DD93E8DB}"/>
              </a:ext>
            </a:extLst>
          </p:cNvPr>
          <p:cNvCxnSpPr/>
          <p:nvPr/>
        </p:nvCxnSpPr>
        <p:spPr>
          <a:xfrm flipV="1">
            <a:off x="6551612" y="3048000"/>
            <a:ext cx="0" cy="1233925"/>
          </a:xfrm>
          <a:prstGeom prst="straightConnector1">
            <a:avLst/>
          </a:prstGeom>
          <a:ln w="25400"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6AFA62-D0B5-4947-8C89-9CD5442FCD75}"/>
              </a:ext>
            </a:extLst>
          </p:cNvPr>
          <p:cNvSpPr txBox="1"/>
          <p:nvPr/>
        </p:nvSpPr>
        <p:spPr>
          <a:xfrm>
            <a:off x="6528205" y="3267468"/>
            <a:ext cx="24739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Take 4 bytes from 10</a:t>
            </a:r>
            <a:r>
              <a:rPr lang="en-US" sz="1600" baseline="30000" dirty="0"/>
              <a:t>th</a:t>
            </a:r>
            <a:r>
              <a:rPr lang="en-US" sz="1600" dirty="0"/>
              <a:t> byte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A6AD7CC-59D4-468E-AA1B-B2F06B9B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44864"/>
              </p:ext>
            </p:extLst>
          </p:nvPr>
        </p:nvGraphicFramePr>
        <p:xfrm>
          <a:off x="6330431" y="4733182"/>
          <a:ext cx="1648888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1523421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93167214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6840818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55678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17370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72FE32F6-004B-499E-98E8-43F330963F25}"/>
              </a:ext>
            </a:extLst>
          </p:cNvPr>
          <p:cNvSpPr/>
          <p:nvPr/>
        </p:nvSpPr>
        <p:spPr>
          <a:xfrm>
            <a:off x="2644376" y="5105400"/>
            <a:ext cx="1477188" cy="228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1357872921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FF122BC-AC08-44AF-A5A2-9D577BB35C4D}"/>
              </a:ext>
            </a:extLst>
          </p:cNvPr>
          <p:cNvCxnSpPr>
            <a:endCxn id="48" idx="0"/>
          </p:cNvCxnSpPr>
          <p:nvPr/>
        </p:nvCxnSpPr>
        <p:spPr>
          <a:xfrm rot="10800000" flipV="1">
            <a:off x="3382971" y="4858912"/>
            <a:ext cx="2947461" cy="246488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33901E-FF16-40FC-9EE8-2B52DDCF78BF}"/>
              </a:ext>
            </a:extLst>
          </p:cNvPr>
          <p:cNvSpPr txBox="1"/>
          <p:nvPr/>
        </p:nvSpPr>
        <p:spPr>
          <a:xfrm>
            <a:off x="3677759" y="4575494"/>
            <a:ext cx="110959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Hex to Dec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E36E5D-3DB0-4CB2-8182-0A91E4DA8111}"/>
                  </a:ext>
                </a:extLst>
              </p:cNvPr>
              <p:cNvSpPr/>
              <p:nvPr/>
            </p:nvSpPr>
            <p:spPr>
              <a:xfrm>
                <a:off x="2632037" y="5567863"/>
                <a:ext cx="2141922" cy="345904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1357872921 MOD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E36E5D-3DB0-4CB2-8182-0A91E4DA8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37" y="5567863"/>
                <a:ext cx="2141922" cy="345904"/>
              </a:xfrm>
              <a:prstGeom prst="rect">
                <a:avLst/>
              </a:prstGeom>
              <a:blipFill>
                <a:blip r:embed="rId2"/>
                <a:stretch>
                  <a:fillRect b="-11864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FD1F681-2E74-46AE-AE26-06996FF43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48357"/>
              </p:ext>
            </p:extLst>
          </p:nvPr>
        </p:nvGraphicFramePr>
        <p:xfrm>
          <a:off x="5978818" y="5550315"/>
          <a:ext cx="110619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94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Digit =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FF1370-6D19-442E-9998-FB4FFC55EB89}"/>
              </a:ext>
            </a:extLst>
          </p:cNvPr>
          <p:cNvCxnSpPr/>
          <p:nvPr/>
        </p:nvCxnSpPr>
        <p:spPr>
          <a:xfrm flipH="1">
            <a:off x="4570412" y="5715000"/>
            <a:ext cx="14084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0D61FA-9414-48B2-8B02-692329F37686}"/>
              </a:ext>
            </a:extLst>
          </p:cNvPr>
          <p:cNvCxnSpPr>
            <a:stCxn id="48" idx="2"/>
          </p:cNvCxnSpPr>
          <p:nvPr/>
        </p:nvCxnSpPr>
        <p:spPr>
          <a:xfrm>
            <a:off x="3382970" y="5334000"/>
            <a:ext cx="0" cy="23386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>
            <a:extLst>
              <a:ext uri="{FF2B5EF4-FFF2-40B4-BE49-F238E27FC236}">
                <a16:creationId xmlns:a16="http://schemas.microsoft.com/office/drawing/2014/main" id="{067BA9CF-56FE-40CB-994D-21EA2F6D3772}"/>
              </a:ext>
            </a:extLst>
          </p:cNvPr>
          <p:cNvSpPr/>
          <p:nvPr/>
        </p:nvSpPr>
        <p:spPr>
          <a:xfrm rot="16200000">
            <a:off x="4819267" y="4539460"/>
            <a:ext cx="240885" cy="3176994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5159E-0AB0-4377-B9ED-4D025DF6603F}"/>
              </a:ext>
            </a:extLst>
          </p:cNvPr>
          <p:cNvSpPr/>
          <p:nvPr/>
        </p:nvSpPr>
        <p:spPr>
          <a:xfrm>
            <a:off x="4151496" y="6403156"/>
            <a:ext cx="1561916" cy="378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872921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95EBC524-FE59-4065-8FFB-C190CAD0153F}"/>
              </a:ext>
            </a:extLst>
          </p:cNvPr>
          <p:cNvSpPr/>
          <p:nvPr/>
        </p:nvSpPr>
        <p:spPr>
          <a:xfrm>
            <a:off x="1632231" y="1650602"/>
            <a:ext cx="329954" cy="9401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A9C86DD-3361-46E1-B6FB-059D321186E8}"/>
              </a:ext>
            </a:extLst>
          </p:cNvPr>
          <p:cNvSpPr/>
          <p:nvPr/>
        </p:nvSpPr>
        <p:spPr>
          <a:xfrm>
            <a:off x="1653834" y="3169465"/>
            <a:ext cx="329954" cy="869136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E5479054-4D0B-40E5-BD40-B4C3E0639EFF}"/>
              </a:ext>
            </a:extLst>
          </p:cNvPr>
          <p:cNvSpPr/>
          <p:nvPr/>
        </p:nvSpPr>
        <p:spPr>
          <a:xfrm>
            <a:off x="1638132" y="4424344"/>
            <a:ext cx="329954" cy="5602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D7063A81-703F-4B20-A102-F5C89F17A2F3}"/>
              </a:ext>
            </a:extLst>
          </p:cNvPr>
          <p:cNvSpPr/>
          <p:nvPr/>
        </p:nvSpPr>
        <p:spPr>
          <a:xfrm>
            <a:off x="1653834" y="5168697"/>
            <a:ext cx="329954" cy="5602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EBD8E7-F212-4493-A38E-05F2B4FF800D}"/>
              </a:ext>
            </a:extLst>
          </p:cNvPr>
          <p:cNvSpPr txBox="1"/>
          <p:nvPr/>
        </p:nvSpPr>
        <p:spPr>
          <a:xfrm>
            <a:off x="676487" y="1958537"/>
            <a:ext cx="7136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73EA11-A1B7-446E-BC12-53B3392C502E}"/>
              </a:ext>
            </a:extLst>
          </p:cNvPr>
          <p:cNvSpPr txBox="1"/>
          <p:nvPr/>
        </p:nvSpPr>
        <p:spPr>
          <a:xfrm>
            <a:off x="671213" y="3422902"/>
            <a:ext cx="7264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1E26F-CDCB-4C0A-9307-FCFCE154F43E}"/>
              </a:ext>
            </a:extLst>
          </p:cNvPr>
          <p:cNvSpPr txBox="1"/>
          <p:nvPr/>
        </p:nvSpPr>
        <p:spPr>
          <a:xfrm>
            <a:off x="679212" y="4543657"/>
            <a:ext cx="71526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911687-9325-4496-82D7-107784D2B51C}"/>
              </a:ext>
            </a:extLst>
          </p:cNvPr>
          <p:cNvSpPr txBox="1"/>
          <p:nvPr/>
        </p:nvSpPr>
        <p:spPr>
          <a:xfrm>
            <a:off x="671212" y="5291880"/>
            <a:ext cx="7280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3871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184A-1DA4-4CBE-8098-168E3F12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2E29-66E5-44D3-98AD-C864C87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TOTP is based on HOTP. The major difference is the counter is changed to use time.</a:t>
            </a:r>
          </a:p>
          <a:p>
            <a:r>
              <a:rPr lang="en-US" dirty="0"/>
              <a:t>X: time slot. The OTP will be generated per X seconds. Normally it is 30.</a:t>
            </a:r>
          </a:p>
          <a:p>
            <a:r>
              <a:rPr lang="en-US" dirty="0"/>
              <a:t>T</a:t>
            </a:r>
            <a:r>
              <a:rPr lang="en-US" dirty="0">
                <a:latin typeface="+mj-lt"/>
              </a:rPr>
              <a:t>0 : the Unix time to start counting time steps (default value is 0, i.e., the Unix epoch) and is also a system parameter.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97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285-D6EF-4EB1-BC7E-C02E165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TOTP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9446-082A-47C6-A9B2-97113148113B}"/>
              </a:ext>
            </a:extLst>
          </p:cNvPr>
          <p:cNvSpPr/>
          <p:nvPr/>
        </p:nvSpPr>
        <p:spPr>
          <a:xfrm>
            <a:off x="2957891" y="2773739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64616-3D1C-48B9-B06B-CCCDB83D856E}"/>
              </a:ext>
            </a:extLst>
          </p:cNvPr>
          <p:cNvSpPr/>
          <p:nvPr/>
        </p:nvSpPr>
        <p:spPr>
          <a:xfrm>
            <a:off x="3913636" y="2773739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9F3E94-5212-4CFD-B1AB-0822CF41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55881"/>
              </p:ext>
            </p:extLst>
          </p:nvPr>
        </p:nvGraphicFramePr>
        <p:xfrm>
          <a:off x="2957891" y="3688139"/>
          <a:ext cx="8244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87123197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411974518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00488487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34624464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58575771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5219828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1845299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796260893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09010710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96140705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56979465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2370896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546737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925138626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69601079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6250258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89109950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12875112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69613194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9838027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32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789389"/>
                  </a:ext>
                </a:extLst>
              </a:tr>
            </a:tbl>
          </a:graphicData>
        </a:graphic>
      </p:graphicFrame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DAA77604-F8C5-4217-A415-588D953A55CB}"/>
              </a:ext>
            </a:extLst>
          </p:cNvPr>
          <p:cNvSpPr/>
          <p:nvPr/>
        </p:nvSpPr>
        <p:spPr>
          <a:xfrm>
            <a:off x="2957891" y="3151690"/>
            <a:ext cx="1447800" cy="231648"/>
          </a:xfrm>
          <a:prstGeom prst="flowChartPredefinedProcess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HMAC-SHA-1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29CF40-474E-4D18-92F8-9DEB16C2260C}"/>
              </a:ext>
            </a:extLst>
          </p:cNvPr>
          <p:cNvCxnSpPr>
            <a:stCxn id="4" idx="2"/>
          </p:cNvCxnSpPr>
          <p:nvPr/>
        </p:nvCxnSpPr>
        <p:spPr>
          <a:xfrm flipH="1">
            <a:off x="3203918" y="2926140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BD13B5-6D64-4AA8-B189-9DB6B9088F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59663" y="2926140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AE4EEB-CFCC-4FE0-B458-94DC2E9C99B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81791" y="3383338"/>
            <a:ext cx="0" cy="30480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0DAE27-2853-4404-B9A1-F2A7DB1C2B30}"/>
              </a:ext>
            </a:extLst>
          </p:cNvPr>
          <p:cNvSpPr txBox="1"/>
          <p:nvPr/>
        </p:nvSpPr>
        <p:spPr>
          <a:xfrm>
            <a:off x="3913636" y="3378772"/>
            <a:ext cx="1826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20 bytes Hex String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51C5ABE-82E4-4A5D-A1FC-F7425892EA53}"/>
              </a:ext>
            </a:extLst>
          </p:cNvPr>
          <p:cNvSpPr/>
          <p:nvPr/>
        </p:nvSpPr>
        <p:spPr>
          <a:xfrm>
            <a:off x="2381910" y="2824141"/>
            <a:ext cx="329954" cy="9401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34AB-9957-4357-9132-D0B33ED6BE0A}"/>
              </a:ext>
            </a:extLst>
          </p:cNvPr>
          <p:cNvSpPr txBox="1"/>
          <p:nvPr/>
        </p:nvSpPr>
        <p:spPr>
          <a:xfrm>
            <a:off x="1426166" y="3132076"/>
            <a:ext cx="7136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07B67-726D-480C-91D5-A308739BF46C}"/>
              </a:ext>
            </a:extLst>
          </p:cNvPr>
          <p:cNvSpPr/>
          <p:nvPr/>
        </p:nvSpPr>
        <p:spPr>
          <a:xfrm>
            <a:off x="6834083" y="2466654"/>
            <a:ext cx="492055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  <a:r>
              <a:rPr lang="en-US" sz="1100" dirty="0">
                <a:latin typeface="+mj-lt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A1A72-CE1B-4F51-915C-4AD04354BB70}"/>
              </a:ext>
            </a:extLst>
          </p:cNvPr>
          <p:cNvSpPr/>
          <p:nvPr/>
        </p:nvSpPr>
        <p:spPr>
          <a:xfrm>
            <a:off x="7618911" y="2468388"/>
            <a:ext cx="492055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42D13-1019-4B3C-8689-99E683FC8403}"/>
              </a:ext>
            </a:extLst>
          </p:cNvPr>
          <p:cNvSpPr/>
          <p:nvPr/>
        </p:nvSpPr>
        <p:spPr>
          <a:xfrm>
            <a:off x="8380412" y="2460159"/>
            <a:ext cx="1206880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Current Timestamp (T)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D834265-4187-4C72-9754-272E47CF7C5F}"/>
              </a:ext>
            </a:extLst>
          </p:cNvPr>
          <p:cNvSpPr/>
          <p:nvPr/>
        </p:nvSpPr>
        <p:spPr>
          <a:xfrm rot="16200000">
            <a:off x="7941528" y="2053380"/>
            <a:ext cx="189202" cy="1730723"/>
          </a:xfrm>
          <a:prstGeom prst="leftBrace">
            <a:avLst>
              <a:gd name="adj1" fmla="val 32431"/>
              <a:gd name="adj2" fmla="val 51057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19613-E1C7-4E62-A279-323F93B3E5E1}"/>
              </a:ext>
            </a:extLst>
          </p:cNvPr>
          <p:cNvSpPr/>
          <p:nvPr/>
        </p:nvSpPr>
        <p:spPr>
          <a:xfrm>
            <a:off x="7566383" y="3164601"/>
            <a:ext cx="1089166" cy="307085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C=(T-</a:t>
            </a:r>
            <a:r>
              <a:rPr lang="en-US" sz="1100" dirty="0"/>
              <a:t>T</a:t>
            </a:r>
            <a:r>
              <a:rPr lang="en-US" sz="1100" dirty="0">
                <a:latin typeface="+mj-lt"/>
              </a:rPr>
              <a:t>0)/X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342B896-0EEC-4BFE-88A3-5292C9A15207}"/>
              </a:ext>
            </a:extLst>
          </p:cNvPr>
          <p:cNvCxnSpPr>
            <a:stCxn id="18" idx="1"/>
            <a:endCxn id="5" idx="3"/>
          </p:cNvCxnSpPr>
          <p:nvPr/>
        </p:nvCxnSpPr>
        <p:spPr>
          <a:xfrm rot="10800000">
            <a:off x="4405691" y="2849940"/>
            <a:ext cx="3160692" cy="468204"/>
          </a:xfrm>
          <a:prstGeom prst="curvedConnector3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96CC98-B32A-4A7A-AA82-285110FCD93A}"/>
              </a:ext>
            </a:extLst>
          </p:cNvPr>
          <p:cNvSpPr/>
          <p:nvPr/>
        </p:nvSpPr>
        <p:spPr>
          <a:xfrm>
            <a:off x="1598612" y="1846656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TOTP will use time to calculate the counter. It can simplify the counter synchronization logic.</a:t>
            </a:r>
          </a:p>
        </p:txBody>
      </p:sp>
    </p:spTree>
    <p:extLst>
      <p:ext uri="{BB962C8B-B14F-4D97-AF65-F5344CB8AC3E}">
        <p14:creationId xmlns:p14="http://schemas.microsoft.com/office/powerpoint/2010/main" val="21455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76</TotalTime>
  <Words>654</Words>
  <Application>Microsoft Office PowerPoint</Application>
  <PresentationFormat>Custom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Corbel</vt:lpstr>
      <vt:lpstr>Chalkboard 16x9</vt:lpstr>
      <vt:lpstr>Google Authenticator</vt:lpstr>
      <vt:lpstr>Background</vt:lpstr>
      <vt:lpstr>Basic Process</vt:lpstr>
      <vt:lpstr>Core Knowledge</vt:lpstr>
      <vt:lpstr>Background Knowledges</vt:lpstr>
      <vt:lpstr>HOTP Introduction</vt:lpstr>
      <vt:lpstr>HOTP Algorithm</vt:lpstr>
      <vt:lpstr>TOTP</vt:lpstr>
      <vt:lpstr>TOTP Flow</vt:lpstr>
      <vt:lpstr>Security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Authenticator</dc:title>
  <dc:creator>Scott Wu</dc:creator>
  <cp:lastModifiedBy>Scott Wu</cp:lastModifiedBy>
  <cp:revision>13</cp:revision>
  <dcterms:created xsi:type="dcterms:W3CDTF">2017-10-03T14:32:36Z</dcterms:created>
  <dcterms:modified xsi:type="dcterms:W3CDTF">2017-10-03T15:49:06Z</dcterms:modified>
</cp:coreProperties>
</file>