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4729" y="10579247"/>
            <a:ext cx="1631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8696" y="856126"/>
            <a:ext cx="6784340" cy="11315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050" spc="135">
                <a:latin typeface="Calibri"/>
                <a:cs typeface="Calibri"/>
              </a:rPr>
              <a:t>AI-</a:t>
            </a:r>
            <a:r>
              <a:rPr dirty="0" sz="2050" spc="-60">
                <a:latin typeface="Calibri"/>
                <a:cs typeface="Calibri"/>
              </a:rPr>
              <a:t>Powered</a:t>
            </a:r>
            <a:r>
              <a:rPr dirty="0" sz="2050" spc="7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Fraud</a:t>
            </a:r>
            <a:r>
              <a:rPr dirty="0" sz="2050" spc="8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Detection</a:t>
            </a:r>
            <a:r>
              <a:rPr dirty="0" sz="2050" spc="8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in</a:t>
            </a:r>
            <a:r>
              <a:rPr dirty="0" sz="2050" spc="85">
                <a:latin typeface="Calibri"/>
                <a:cs typeface="Calibri"/>
              </a:rPr>
              <a:t> </a:t>
            </a:r>
            <a:r>
              <a:rPr dirty="0" sz="2050" spc="-20">
                <a:latin typeface="Calibri"/>
                <a:cs typeface="Calibri"/>
              </a:rPr>
              <a:t>Resumes</a:t>
            </a:r>
            <a:r>
              <a:rPr dirty="0" sz="2050" spc="7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and</a:t>
            </a:r>
            <a:r>
              <a:rPr dirty="0" sz="2050" spc="80">
                <a:latin typeface="Calibri"/>
                <a:cs typeface="Calibri"/>
              </a:rPr>
              <a:t> </a:t>
            </a:r>
            <a:r>
              <a:rPr dirty="0" sz="2050" spc="-20">
                <a:latin typeface="Calibri"/>
                <a:cs typeface="Calibri"/>
              </a:rPr>
              <a:t>Recommendations</a:t>
            </a:r>
            <a:endParaRPr sz="2050">
              <a:latin typeface="Calibri"/>
              <a:cs typeface="Calibri"/>
            </a:endParaRPr>
          </a:p>
          <a:p>
            <a:pPr algn="ctr" marL="2099945" marR="2092960">
              <a:lnSpc>
                <a:spcPct val="166900"/>
              </a:lnSpc>
              <a:spcBef>
                <a:spcPts val="615"/>
              </a:spcBef>
            </a:pPr>
            <a:r>
              <a:rPr dirty="0" sz="1400" spc="50">
                <a:latin typeface="Calibri"/>
                <a:cs typeface="Calibri"/>
              </a:rPr>
              <a:t>Satya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Project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Team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WhiteRose </a:t>
            </a:r>
            <a:r>
              <a:rPr dirty="0" sz="1400">
                <a:latin typeface="Calibri"/>
                <a:cs typeface="Calibri"/>
              </a:rPr>
              <a:t>September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29,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2024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3059" y="2378450"/>
            <a:ext cx="1963420" cy="940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35" b="1">
                <a:latin typeface="Calibri"/>
                <a:cs typeface="Calibri"/>
              </a:rPr>
              <a:t>Contents</a:t>
            </a:r>
            <a:endParaRPr sz="1700">
              <a:latin typeface="Calibri"/>
              <a:cs typeface="Calibri"/>
            </a:endParaRPr>
          </a:p>
          <a:p>
            <a:pPr marL="235585" indent="-222885">
              <a:lnSpc>
                <a:spcPct val="100000"/>
              </a:lnSpc>
              <a:spcBef>
                <a:spcPts val="1090"/>
              </a:spcBef>
              <a:buAutoNum type="arabicPlain"/>
              <a:tabLst>
                <a:tab pos="235585" algn="l"/>
              </a:tabLst>
            </a:pPr>
            <a:r>
              <a:rPr dirty="0" sz="1200" spc="80" b="1">
                <a:latin typeface="Calibri"/>
                <a:cs typeface="Calibri"/>
                <a:hlinkClick r:id="rId2" action="ppaction://hlinksldjump"/>
              </a:rPr>
              <a:t>Introduction</a:t>
            </a:r>
            <a:endParaRPr sz="1200">
              <a:latin typeface="Calibri"/>
              <a:cs typeface="Calibri"/>
            </a:endParaRPr>
          </a:p>
          <a:p>
            <a:pPr marL="235585" indent="-222885">
              <a:lnSpc>
                <a:spcPct val="100000"/>
              </a:lnSpc>
              <a:spcBef>
                <a:spcPts val="1175"/>
              </a:spcBef>
              <a:buAutoNum type="arabicPlain"/>
              <a:tabLst>
                <a:tab pos="235585" algn="l"/>
              </a:tabLst>
            </a:pPr>
            <a:r>
              <a:rPr dirty="0" sz="1200" spc="135" b="1">
                <a:latin typeface="Calibri"/>
                <a:cs typeface="Calibri"/>
                <a:hlinkClick r:id="rId2" action="ppaction://hlinksldjump"/>
              </a:rPr>
              <a:t>Our</a:t>
            </a:r>
            <a:r>
              <a:rPr dirty="0" sz="1200" spc="18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95" b="1">
                <a:latin typeface="Calibri"/>
                <a:cs typeface="Calibri"/>
                <a:hlinkClick r:id="rId2" action="ppaction://hlinksldjump"/>
              </a:rPr>
              <a:t>General</a:t>
            </a:r>
            <a:r>
              <a:rPr dirty="0" sz="1200" spc="18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90" b="1">
                <a:latin typeface="Calibri"/>
                <a:cs typeface="Calibri"/>
                <a:hlinkClick r:id="rId2" action="ppaction://hlinksldjump"/>
              </a:rPr>
              <a:t>Approach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7096137" y="2779075"/>
            <a:ext cx="111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95952" y="3111205"/>
            <a:ext cx="111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3059" y="3443323"/>
            <a:ext cx="6854190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22885" marR="5715" indent="-222885">
              <a:lnSpc>
                <a:spcPct val="100000"/>
              </a:lnSpc>
              <a:spcBef>
                <a:spcPts val="95"/>
              </a:spcBef>
              <a:buAutoNum type="arabicPlain" startAt="3"/>
              <a:tabLst>
                <a:tab pos="222885" algn="l"/>
                <a:tab pos="6742430" algn="l"/>
              </a:tabLst>
            </a:pPr>
            <a:r>
              <a:rPr dirty="0" sz="1200" spc="75" b="1">
                <a:latin typeface="Calibri"/>
                <a:cs typeface="Calibri"/>
                <a:hlinkClick r:id="rId2" action="ppaction://hlinksldjump"/>
              </a:rPr>
              <a:t>Techniques</a:t>
            </a:r>
            <a:r>
              <a:rPr dirty="0" sz="1200" spc="18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100" b="1">
                <a:latin typeface="Calibri"/>
                <a:cs typeface="Calibri"/>
                <a:hlinkClick r:id="rId2" action="ppaction://hlinksldjump"/>
              </a:rPr>
              <a:t>Used</a:t>
            </a:r>
            <a:r>
              <a:rPr dirty="0" sz="1200" spc="190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80" b="1">
                <a:latin typeface="Calibri"/>
                <a:cs typeface="Calibri"/>
                <a:hlinkClick r:id="rId2" action="ppaction://hlinksldjump"/>
              </a:rPr>
              <a:t>and</a:t>
            </a:r>
            <a:r>
              <a:rPr dirty="0" sz="1200" spc="18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120" b="1">
                <a:latin typeface="Calibri"/>
                <a:cs typeface="Calibri"/>
                <a:hlinkClick r:id="rId2" action="ppaction://hlinksldjump"/>
              </a:rPr>
              <a:t>Data</a:t>
            </a:r>
            <a:r>
              <a:rPr dirty="0" sz="1200" spc="190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 spc="80" b="1">
                <a:latin typeface="Calibri"/>
                <a:cs typeface="Calibri"/>
                <a:hlinkClick r:id="rId2" action="ppaction://hlinksldjump"/>
              </a:rPr>
              <a:t>Collection</a:t>
            </a:r>
            <a:r>
              <a:rPr dirty="0" sz="1200" b="1">
                <a:latin typeface="Calibri"/>
                <a:cs typeface="Calibri"/>
              </a:rPr>
              <a:t>	</a:t>
            </a:r>
            <a:r>
              <a:rPr dirty="0" sz="1200" spc="5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algn="r" lvl="1" marL="341630" marR="508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1630" algn="l"/>
                <a:tab pos="6530975" algn="l"/>
              </a:tabLst>
            </a:pPr>
            <a:r>
              <a:rPr dirty="0" sz="1200" spc="55">
                <a:latin typeface="Calibri"/>
                <a:cs typeface="Calibri"/>
                <a:hlinkClick r:id="rId2" action="ppaction://hlinksldjump"/>
              </a:rPr>
              <a:t>Data</a:t>
            </a:r>
            <a:r>
              <a:rPr dirty="0" sz="1200" spc="13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2" action="ppaction://hlinksldjump"/>
              </a:rPr>
              <a:t>Collection</a:t>
            </a:r>
            <a:r>
              <a:rPr dirty="0" sz="1200" spc="4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algn="r" lvl="1" marL="341630" marR="508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1630" algn="l"/>
                <a:tab pos="6530975" algn="l"/>
              </a:tabLst>
            </a:pPr>
            <a:r>
              <a:rPr dirty="0" sz="1200">
                <a:latin typeface="Calibri"/>
                <a:cs typeface="Calibri"/>
                <a:hlinkClick r:id="rId3" action="ppaction://hlinksldjump"/>
              </a:rPr>
              <a:t>Feature</a:t>
            </a:r>
            <a:r>
              <a:rPr dirty="0" sz="1200" spc="13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3" action="ppaction://hlinksldjump"/>
              </a:rPr>
              <a:t>Extraction</a:t>
            </a:r>
            <a:r>
              <a:rPr dirty="0" sz="1200" spc="2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3059" y="4142382"/>
            <a:ext cx="34264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585" algn="l"/>
              </a:tabLst>
            </a:pPr>
            <a:r>
              <a:rPr dirty="0" sz="1200" spc="5" b="1">
                <a:latin typeface="Calibri"/>
                <a:cs typeface="Calibri"/>
                <a:hlinkClick r:id="rId3" action="ppaction://hlinksldjump"/>
              </a:rPr>
              <a:t>4</a:t>
            </a:r>
            <a:r>
              <a:rPr dirty="0" sz="1200" b="1">
                <a:latin typeface="Calibri"/>
                <a:cs typeface="Calibri"/>
                <a:hlinkClick r:id="rId3" action="ppaction://hlinksldjump"/>
              </a:rPr>
              <a:t>	</a:t>
            </a:r>
            <a:r>
              <a:rPr dirty="0" sz="1200" spc="85" b="1">
                <a:latin typeface="Calibri"/>
                <a:cs typeface="Calibri"/>
                <a:hlinkClick r:id="rId3" action="ppaction://hlinksldjump"/>
              </a:rPr>
              <a:t>Model</a:t>
            </a:r>
            <a:r>
              <a:rPr dirty="0" sz="1200" spc="190" b="1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 spc="85" b="1">
                <a:latin typeface="Calibri"/>
                <a:cs typeface="Calibri"/>
                <a:hlinkClick r:id="rId3" action="ppaction://hlinksldjump"/>
              </a:rPr>
              <a:t>Description:</a:t>
            </a:r>
            <a:r>
              <a:rPr dirty="0" sz="1200" spc="350" b="1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 spc="225" b="1">
                <a:latin typeface="Calibri"/>
                <a:cs typeface="Calibri"/>
                <a:hlinkClick r:id="rId3" action="ppaction://hlinksldjump"/>
              </a:rPr>
              <a:t>BiLSTM</a:t>
            </a:r>
            <a:r>
              <a:rPr dirty="0" sz="1200" spc="195" b="1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 spc="80" b="1">
                <a:latin typeface="Calibri"/>
                <a:cs typeface="Calibri"/>
                <a:hlinkClick r:id="rId3" action="ppaction://hlinksldjump"/>
              </a:rPr>
              <a:t>Autoencoder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6059" y="4142382"/>
            <a:ext cx="6631940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3288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1936750" algn="l"/>
                <a:tab pos="6543040" algn="l"/>
              </a:tabLst>
            </a:pPr>
            <a:r>
              <a:rPr dirty="0" sz="1200" spc="140">
                <a:latin typeface="Calibri"/>
                <a:cs typeface="Calibri"/>
                <a:hlinkClick r:id="rId3" action="ppaction://hlinksldjump"/>
              </a:rPr>
              <a:t>BiLSTM</a:t>
            </a:r>
            <a:r>
              <a:rPr dirty="0" sz="1200" spc="13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 spc="-10">
                <a:latin typeface="Calibri"/>
                <a:cs typeface="Calibri"/>
                <a:hlinkClick r:id="rId3" action="ppaction://hlinksldjump"/>
              </a:rPr>
              <a:t>Autoencoder</a:t>
            </a:r>
            <a:r>
              <a:rPr dirty="0" sz="1200">
                <a:latin typeface="Calibri"/>
                <a:cs typeface="Calibri"/>
              </a:rPr>
              <a:t>	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3109595" algn="l"/>
                <a:tab pos="6543675" algn="l"/>
              </a:tabLst>
            </a:pPr>
            <a:r>
              <a:rPr dirty="0" sz="1200">
                <a:latin typeface="Calibri"/>
                <a:cs typeface="Calibri"/>
                <a:hlinkClick r:id="rId3" action="ppaction://hlinksldjump"/>
              </a:rPr>
              <a:t>Model</a:t>
            </a:r>
            <a:r>
              <a:rPr dirty="0" sz="1200" spc="28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3" action="ppaction://hlinksldjump"/>
              </a:rPr>
              <a:t>Training</a:t>
            </a:r>
            <a:r>
              <a:rPr dirty="0" sz="1200" spc="28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3" action="ppaction://hlinksldjump"/>
              </a:rPr>
              <a:t>and</a:t>
            </a:r>
            <a:r>
              <a:rPr dirty="0" sz="1200" spc="28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3" action="ppaction://hlinksldjump"/>
              </a:rPr>
              <a:t>Anomaly</a:t>
            </a:r>
            <a:r>
              <a:rPr dirty="0" sz="1200" spc="29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200" spc="-10">
                <a:latin typeface="Calibri"/>
                <a:cs typeface="Calibri"/>
                <a:hlinkClick r:id="rId3" action="ppaction://hlinksldjump"/>
              </a:rPr>
              <a:t>Detection</a:t>
            </a:r>
            <a:r>
              <a:rPr dirty="0" sz="1200">
                <a:latin typeface="Calibri"/>
                <a:cs typeface="Calibri"/>
              </a:rPr>
              <a:t>	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6543040" algn="l"/>
              </a:tabLst>
            </a:pPr>
            <a:r>
              <a:rPr dirty="0" sz="1200" spc="60">
                <a:latin typeface="Calibri"/>
                <a:cs typeface="Calibri"/>
                <a:hlinkClick r:id="rId4" action="ppaction://hlinksldjump"/>
              </a:rPr>
              <a:t>Why</a:t>
            </a:r>
            <a:r>
              <a:rPr dirty="0" sz="1200" spc="1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 spc="140">
                <a:latin typeface="Calibri"/>
                <a:cs typeface="Calibri"/>
                <a:hlinkClick r:id="rId4" action="ppaction://hlinksldjump"/>
              </a:rPr>
              <a:t>BiLSTM</a:t>
            </a:r>
            <a:r>
              <a:rPr dirty="0" sz="1200" spc="1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Autoencoder?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3059" y="5024892"/>
            <a:ext cx="2959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585" algn="l"/>
              </a:tabLst>
            </a:pPr>
            <a:r>
              <a:rPr dirty="0" sz="1200" spc="5" b="1">
                <a:latin typeface="Calibri"/>
                <a:cs typeface="Calibri"/>
                <a:hlinkClick r:id="rId4" action="ppaction://hlinksldjump"/>
              </a:rPr>
              <a:t>5</a:t>
            </a:r>
            <a:r>
              <a:rPr dirty="0" sz="1200" b="1">
                <a:latin typeface="Calibri"/>
                <a:cs typeface="Calibri"/>
                <a:hlinkClick r:id="rId4" action="ppaction://hlinksldjump"/>
              </a:rPr>
              <a:t>	</a:t>
            </a:r>
            <a:r>
              <a:rPr dirty="0" sz="1200" spc="120" b="1">
                <a:latin typeface="Calibri"/>
                <a:cs typeface="Calibri"/>
                <a:hlinkClick r:id="rId4" action="ppaction://hlinksldjump"/>
              </a:rPr>
              <a:t>Data</a:t>
            </a:r>
            <a:r>
              <a:rPr dirty="0" sz="1200" spc="195" b="1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 spc="100" b="1">
                <a:latin typeface="Calibri"/>
                <a:cs typeface="Calibri"/>
                <a:hlinkClick r:id="rId4" action="ppaction://hlinksldjump"/>
              </a:rPr>
              <a:t>Analysis</a:t>
            </a:r>
            <a:r>
              <a:rPr dirty="0" sz="1200" spc="195" b="1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 spc="80" b="1">
                <a:latin typeface="Calibri"/>
                <a:cs typeface="Calibri"/>
                <a:hlinkClick r:id="rId4" action="ppaction://hlinksldjump"/>
              </a:rPr>
              <a:t>and</a:t>
            </a:r>
            <a:r>
              <a:rPr dirty="0" sz="1200" spc="195" b="1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 spc="85" b="1">
                <a:latin typeface="Calibri"/>
                <a:cs typeface="Calibri"/>
                <a:hlinkClick r:id="rId4" action="ppaction://hlinksldjump"/>
              </a:rPr>
              <a:t>Network</a:t>
            </a:r>
            <a:r>
              <a:rPr dirty="0" sz="1200" spc="195" b="1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 spc="75" b="1">
                <a:latin typeface="Calibri"/>
                <a:cs typeface="Calibri"/>
                <a:hlinkClick r:id="rId4" action="ppaction://hlinksldjump"/>
              </a:rPr>
              <a:t>Insights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6059" y="5024892"/>
            <a:ext cx="6632575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3288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6544945" algn="l"/>
              </a:tabLst>
            </a:pPr>
            <a:r>
              <a:rPr dirty="0" sz="1200">
                <a:latin typeface="Calibri"/>
                <a:cs typeface="Calibri"/>
                <a:hlinkClick r:id="rId4" action="ppaction://hlinksldjump"/>
              </a:rPr>
              <a:t>Updated</a:t>
            </a:r>
            <a:r>
              <a:rPr dirty="0" sz="1200" spc="14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Professional</a:t>
            </a:r>
            <a:r>
              <a:rPr dirty="0" sz="1200" spc="14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Network</a:t>
            </a:r>
            <a:r>
              <a:rPr dirty="0" sz="1200" spc="14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Clustering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7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6541134" algn="l"/>
              </a:tabLst>
            </a:pPr>
            <a:r>
              <a:rPr dirty="0" sz="1200">
                <a:latin typeface="Calibri"/>
                <a:cs typeface="Calibri"/>
                <a:hlinkClick r:id="rId4" action="ppaction://hlinksldjump"/>
              </a:rPr>
              <a:t>Connections</a:t>
            </a:r>
            <a:r>
              <a:rPr dirty="0" sz="1200" spc="13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Between</a:t>
            </a:r>
            <a:r>
              <a:rPr dirty="0" sz="1200" spc="14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Non-Anomalous</a:t>
            </a:r>
            <a:r>
              <a:rPr dirty="0" sz="1200" spc="14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Interviewees</a:t>
            </a:r>
            <a:r>
              <a:rPr dirty="0" sz="1200" spc="13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and</a:t>
            </a:r>
            <a:r>
              <a:rPr dirty="0" sz="1200" spc="14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4" action="ppaction://hlinksldjump"/>
              </a:rPr>
              <a:t>Recommenders</a:t>
            </a:r>
            <a:r>
              <a:rPr dirty="0" sz="1200" spc="19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  <a:tab pos="6543040" algn="l"/>
              </a:tabLst>
            </a:pPr>
            <a:r>
              <a:rPr dirty="0" sz="1200" spc="10">
                <a:latin typeface="Calibri"/>
                <a:cs typeface="Calibri"/>
                <a:hlinkClick r:id="rId5" action="ppaction://hlinksldjump"/>
              </a:rPr>
              <a:t>Top</a:t>
            </a:r>
            <a:r>
              <a:rPr dirty="0" sz="1200" spc="13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 spc="10">
                <a:latin typeface="Calibri"/>
                <a:cs typeface="Calibri"/>
                <a:hlinkClick r:id="rId5" action="ppaction://hlinksldjump"/>
              </a:rPr>
              <a:t>20</a:t>
            </a:r>
            <a:r>
              <a:rPr dirty="0" sz="1200" spc="12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 spc="10">
                <a:latin typeface="Calibri"/>
                <a:cs typeface="Calibri"/>
                <a:hlinkClick r:id="rId5" action="ppaction://hlinksldjump"/>
              </a:rPr>
              <a:t>Nodes</a:t>
            </a:r>
            <a:r>
              <a:rPr dirty="0" sz="1200" spc="12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 spc="10">
                <a:latin typeface="Calibri"/>
                <a:cs typeface="Calibri"/>
                <a:hlinkClick r:id="rId5" action="ppaction://hlinksldjump"/>
              </a:rPr>
              <a:t>by</a:t>
            </a:r>
            <a:r>
              <a:rPr dirty="0" sz="1200" spc="13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 spc="10">
                <a:latin typeface="Calibri"/>
                <a:cs typeface="Calibri"/>
                <a:hlinkClick r:id="rId5" action="ppaction://hlinksldjump"/>
              </a:rPr>
              <a:t>Centrality</a:t>
            </a:r>
            <a:r>
              <a:rPr dirty="0" sz="1200" spc="12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5" action="ppaction://hlinksldjump"/>
              </a:rPr>
              <a:t>Measures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lvl="1" marL="354330" indent="-341630">
              <a:lnSpc>
                <a:spcPct val="100000"/>
              </a:lnSpc>
              <a:buAutoNum type="arabicPeriod"/>
              <a:tabLst>
                <a:tab pos="354330" algn="l"/>
                <a:tab pos="3460750" algn="l"/>
                <a:tab pos="6543675" algn="l"/>
              </a:tabLst>
            </a:pPr>
            <a:r>
              <a:rPr dirty="0" sz="1200">
                <a:latin typeface="Calibri"/>
                <a:cs typeface="Calibri"/>
                <a:hlinkClick r:id="rId5" action="ppaction://hlinksldjump"/>
              </a:rPr>
              <a:t>Community</a:t>
            </a:r>
            <a:r>
              <a:rPr dirty="0" sz="1200" spc="33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5" action="ppaction://hlinksldjump"/>
              </a:rPr>
              <a:t>Detection</a:t>
            </a:r>
            <a:r>
              <a:rPr dirty="0" sz="1200" spc="33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5" action="ppaction://hlinksldjump"/>
              </a:rPr>
              <a:t>Using</a:t>
            </a:r>
            <a:r>
              <a:rPr dirty="0" sz="1200" spc="32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5" action="ppaction://hlinksldjump"/>
              </a:rPr>
              <a:t>Louvain</a:t>
            </a:r>
            <a:r>
              <a:rPr dirty="0" sz="1200" spc="33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200" spc="-10">
                <a:latin typeface="Calibri"/>
                <a:cs typeface="Calibri"/>
                <a:hlinkClick r:id="rId5" action="ppaction://hlinksldjump"/>
              </a:rPr>
              <a:t>Method</a:t>
            </a:r>
            <a:r>
              <a:rPr dirty="0" sz="1200">
                <a:latin typeface="Calibri"/>
                <a:cs typeface="Calibri"/>
              </a:rPr>
              <a:t>	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059" y="6090866"/>
            <a:ext cx="685482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22885" marR="5080" indent="-222885">
              <a:lnSpc>
                <a:spcPct val="100000"/>
              </a:lnSpc>
              <a:spcBef>
                <a:spcPts val="95"/>
              </a:spcBef>
              <a:buAutoNum type="arabicPlain" startAt="6"/>
              <a:tabLst>
                <a:tab pos="222885" algn="l"/>
                <a:tab pos="6743065" algn="l"/>
              </a:tabLst>
            </a:pPr>
            <a:r>
              <a:rPr dirty="0" sz="1200" spc="100" b="1">
                <a:latin typeface="Calibri"/>
                <a:cs typeface="Calibri"/>
                <a:hlinkClick r:id="rId6" action="ppaction://hlinksldjump"/>
              </a:rPr>
              <a:t>Results</a:t>
            </a:r>
            <a:r>
              <a:rPr dirty="0" sz="1200" spc="190" b="1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200" spc="80" b="1">
                <a:latin typeface="Calibri"/>
                <a:cs typeface="Calibri"/>
                <a:hlinkClick r:id="rId6" action="ppaction://hlinksldjump"/>
              </a:rPr>
              <a:t>and</a:t>
            </a:r>
            <a:r>
              <a:rPr dirty="0" sz="1200" spc="190" b="1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200" spc="90" b="1">
                <a:latin typeface="Calibri"/>
                <a:cs typeface="Calibri"/>
                <a:hlinkClick r:id="rId6" action="ppaction://hlinksldjump"/>
              </a:rPr>
              <a:t>Analysis</a:t>
            </a:r>
            <a:r>
              <a:rPr dirty="0" sz="1200" b="1">
                <a:latin typeface="Calibri"/>
                <a:cs typeface="Calibri"/>
              </a:rPr>
              <a:t>	</a:t>
            </a:r>
            <a:r>
              <a:rPr dirty="0" sz="1200" spc="5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algn="r" lvl="1" marL="341630" marR="635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1630" algn="l"/>
                <a:tab pos="6529705" algn="l"/>
              </a:tabLst>
            </a:pPr>
            <a:r>
              <a:rPr dirty="0" sz="1200">
                <a:latin typeface="Calibri"/>
                <a:cs typeface="Calibri"/>
                <a:hlinkClick r:id="rId6" action="ppaction://hlinksldjump"/>
              </a:rPr>
              <a:t>Assessing</a:t>
            </a:r>
            <a:r>
              <a:rPr dirty="0" sz="1200" spc="12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6" action="ppaction://hlinksldjump"/>
              </a:rPr>
              <a:t>the</a:t>
            </a:r>
            <a:r>
              <a:rPr dirty="0" sz="1200" spc="13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6" action="ppaction://hlinksldjump"/>
              </a:rPr>
              <a:t>Model’s</a:t>
            </a:r>
            <a:r>
              <a:rPr dirty="0" sz="1200" spc="13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6" action="ppaction://hlinksldjump"/>
              </a:rPr>
              <a:t>Performance</a:t>
            </a:r>
            <a:r>
              <a:rPr dirty="0" sz="1200" spc="22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algn="r" lvl="1" marL="341630" marR="5715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1630" algn="l"/>
                <a:tab pos="2275840" algn="l"/>
                <a:tab pos="6530340" algn="l"/>
              </a:tabLst>
            </a:pPr>
            <a:r>
              <a:rPr dirty="0" sz="1200">
                <a:latin typeface="Calibri"/>
                <a:cs typeface="Calibri"/>
                <a:hlinkClick r:id="rId7" action="ppaction://hlinksldjump"/>
              </a:rPr>
              <a:t>Summary</a:t>
            </a:r>
            <a:r>
              <a:rPr dirty="0" sz="1200" spc="27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7" action="ppaction://hlinksldjump"/>
              </a:rPr>
              <a:t>and</a:t>
            </a:r>
            <a:r>
              <a:rPr dirty="0" sz="1200" spc="28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200">
                <a:latin typeface="Calibri"/>
                <a:cs typeface="Calibri"/>
                <a:hlinkClick r:id="rId7" action="ppaction://hlinksldjump"/>
              </a:rPr>
              <a:t>Future</a:t>
            </a:r>
            <a:r>
              <a:rPr dirty="0" sz="1200" spc="28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200" spc="-20">
                <a:latin typeface="Calibri"/>
                <a:cs typeface="Calibri"/>
                <a:hlinkClick r:id="rId7" action="ppaction://hlinksldjump"/>
              </a:rPr>
              <a:t>Work</a:t>
            </a:r>
            <a:r>
              <a:rPr dirty="0" sz="1200">
                <a:latin typeface="Calibri"/>
                <a:cs typeface="Calibri"/>
              </a:rPr>
              <a:t>	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.</a:t>
            </a:r>
            <a:r>
              <a:rPr dirty="0" sz="1200">
                <a:latin typeface="Calibri"/>
                <a:cs typeface="Calibri"/>
              </a:rPr>
              <a:t>	</a:t>
            </a:r>
            <a:r>
              <a:rPr dirty="0" sz="1200" spc="-5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3059" y="6789925"/>
            <a:ext cx="1065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585" algn="l"/>
              </a:tabLst>
            </a:pPr>
            <a:r>
              <a:rPr dirty="0" sz="1200" spc="5" b="1">
                <a:latin typeface="Calibri"/>
                <a:cs typeface="Calibri"/>
                <a:hlinkClick r:id="rId7" action="ppaction://hlinksldjump"/>
              </a:rPr>
              <a:t>7</a:t>
            </a:r>
            <a:r>
              <a:rPr dirty="0" sz="1200" b="1">
                <a:latin typeface="Calibri"/>
                <a:cs typeface="Calibri"/>
                <a:hlinkClick r:id="rId7" action="ppaction://hlinksldjump"/>
              </a:rPr>
              <a:t>	</a:t>
            </a:r>
            <a:r>
              <a:rPr dirty="0" sz="1200" spc="80" b="1">
                <a:latin typeface="Calibri"/>
                <a:cs typeface="Calibri"/>
                <a:hlinkClick r:id="rId7" action="ppaction://hlinksldjump"/>
              </a:rPr>
              <a:t>Conclusion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96137" y="6789925"/>
            <a:ext cx="111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3059" y="286252"/>
            <a:ext cx="6855459" cy="10083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20"/>
              </a:spcBef>
              <a:buFont typeface="Calibri"/>
              <a:buAutoNum type="arabicPlain"/>
              <a:tabLst>
                <a:tab pos="381000" algn="l"/>
              </a:tabLst>
            </a:pPr>
            <a:r>
              <a:rPr dirty="0" sz="1700" spc="135" b="1">
                <a:latin typeface="Calibri"/>
                <a:cs typeface="Calibri"/>
              </a:rPr>
              <a:t>Introduction</a:t>
            </a:r>
            <a:endParaRPr sz="17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1090"/>
              </a:spcBef>
            </a:pPr>
            <a:r>
              <a:rPr dirty="0" sz="1200" spc="65">
                <a:latin typeface="Calibri"/>
                <a:cs typeface="Calibri"/>
              </a:rPr>
              <a:t>In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contemporary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job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market,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hiring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talent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becoming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increasingly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challenging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sheer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volume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 spc="165">
                <a:latin typeface="Calibri"/>
                <a:cs typeface="Calibri"/>
              </a:rPr>
              <a:t>HR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need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review.</a:t>
            </a:r>
            <a:r>
              <a:rPr dirty="0" sz="1200" spc="130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With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applicants </a:t>
            </a:r>
            <a:r>
              <a:rPr dirty="0" sz="1200">
                <a:latin typeface="Calibri"/>
                <a:cs typeface="Calibri"/>
              </a:rPr>
              <a:t>striving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stand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out,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some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resort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exaggerating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credentials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utilizing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reciprocal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endorsements, 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difficult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verify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authenticity.</a:t>
            </a:r>
            <a:r>
              <a:rPr dirty="0" sz="1200" spc="185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report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solution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 spc="100">
                <a:latin typeface="Calibri"/>
                <a:cs typeface="Calibri"/>
              </a:rPr>
              <a:t>AI,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devel- </a:t>
            </a:r>
            <a:r>
              <a:rPr dirty="0" sz="1200">
                <a:latin typeface="Calibri"/>
                <a:cs typeface="Calibri"/>
              </a:rPr>
              <a:t>opment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Satya,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AI-</a:t>
            </a:r>
            <a:r>
              <a:rPr dirty="0" sz="1200">
                <a:latin typeface="Calibri"/>
                <a:cs typeface="Calibri"/>
              </a:rPr>
              <a:t>powered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165">
                <a:latin typeface="Calibri"/>
                <a:cs typeface="Calibri"/>
              </a:rPr>
              <a:t>HR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assistant.</a:t>
            </a:r>
            <a:r>
              <a:rPr dirty="0" sz="1200" spc="125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leveraging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advanced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language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Satya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utilizes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combination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language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processing,</a:t>
            </a:r>
            <a:r>
              <a:rPr dirty="0" sz="1200" spc="3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theory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analyze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resumes,</a:t>
            </a:r>
            <a:r>
              <a:rPr dirty="0" sz="1200" spc="3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endorsement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patterns.</a:t>
            </a:r>
            <a:r>
              <a:rPr dirty="0" sz="1200" spc="225">
                <a:latin typeface="Calibri"/>
                <a:cs typeface="Calibri"/>
              </a:rPr>
              <a:t>  </a:t>
            </a:r>
            <a:r>
              <a:rPr dirty="0" sz="1200" spc="55">
                <a:latin typeface="Calibri"/>
                <a:cs typeface="Calibri"/>
              </a:rPr>
              <a:t>Our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approach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focuses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three </a:t>
            </a:r>
            <a:r>
              <a:rPr dirty="0" sz="1200">
                <a:latin typeface="Calibri"/>
                <a:cs typeface="Calibri"/>
              </a:rPr>
              <a:t>main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factors:</a:t>
            </a:r>
            <a:r>
              <a:rPr dirty="0" sz="1200" spc="15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superlative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phrases,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inconsistencies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 spc="-10">
                <a:latin typeface="Calibri"/>
                <a:cs typeface="Calibri"/>
              </a:rPr>
              <a:t>recommendation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0">
                <a:latin typeface="Calibri"/>
                <a:cs typeface="Calibri"/>
              </a:rPr>
              <a:t>(LORs),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reciprocal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recommendations.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aim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comprehensive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assist</a:t>
            </a:r>
            <a:r>
              <a:rPr dirty="0" sz="1200" spc="165">
                <a:latin typeface="Calibri"/>
                <a:cs typeface="Calibri"/>
              </a:rPr>
              <a:t> HR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whose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credentials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warrant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closer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scrutiny.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Font typeface="Calibri"/>
              <a:buAutoNum type="arabicPlain" startAt="2"/>
              <a:tabLst>
                <a:tab pos="381000" algn="l"/>
              </a:tabLst>
            </a:pPr>
            <a:r>
              <a:rPr dirty="0" sz="1700" spc="210" b="1">
                <a:latin typeface="Calibri"/>
                <a:cs typeface="Calibri"/>
              </a:rPr>
              <a:t>Our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50" b="1">
                <a:latin typeface="Calibri"/>
                <a:cs typeface="Calibri"/>
              </a:rPr>
              <a:t>General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55" b="1">
                <a:latin typeface="Calibri"/>
                <a:cs typeface="Calibri"/>
              </a:rPr>
              <a:t>Approach</a:t>
            </a:r>
            <a:endParaRPr sz="1700">
              <a:latin typeface="Calibri"/>
              <a:cs typeface="Calibri"/>
            </a:endParaRPr>
          </a:p>
          <a:p>
            <a:pPr algn="just" marL="12700" marR="5715">
              <a:lnSpc>
                <a:spcPct val="100000"/>
              </a:lnSpc>
              <a:spcBef>
                <a:spcPts val="1085"/>
              </a:spcBef>
            </a:pP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objective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robust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145">
                <a:latin typeface="Calibri"/>
                <a:cs typeface="Calibri"/>
              </a:rPr>
              <a:t>AI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discrepancies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potential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candidate’s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documentation.</a:t>
            </a:r>
            <a:r>
              <a:rPr dirty="0" sz="1200" spc="229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achieve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this,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break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down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following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steps:</a:t>
            </a:r>
            <a:endParaRPr sz="1200">
              <a:latin typeface="Calibri"/>
              <a:cs typeface="Calibri"/>
            </a:endParaRPr>
          </a:p>
          <a:p>
            <a:pPr algn="just" marL="384175" marR="5080" indent="-190500">
              <a:lnSpc>
                <a:spcPct val="100000"/>
              </a:lnSpc>
              <a:spcBef>
                <a:spcPts val="1115"/>
              </a:spcBef>
              <a:buFont typeface="Calibri"/>
              <a:buAutoNum type="alphaLcPeriod"/>
              <a:tabLst>
                <a:tab pos="384175" algn="l"/>
              </a:tabLst>
            </a:pPr>
            <a:r>
              <a:rPr dirty="0" sz="1200" spc="80" b="1">
                <a:latin typeface="Calibri"/>
                <a:cs typeface="Calibri"/>
              </a:rPr>
              <a:t>Feature</a:t>
            </a:r>
            <a:r>
              <a:rPr dirty="0" sz="1200" spc="290" b="1">
                <a:latin typeface="Calibri"/>
                <a:cs typeface="Calibri"/>
              </a:rPr>
              <a:t> </a:t>
            </a:r>
            <a:r>
              <a:rPr dirty="0" sz="1200" spc="105" b="1">
                <a:latin typeface="Calibri"/>
                <a:cs typeface="Calibri"/>
              </a:rPr>
              <a:t>Extraction:</a:t>
            </a:r>
            <a:r>
              <a:rPr dirty="0" sz="1200" spc="44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relevant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let- </a:t>
            </a:r>
            <a:r>
              <a:rPr dirty="0" sz="1200">
                <a:latin typeface="Calibri"/>
                <a:cs typeface="Calibri"/>
              </a:rPr>
              <a:t>ters.</a:t>
            </a:r>
            <a:r>
              <a:rPr dirty="0" sz="1200" spc="18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frequency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superlative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words,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textual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inconsistencies,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endorsement </a:t>
            </a:r>
            <a:r>
              <a:rPr dirty="0" sz="1200">
                <a:latin typeface="Calibri"/>
                <a:cs typeface="Calibri"/>
              </a:rPr>
              <a:t>reciprocity.</a:t>
            </a:r>
            <a:r>
              <a:rPr dirty="0" sz="1200" spc="200">
                <a:latin typeface="Calibri"/>
                <a:cs typeface="Calibri"/>
              </a:rPr>
              <a:t>  </a:t>
            </a:r>
            <a:r>
              <a:rPr dirty="0" sz="1200" spc="50">
                <a:latin typeface="Calibri"/>
                <a:cs typeface="Calibri"/>
              </a:rPr>
              <a:t>Each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contributes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comprehensive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identify </a:t>
            </a:r>
            <a:r>
              <a:rPr dirty="0" sz="1200">
                <a:latin typeface="Calibri"/>
                <a:cs typeface="Calibri"/>
              </a:rPr>
              <a:t>potential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anomalies.</a:t>
            </a:r>
            <a:endParaRPr sz="1200">
              <a:latin typeface="Calibri"/>
              <a:cs typeface="Calibri"/>
            </a:endParaRPr>
          </a:p>
          <a:p>
            <a:pPr algn="just" marL="384175" marR="5080" indent="-198755">
              <a:lnSpc>
                <a:spcPct val="100000"/>
              </a:lnSpc>
              <a:spcBef>
                <a:spcPts val="965"/>
              </a:spcBef>
              <a:buFont typeface="Calibri"/>
              <a:buAutoNum type="alphaLcPeriod"/>
              <a:tabLst>
                <a:tab pos="384175" algn="l"/>
              </a:tabLst>
            </a:pPr>
            <a:r>
              <a:rPr dirty="0" sz="1200" spc="80" b="1">
                <a:latin typeface="Calibri"/>
                <a:cs typeface="Calibri"/>
              </a:rPr>
              <a:t>Feature</a:t>
            </a:r>
            <a:r>
              <a:rPr dirty="0" sz="1200" spc="390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Engineering:</a:t>
            </a:r>
            <a:r>
              <a:rPr dirty="0" sz="1200" spc="165" b="1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extraction,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standardization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uniform </a:t>
            </a:r>
            <a:r>
              <a:rPr dirty="0" sz="1200">
                <a:latin typeface="Calibri"/>
                <a:cs typeface="Calibri"/>
              </a:rPr>
              <a:t>scaling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features.</a:t>
            </a:r>
            <a:r>
              <a:rPr dirty="0" sz="1200" spc="170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model’s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process,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varying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scales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introduce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biases.</a:t>
            </a:r>
            <a:r>
              <a:rPr dirty="0" sz="1200" spc="3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techniques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standard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scaling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normalization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transform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data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suitable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training.</a:t>
            </a:r>
            <a:endParaRPr sz="1200">
              <a:latin typeface="Calibri"/>
              <a:cs typeface="Calibri"/>
            </a:endParaRPr>
          </a:p>
          <a:p>
            <a:pPr algn="just" marL="384175" marR="6350" indent="-182245">
              <a:lnSpc>
                <a:spcPct val="100000"/>
              </a:lnSpc>
              <a:spcBef>
                <a:spcPts val="965"/>
              </a:spcBef>
              <a:buFont typeface="Calibri"/>
              <a:buAutoNum type="alphaLcPeriod"/>
              <a:tabLst>
                <a:tab pos="384175" algn="l"/>
              </a:tabLst>
            </a:pPr>
            <a:r>
              <a:rPr dirty="0" sz="1200" spc="110" b="1">
                <a:latin typeface="Calibri"/>
                <a:cs typeface="Calibri"/>
              </a:rPr>
              <a:t>Anomaly</a:t>
            </a:r>
            <a:r>
              <a:rPr dirty="0" sz="1200" spc="10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Detection:</a:t>
            </a:r>
            <a:r>
              <a:rPr dirty="0" sz="1200" spc="235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solution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framework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30">
                <a:latin typeface="Calibri"/>
                <a:cs typeface="Calibri"/>
              </a:rPr>
              <a:t>BiLSTM </a:t>
            </a:r>
            <a:r>
              <a:rPr dirty="0" sz="1200" spc="10">
                <a:latin typeface="Calibri"/>
                <a:cs typeface="Calibri"/>
              </a:rPr>
              <a:t>(Bidirectional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Long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Short-</a:t>
            </a:r>
            <a:r>
              <a:rPr dirty="0" sz="1200" spc="10">
                <a:latin typeface="Calibri"/>
                <a:cs typeface="Calibri"/>
              </a:rPr>
              <a:t>Term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Memory)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autoencoder.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framework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learns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normal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patterns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deviations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could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inconsistency.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reconstruction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serves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indicator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much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deviates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learned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patterns,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providing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 </a:t>
            </a:r>
            <a:r>
              <a:rPr dirty="0" sz="1200" spc="-10">
                <a:latin typeface="Calibri"/>
                <a:cs typeface="Calibri"/>
              </a:rPr>
              <a:t>effective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metric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detection.</a:t>
            </a:r>
            <a:endParaRPr sz="1200">
              <a:latin typeface="Calibri"/>
              <a:cs typeface="Calibri"/>
            </a:endParaRPr>
          </a:p>
          <a:p>
            <a:pPr algn="just" marL="384175" marR="5080" indent="-198755">
              <a:lnSpc>
                <a:spcPct val="100000"/>
              </a:lnSpc>
              <a:spcBef>
                <a:spcPts val="975"/>
              </a:spcBef>
              <a:buFont typeface="Calibri"/>
              <a:buAutoNum type="alphaLcPeriod"/>
              <a:tabLst>
                <a:tab pos="384175" algn="l"/>
              </a:tabLst>
            </a:pPr>
            <a:r>
              <a:rPr dirty="0" sz="1200" spc="105" b="1">
                <a:latin typeface="Calibri"/>
                <a:cs typeface="Calibri"/>
              </a:rPr>
              <a:t>Graph-</a:t>
            </a:r>
            <a:r>
              <a:rPr dirty="0" sz="1200" spc="110" b="1">
                <a:latin typeface="Calibri"/>
                <a:cs typeface="Calibri"/>
              </a:rPr>
              <a:t>Based</a:t>
            </a:r>
            <a:r>
              <a:rPr dirty="0" sz="1200" spc="275" b="1">
                <a:latin typeface="Calibri"/>
                <a:cs typeface="Calibri"/>
              </a:rPr>
              <a:t> </a:t>
            </a:r>
            <a:r>
              <a:rPr dirty="0" sz="1200" spc="95" b="1">
                <a:latin typeface="Calibri"/>
                <a:cs typeface="Calibri"/>
              </a:rPr>
              <a:t>Analysis:</a:t>
            </a:r>
            <a:r>
              <a:rPr dirty="0" sz="1200" spc="4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reciprocal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endorsements,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between </a:t>
            </a:r>
            <a:r>
              <a:rPr dirty="0" sz="1200">
                <a:latin typeface="Calibri"/>
                <a:cs typeface="Calibri"/>
              </a:rPr>
              <a:t>recommenders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graph.</a:t>
            </a:r>
            <a:r>
              <a:rPr dirty="0" sz="1200" spc="185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communities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dataset,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flagging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cycles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reciprocal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endorsements.</a:t>
            </a:r>
            <a:endParaRPr sz="1200">
              <a:latin typeface="Calibri"/>
              <a:cs typeface="Calibri"/>
            </a:endParaRPr>
          </a:p>
          <a:p>
            <a:pPr algn="just" marL="384175" marR="6350" indent="-182245">
              <a:lnSpc>
                <a:spcPct val="100000"/>
              </a:lnSpc>
              <a:spcBef>
                <a:spcPts val="960"/>
              </a:spcBef>
              <a:buFont typeface="Calibri"/>
              <a:buAutoNum type="alphaLcPeriod"/>
              <a:tabLst>
                <a:tab pos="384175" algn="l"/>
              </a:tabLst>
            </a:pPr>
            <a:r>
              <a:rPr dirty="0" sz="1200" spc="145" b="1">
                <a:latin typeface="Calibri"/>
                <a:cs typeface="Calibri"/>
              </a:rPr>
              <a:t>Risk</a:t>
            </a:r>
            <a:r>
              <a:rPr dirty="0" sz="1200" spc="285" b="1">
                <a:latin typeface="Calibri"/>
                <a:cs typeface="Calibri"/>
              </a:rPr>
              <a:t> </a:t>
            </a:r>
            <a:r>
              <a:rPr dirty="0" sz="1200" spc="90" b="1">
                <a:latin typeface="Calibri"/>
                <a:cs typeface="Calibri"/>
              </a:rPr>
              <a:t>Scoring</a:t>
            </a:r>
            <a:r>
              <a:rPr dirty="0" sz="1200" spc="28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and</a:t>
            </a:r>
            <a:r>
              <a:rPr dirty="0" sz="1200" spc="285" b="1">
                <a:latin typeface="Calibri"/>
                <a:cs typeface="Calibri"/>
              </a:rPr>
              <a:t> </a:t>
            </a:r>
            <a:r>
              <a:rPr dirty="0" sz="1200" spc="95" b="1">
                <a:latin typeface="Calibri"/>
                <a:cs typeface="Calibri"/>
              </a:rPr>
              <a:t>Clustering:</a:t>
            </a:r>
            <a:r>
              <a:rPr dirty="0" sz="1200" spc="434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recon- </a:t>
            </a:r>
            <a:r>
              <a:rPr dirty="0" sz="1200">
                <a:latin typeface="Calibri"/>
                <a:cs typeface="Calibri"/>
              </a:rPr>
              <a:t>struction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clustering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latent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space.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then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grouped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clusters </a:t>
            </a:r>
            <a:r>
              <a:rPr dirty="0" sz="1200">
                <a:latin typeface="Calibri"/>
                <a:cs typeface="Calibri"/>
              </a:rPr>
              <a:t>(normal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anomalies)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K-Means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clustering.</a:t>
            </a:r>
            <a:r>
              <a:rPr dirty="0" sz="1200" spc="390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visualizing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overall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distribution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areas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concern.</a:t>
            </a:r>
            <a:endParaRPr sz="1200">
              <a:latin typeface="Calibri"/>
              <a:cs typeface="Calibri"/>
            </a:endParaRPr>
          </a:p>
          <a:p>
            <a:pPr algn="just" marL="12700" marR="5715" indent="222885">
              <a:lnSpc>
                <a:spcPct val="100000"/>
              </a:lnSpc>
              <a:spcBef>
                <a:spcPts val="1120"/>
              </a:spcBef>
            </a:pP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approach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multi-layered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analysis,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focusing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documents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also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dataset.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Font typeface="Calibri"/>
              <a:buAutoNum type="arabicPlain"/>
              <a:tabLst>
                <a:tab pos="381000" algn="l"/>
              </a:tabLst>
            </a:pPr>
            <a:r>
              <a:rPr dirty="0" sz="1700" spc="125" b="1">
                <a:latin typeface="Calibri"/>
                <a:cs typeface="Calibri"/>
              </a:rPr>
              <a:t>Techniques</a:t>
            </a:r>
            <a:r>
              <a:rPr dirty="0" sz="1700" spc="275" b="1">
                <a:latin typeface="Calibri"/>
                <a:cs typeface="Calibri"/>
              </a:rPr>
              <a:t> </a:t>
            </a:r>
            <a:r>
              <a:rPr dirty="0" sz="1700" spc="155" b="1">
                <a:latin typeface="Calibri"/>
                <a:cs typeface="Calibri"/>
              </a:rPr>
              <a:t>Used</a:t>
            </a:r>
            <a:r>
              <a:rPr dirty="0" sz="1700" spc="280" b="1">
                <a:latin typeface="Calibri"/>
                <a:cs typeface="Calibri"/>
              </a:rPr>
              <a:t> </a:t>
            </a:r>
            <a:r>
              <a:rPr dirty="0" sz="1700" spc="140" b="1">
                <a:latin typeface="Calibri"/>
                <a:cs typeface="Calibri"/>
              </a:rPr>
              <a:t>and</a:t>
            </a:r>
            <a:r>
              <a:rPr dirty="0" sz="1700" spc="280" b="1">
                <a:latin typeface="Calibri"/>
                <a:cs typeface="Calibri"/>
              </a:rPr>
              <a:t> </a:t>
            </a:r>
            <a:r>
              <a:rPr dirty="0" sz="1700" spc="190" b="1">
                <a:latin typeface="Calibri"/>
                <a:cs typeface="Calibri"/>
              </a:rPr>
              <a:t>Data</a:t>
            </a:r>
            <a:r>
              <a:rPr dirty="0" sz="1700" spc="280" b="1">
                <a:latin typeface="Calibri"/>
                <a:cs typeface="Calibri"/>
              </a:rPr>
              <a:t> </a:t>
            </a:r>
            <a:r>
              <a:rPr dirty="0" sz="1700" spc="135" b="1">
                <a:latin typeface="Calibri"/>
                <a:cs typeface="Calibri"/>
              </a:rPr>
              <a:t>Collection</a:t>
            </a:r>
            <a:endParaRPr sz="1700">
              <a:latin typeface="Calibri"/>
              <a:cs typeface="Calibri"/>
            </a:endParaRPr>
          </a:p>
          <a:p>
            <a:pPr lvl="1" marL="479425" indent="-466725">
              <a:lnSpc>
                <a:spcPct val="100000"/>
              </a:lnSpc>
              <a:spcBef>
                <a:spcPts val="1240"/>
              </a:spcBef>
              <a:buFont typeface="Calibri"/>
              <a:buAutoNum type="arabicPeriod"/>
              <a:tabLst>
                <a:tab pos="479425" algn="l"/>
              </a:tabLst>
            </a:pPr>
            <a:r>
              <a:rPr dirty="0" sz="1400" spc="165" b="1">
                <a:latin typeface="Calibri"/>
                <a:cs typeface="Calibri"/>
              </a:rPr>
              <a:t>Data</a:t>
            </a:r>
            <a:r>
              <a:rPr dirty="0" sz="1400" spc="215" b="1">
                <a:latin typeface="Calibri"/>
                <a:cs typeface="Calibri"/>
              </a:rPr>
              <a:t> </a:t>
            </a:r>
            <a:r>
              <a:rPr dirty="0" sz="1400" spc="114" b="1">
                <a:latin typeface="Calibri"/>
                <a:cs typeface="Calibri"/>
              </a:rPr>
              <a:t>Collection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735"/>
              </a:spcBef>
            </a:pP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comprises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information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1000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professionals,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entry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containing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wealth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information:</a:t>
            </a:r>
            <a:endParaRPr sz="1200">
              <a:latin typeface="Calibri"/>
              <a:cs typeface="Calibri"/>
            </a:endParaRPr>
          </a:p>
          <a:p>
            <a:pPr algn="just" lvl="2" marL="384175" marR="5080" indent="-14922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Personal</a:t>
            </a:r>
            <a:r>
              <a:rPr dirty="0" sz="1200" spc="31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Information:</a:t>
            </a:r>
            <a:r>
              <a:rPr dirty="0" sz="1200" spc="45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Basic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details,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name,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contact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information,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his- </a:t>
            </a:r>
            <a:r>
              <a:rPr dirty="0" sz="1200" spc="-10">
                <a:latin typeface="Calibri"/>
                <a:cs typeface="Calibri"/>
              </a:rPr>
              <a:t>tory.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3059" y="353057"/>
            <a:ext cx="6856095" cy="998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4175" indent="-1485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Resumes:</a:t>
            </a:r>
            <a:r>
              <a:rPr dirty="0" sz="1200" spc="34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education,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skills,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projects,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achievements.</a:t>
            </a:r>
            <a:endParaRPr sz="1200">
              <a:latin typeface="Calibri"/>
              <a:cs typeface="Calibri"/>
            </a:endParaRPr>
          </a:p>
          <a:p>
            <a:pPr marL="384175" indent="-14859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Recommenders:</a:t>
            </a:r>
            <a:r>
              <a:rPr dirty="0" sz="1200" spc="3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Information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about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endorsed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candidate.</a:t>
            </a:r>
            <a:endParaRPr sz="1200">
              <a:latin typeface="Calibri"/>
              <a:cs typeface="Calibri"/>
            </a:endParaRPr>
          </a:p>
          <a:p>
            <a:pPr marL="384175" marR="5080" indent="-14922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Recommendation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90" b="1">
                <a:latin typeface="Calibri"/>
                <a:cs typeface="Calibri"/>
              </a:rPr>
              <a:t>Letters:</a:t>
            </a:r>
            <a:r>
              <a:rPr dirty="0" sz="1200" spc="30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Full-text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containing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endorsements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peers,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colleagues,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supervisors.</a:t>
            </a:r>
            <a:endParaRPr sz="1200">
              <a:latin typeface="Calibri"/>
              <a:cs typeface="Calibri"/>
            </a:endParaRPr>
          </a:p>
          <a:p>
            <a:pPr marL="12700" marR="6985" indent="222885">
              <a:lnSpc>
                <a:spcPct val="100000"/>
              </a:lnSpc>
              <a:spcBef>
                <a:spcPts val="1005"/>
              </a:spcBef>
            </a:pP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diverse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comprehensive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view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candidate’s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journey,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allowing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cross-verify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inconsistencies.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80" b="1">
                <a:latin typeface="Calibri"/>
                <a:cs typeface="Calibri"/>
              </a:rPr>
              <a:t>3.2</a:t>
            </a:r>
            <a:r>
              <a:rPr dirty="0" sz="1400" spc="490" b="1">
                <a:latin typeface="Calibri"/>
                <a:cs typeface="Calibri"/>
              </a:rPr>
              <a:t>  </a:t>
            </a:r>
            <a:r>
              <a:rPr dirty="0" sz="1400" spc="120" b="1">
                <a:latin typeface="Calibri"/>
                <a:cs typeface="Calibri"/>
              </a:rPr>
              <a:t>Feature</a:t>
            </a:r>
            <a:r>
              <a:rPr dirty="0" sz="1400" spc="225" b="1">
                <a:latin typeface="Calibri"/>
                <a:cs typeface="Calibri"/>
              </a:rPr>
              <a:t> </a:t>
            </a:r>
            <a:r>
              <a:rPr dirty="0" sz="1400" spc="140" b="1">
                <a:latin typeface="Calibri"/>
                <a:cs typeface="Calibri"/>
              </a:rPr>
              <a:t>Extraction</a:t>
            </a:r>
            <a:endParaRPr sz="1400">
              <a:latin typeface="Calibri"/>
              <a:cs typeface="Calibri"/>
            </a:endParaRPr>
          </a:p>
          <a:p>
            <a:pPr algn="just" marL="12700" marR="6985" indent="25654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269240" algn="l"/>
              </a:tabLst>
            </a:pPr>
            <a:r>
              <a:rPr dirty="0" sz="1200" spc="85" b="1">
                <a:latin typeface="Calibri"/>
                <a:cs typeface="Calibri"/>
              </a:rPr>
              <a:t>Superlative</a:t>
            </a:r>
            <a:r>
              <a:rPr dirty="0" sz="1200" spc="29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Score:</a:t>
            </a:r>
            <a:r>
              <a:rPr dirty="0" sz="1200" spc="455" b="1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quantifies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phrases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exaggerate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candidate’s </a:t>
            </a:r>
            <a:r>
              <a:rPr dirty="0" sz="1200">
                <a:latin typeface="Calibri"/>
                <a:cs typeface="Calibri"/>
              </a:rPr>
              <a:t>abilities,</a:t>
            </a:r>
            <a:r>
              <a:rPr dirty="0" sz="1200" spc="4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”exceptional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problem-solving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skills”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”incredible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leadership.”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positive,</a:t>
            </a:r>
            <a:r>
              <a:rPr dirty="0" sz="1200" spc="48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such </a:t>
            </a:r>
            <a:r>
              <a:rPr dirty="0" sz="1200">
                <a:latin typeface="Calibri"/>
                <a:cs typeface="Calibri"/>
              </a:rPr>
              <a:t>vague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phrases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mask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lack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concrete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achievements.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120">
                <a:latin typeface="Calibri"/>
                <a:cs typeface="Calibri"/>
              </a:rPr>
              <a:t>By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analyzing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frequency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phrases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in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letters,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cases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letter’s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credibility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question.</a:t>
            </a:r>
            <a:endParaRPr sz="1200">
              <a:latin typeface="Calibri"/>
              <a:cs typeface="Calibri"/>
            </a:endParaRPr>
          </a:p>
          <a:p>
            <a:pPr algn="just" marL="12700" marR="5080" indent="4679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0695" algn="l"/>
              </a:tabLst>
            </a:pPr>
            <a:r>
              <a:rPr dirty="0" sz="1200" spc="120" b="1">
                <a:latin typeface="Calibri"/>
                <a:cs typeface="Calibri"/>
              </a:rPr>
              <a:t>Text</a:t>
            </a:r>
            <a:r>
              <a:rPr dirty="0" sz="1200" spc="27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Inconsistency</a:t>
            </a:r>
            <a:r>
              <a:rPr dirty="0" sz="1200" spc="275" b="1">
                <a:latin typeface="Calibri"/>
                <a:cs typeface="Calibri"/>
              </a:rPr>
              <a:t> </a:t>
            </a:r>
            <a:r>
              <a:rPr dirty="0" sz="1200" spc="75" b="1">
                <a:latin typeface="Calibri"/>
                <a:cs typeface="Calibri"/>
              </a:rPr>
              <a:t>Score:</a:t>
            </a:r>
            <a:r>
              <a:rPr dirty="0" sz="1200" spc="409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discrepancies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resume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contents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letters.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example,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states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certain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position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otherwise,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raises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flag.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similarity </a:t>
            </a:r>
            <a:r>
              <a:rPr dirty="0" sz="1200">
                <a:latin typeface="Calibri"/>
                <a:cs typeface="Calibri"/>
              </a:rPr>
              <a:t>metrics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language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processing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35">
                <a:latin typeface="Calibri"/>
                <a:cs typeface="Calibri"/>
              </a:rPr>
              <a:t>(NLP)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techniques,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quantify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inconsistencies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assess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validity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candidate’s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claims.</a:t>
            </a:r>
            <a:endParaRPr sz="1200">
              <a:latin typeface="Calibri"/>
              <a:cs typeface="Calibri"/>
            </a:endParaRPr>
          </a:p>
          <a:p>
            <a:pPr algn="just" marL="12700" marR="6350" indent="486409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99109" algn="l"/>
              </a:tabLst>
            </a:pPr>
            <a:r>
              <a:rPr dirty="0" sz="1200" spc="100" b="1">
                <a:latin typeface="Calibri"/>
                <a:cs typeface="Calibri"/>
              </a:rPr>
              <a:t>Reciprocity</a:t>
            </a:r>
            <a:r>
              <a:rPr dirty="0" sz="1200" spc="375" b="1">
                <a:latin typeface="Calibri"/>
                <a:cs typeface="Calibri"/>
              </a:rPr>
              <a:t> </a:t>
            </a:r>
            <a:r>
              <a:rPr dirty="0" sz="1200" spc="75" b="1">
                <a:latin typeface="Calibri"/>
                <a:cs typeface="Calibri"/>
              </a:rPr>
              <a:t>Score:</a:t>
            </a:r>
            <a:r>
              <a:rPr dirty="0" sz="1200" spc="145" b="1">
                <a:latin typeface="Calibri"/>
                <a:cs typeface="Calibri"/>
              </a:rPr>
              <a:t>  </a:t>
            </a:r>
            <a:r>
              <a:rPr dirty="0" sz="1200" spc="120">
                <a:latin typeface="Calibri"/>
                <a:cs typeface="Calibri"/>
              </a:rPr>
              <a:t>By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converting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recommender-</a:t>
            </a:r>
            <a:r>
              <a:rPr dirty="0" sz="1200">
                <a:latin typeface="Calibri"/>
                <a:cs typeface="Calibri"/>
              </a:rPr>
              <a:t>candidate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graph,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we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reciprocal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endorsement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patterns.</a:t>
            </a:r>
            <a:r>
              <a:rPr dirty="0" sz="1200" spc="25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cycles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individuals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endorsing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other,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potentially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manipulating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credibility.</a:t>
            </a:r>
            <a:endParaRPr sz="1200">
              <a:latin typeface="Calibri"/>
              <a:cs typeface="Calibri"/>
            </a:endParaRPr>
          </a:p>
          <a:p>
            <a:pPr algn="just" marL="12700" marR="5715" indent="49275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05459" algn="l"/>
              </a:tabLst>
            </a:pPr>
            <a:r>
              <a:rPr dirty="0" sz="1200" spc="105" b="1">
                <a:latin typeface="Calibri"/>
                <a:cs typeface="Calibri"/>
              </a:rPr>
              <a:t>Career</a:t>
            </a:r>
            <a:r>
              <a:rPr dirty="0" sz="1200" spc="305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Timeline</a:t>
            </a:r>
            <a:r>
              <a:rPr dirty="0" sz="1200" spc="315" b="1">
                <a:latin typeface="Calibri"/>
                <a:cs typeface="Calibri"/>
              </a:rPr>
              <a:t> </a:t>
            </a:r>
            <a:r>
              <a:rPr dirty="0" sz="1200" spc="90" b="1">
                <a:latin typeface="Calibri"/>
                <a:cs typeface="Calibri"/>
              </a:rPr>
              <a:t>Parameter:</a:t>
            </a:r>
            <a:r>
              <a:rPr dirty="0" sz="1200" spc="110" b="1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parameter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assesses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consistency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career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progression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candidate’s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education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timelines.</a:t>
            </a:r>
            <a:r>
              <a:rPr dirty="0" sz="1200" spc="12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Although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analysis,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indicated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earlier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figures,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showed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parameter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relatively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insignificant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compared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reciprocity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still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extracted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examined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resumes.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career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timeline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works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discrepancies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candidate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senior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supervisory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their </a:t>
            </a:r>
            <a:r>
              <a:rPr dirty="0" sz="1200">
                <a:latin typeface="Calibri"/>
                <a:cs typeface="Calibri"/>
              </a:rPr>
              <a:t>education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yet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completed.</a:t>
            </a:r>
            <a:r>
              <a:rPr dirty="0" sz="1200" spc="3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inconsistencies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point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potentially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claims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were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flagged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further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investigation.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Calibri"/>
              <a:cs typeface="Calibri"/>
            </a:endParaRPr>
          </a:p>
          <a:p>
            <a:pPr algn="just" marL="383540" indent="-370840">
              <a:lnSpc>
                <a:spcPct val="100000"/>
              </a:lnSpc>
              <a:buFont typeface="Calibri"/>
              <a:buAutoNum type="arabicPlain" startAt="4"/>
              <a:tabLst>
                <a:tab pos="383540" algn="l"/>
              </a:tabLst>
            </a:pPr>
            <a:r>
              <a:rPr dirty="0" sz="1700" spc="145" b="1">
                <a:latin typeface="Calibri"/>
                <a:cs typeface="Calibri"/>
              </a:rPr>
              <a:t>Model</a:t>
            </a:r>
            <a:r>
              <a:rPr dirty="0" sz="1700" spc="275" b="1">
                <a:latin typeface="Calibri"/>
                <a:cs typeface="Calibri"/>
              </a:rPr>
              <a:t> </a:t>
            </a:r>
            <a:r>
              <a:rPr dirty="0" sz="1700" spc="140" b="1">
                <a:latin typeface="Calibri"/>
                <a:cs typeface="Calibri"/>
              </a:rPr>
              <a:t>Description:</a:t>
            </a:r>
            <a:r>
              <a:rPr dirty="0" sz="1700" spc="495" b="1">
                <a:latin typeface="Calibri"/>
                <a:cs typeface="Calibri"/>
              </a:rPr>
              <a:t> </a:t>
            </a:r>
            <a:r>
              <a:rPr dirty="0" sz="1700" spc="345" b="1">
                <a:latin typeface="Calibri"/>
                <a:cs typeface="Calibri"/>
              </a:rPr>
              <a:t>BiLSTM</a:t>
            </a:r>
            <a:r>
              <a:rPr dirty="0" sz="1700" spc="280" b="1">
                <a:latin typeface="Calibri"/>
                <a:cs typeface="Calibri"/>
              </a:rPr>
              <a:t> </a:t>
            </a:r>
            <a:r>
              <a:rPr dirty="0" sz="1700" spc="135" b="1">
                <a:latin typeface="Calibri"/>
                <a:cs typeface="Calibri"/>
              </a:rPr>
              <a:t>Autoencoder</a:t>
            </a:r>
            <a:endParaRPr sz="17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spcBef>
                <a:spcPts val="1235"/>
              </a:spcBef>
              <a:buFont typeface="Calibri"/>
              <a:buAutoNum type="arabicPeriod"/>
              <a:tabLst>
                <a:tab pos="476250" algn="l"/>
              </a:tabLst>
            </a:pPr>
            <a:r>
              <a:rPr dirty="0" sz="1400" spc="300" b="1">
                <a:latin typeface="Calibri"/>
                <a:cs typeface="Calibri"/>
              </a:rPr>
              <a:t>BiLSTM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25" b="1">
                <a:latin typeface="Calibri"/>
                <a:cs typeface="Calibri"/>
              </a:rPr>
              <a:t>Autoencoder</a:t>
            </a:r>
            <a:endParaRPr sz="1400">
              <a:latin typeface="Calibri"/>
              <a:cs typeface="Calibri"/>
            </a:endParaRPr>
          </a:p>
          <a:p>
            <a:pPr algn="just" marL="12700" marR="6350">
              <a:lnSpc>
                <a:spcPct val="100000"/>
              </a:lnSpc>
              <a:spcBef>
                <a:spcPts val="740"/>
              </a:spcBef>
            </a:pPr>
            <a:r>
              <a:rPr dirty="0" sz="1200" spc="55">
                <a:latin typeface="Calibri"/>
                <a:cs typeface="Calibri"/>
              </a:rPr>
              <a:t>Our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choice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Bidirectional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Long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Short-</a:t>
            </a:r>
            <a:r>
              <a:rPr dirty="0" sz="1200">
                <a:latin typeface="Calibri"/>
                <a:cs typeface="Calibri"/>
              </a:rPr>
              <a:t>Term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Memory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125">
                <a:latin typeface="Calibri"/>
                <a:cs typeface="Calibri"/>
              </a:rPr>
              <a:t>(BiLSTM) </a:t>
            </a:r>
            <a:r>
              <a:rPr dirty="0" sz="1200">
                <a:latin typeface="Calibri"/>
                <a:cs typeface="Calibri"/>
              </a:rPr>
              <a:t>autoencoder,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captures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past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context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sequential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data.</a:t>
            </a:r>
            <a:r>
              <a:rPr dirty="0" sz="1200" spc="185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architecture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complex </a:t>
            </a:r>
            <a:r>
              <a:rPr dirty="0" sz="1200">
                <a:latin typeface="Calibri"/>
                <a:cs typeface="Calibri"/>
              </a:rPr>
              <a:t>temporal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dependencies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dataset,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well-</a:t>
            </a:r>
            <a:r>
              <a:rPr dirty="0" sz="1200">
                <a:latin typeface="Calibri"/>
                <a:cs typeface="Calibri"/>
              </a:rPr>
              <a:t>suited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analyzing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sequential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recommendations.</a:t>
            </a:r>
            <a:endParaRPr sz="1200">
              <a:latin typeface="Calibri"/>
              <a:cs typeface="Calibri"/>
            </a:endParaRPr>
          </a:p>
          <a:p>
            <a:pPr algn="just" lvl="2" marL="12700" marR="6985" indent="4933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06095" algn="l"/>
              </a:tabLst>
            </a:pPr>
            <a:r>
              <a:rPr dirty="0" sz="1200" spc="100" b="1">
                <a:latin typeface="Calibri"/>
                <a:cs typeface="Calibri"/>
              </a:rPr>
              <a:t>Encoder:</a:t>
            </a:r>
            <a:r>
              <a:rPr dirty="0" sz="1200" spc="125" b="1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encoder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135">
                <a:latin typeface="Calibri"/>
                <a:cs typeface="Calibri"/>
              </a:rPr>
              <a:t>BiLSTM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layer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compresses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latent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representation.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representation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intricate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between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facilitating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detection.</a:t>
            </a:r>
            <a:endParaRPr sz="1200">
              <a:latin typeface="Calibri"/>
              <a:cs typeface="Calibri"/>
            </a:endParaRPr>
          </a:p>
          <a:p>
            <a:pPr algn="just" lvl="2" marL="12700" marR="5080" indent="426084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8784" algn="l"/>
              </a:tabLst>
            </a:pPr>
            <a:r>
              <a:rPr dirty="0" sz="1200" spc="105" b="1">
                <a:latin typeface="Calibri"/>
                <a:cs typeface="Calibri"/>
              </a:rPr>
              <a:t>Latent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spc="70" b="1">
                <a:latin typeface="Calibri"/>
                <a:cs typeface="Calibri"/>
              </a:rPr>
              <a:t>Features:</a:t>
            </a:r>
            <a:r>
              <a:rPr dirty="0" sz="1200" spc="245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latent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space,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reduced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dimensionality,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contains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condensed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information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highlights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most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critical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aspects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data.</a:t>
            </a:r>
            <a:r>
              <a:rPr dirty="0" sz="1200" spc="265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step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ensures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captures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underlying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 algn="just" lvl="2" marL="12700" marR="5715" indent="42672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9420" algn="l"/>
              </a:tabLst>
            </a:pPr>
            <a:r>
              <a:rPr dirty="0" sz="1200" spc="85" b="1">
                <a:latin typeface="Calibri"/>
                <a:cs typeface="Calibri"/>
              </a:rPr>
              <a:t>Decoder:</a:t>
            </a:r>
            <a:r>
              <a:rPr dirty="0" sz="1200" spc="235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decoder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latent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enabling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compute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error.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 spc="175">
                <a:latin typeface="Calibri"/>
                <a:cs typeface="Calibri"/>
              </a:rPr>
              <a:t>A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deviates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significantly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from </a:t>
            </a:r>
            <a:r>
              <a:rPr dirty="0" sz="1200">
                <a:latin typeface="Calibri"/>
                <a:cs typeface="Calibri"/>
              </a:rPr>
              <a:t>what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considers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”normal,”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suggesting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fraud.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70"/>
              </a:spcBef>
              <a:buFont typeface="Calibri"/>
              <a:buAutoNum type="arabicPeriod"/>
            </a:pPr>
            <a:endParaRPr sz="12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buFont typeface="Calibri"/>
              <a:buAutoNum type="arabicPeriod" startAt="2"/>
              <a:tabLst>
                <a:tab pos="476250" algn="l"/>
              </a:tabLst>
            </a:pPr>
            <a:r>
              <a:rPr dirty="0" sz="1400" spc="130" b="1">
                <a:latin typeface="Calibri"/>
                <a:cs typeface="Calibri"/>
              </a:rPr>
              <a:t>Model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45" b="1">
                <a:latin typeface="Calibri"/>
                <a:cs typeface="Calibri"/>
              </a:rPr>
              <a:t>Training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20" b="1">
                <a:latin typeface="Calibri"/>
                <a:cs typeface="Calibri"/>
              </a:rPr>
              <a:t>and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60" b="1">
                <a:latin typeface="Calibri"/>
                <a:cs typeface="Calibri"/>
              </a:rPr>
              <a:t>Anomaly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10" b="1">
                <a:latin typeface="Calibri"/>
                <a:cs typeface="Calibri"/>
              </a:rPr>
              <a:t>Detection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train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dataset,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optimizing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squared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minimize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recon- </a:t>
            </a:r>
            <a:r>
              <a:rPr dirty="0" sz="1200">
                <a:latin typeface="Calibri"/>
                <a:cs typeface="Calibri"/>
              </a:rPr>
              <a:t>struction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loss.</a:t>
            </a:r>
            <a:r>
              <a:rPr dirty="0" sz="1200" spc="3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training,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input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calculated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anomaly score.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3059" y="353057"/>
            <a:ext cx="6856730" cy="6529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7620" indent="222885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dynamically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set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Interquartile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Range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 spc="114">
                <a:latin typeface="Calibri"/>
                <a:cs typeface="Calibri"/>
              </a:rPr>
              <a:t>(IQR)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errors,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selecting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90th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percentile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cutoff.</a:t>
            </a:r>
            <a:r>
              <a:rPr dirty="0" sz="1200" spc="140">
                <a:latin typeface="Calibri"/>
                <a:cs typeface="Calibri"/>
              </a:rPr>
              <a:t> 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thresholding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approach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is </a:t>
            </a:r>
            <a:r>
              <a:rPr dirty="0" sz="1200">
                <a:latin typeface="Calibri"/>
                <a:cs typeface="Calibri"/>
              </a:rPr>
              <a:t>adaptive,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accounting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distribution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errors.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buFont typeface="Calibri"/>
              <a:buAutoNum type="arabicPeriod" startAt="3"/>
              <a:tabLst>
                <a:tab pos="476250" algn="l"/>
              </a:tabLst>
            </a:pPr>
            <a:r>
              <a:rPr dirty="0" sz="1400" spc="220" b="1">
                <a:latin typeface="Calibri"/>
                <a:cs typeface="Calibri"/>
              </a:rPr>
              <a:t>Why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300" b="1">
                <a:latin typeface="Calibri"/>
                <a:cs typeface="Calibri"/>
              </a:rPr>
              <a:t>BiLSTM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20" b="1">
                <a:latin typeface="Calibri"/>
                <a:cs typeface="Calibri"/>
              </a:rPr>
              <a:t>Autoencoder?</a:t>
            </a:r>
            <a:endParaRPr sz="1400">
              <a:latin typeface="Calibri"/>
              <a:cs typeface="Calibri"/>
            </a:endParaRPr>
          </a:p>
          <a:p>
            <a:pPr algn="just" marL="12700" marR="8890">
              <a:lnSpc>
                <a:spcPct val="100000"/>
              </a:lnSpc>
              <a:spcBef>
                <a:spcPts val="735"/>
              </a:spcBef>
            </a:pP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advantage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traditional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simple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neural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networks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logistic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regression:</a:t>
            </a:r>
            <a:endParaRPr sz="1200">
              <a:latin typeface="Calibri"/>
              <a:cs typeface="Calibri"/>
            </a:endParaRPr>
          </a:p>
          <a:p>
            <a:pPr algn="just" lvl="2" marL="384175" marR="7620" indent="-14922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14" b="1">
                <a:latin typeface="Calibri"/>
                <a:cs typeface="Calibri"/>
              </a:rPr>
              <a:t>Capturing</a:t>
            </a:r>
            <a:r>
              <a:rPr dirty="0" sz="1200" spc="225" b="1">
                <a:latin typeface="Calibri"/>
                <a:cs typeface="Calibri"/>
              </a:rPr>
              <a:t> </a:t>
            </a:r>
            <a:r>
              <a:rPr dirty="0" sz="1200" spc="70" b="1">
                <a:latin typeface="Calibri"/>
                <a:cs typeface="Calibri"/>
              </a:rPr>
              <a:t>Sequential</a:t>
            </a:r>
            <a:r>
              <a:rPr dirty="0" sz="1200" spc="225" b="1">
                <a:latin typeface="Calibri"/>
                <a:cs typeface="Calibri"/>
              </a:rPr>
              <a:t> </a:t>
            </a:r>
            <a:r>
              <a:rPr dirty="0" sz="1200" spc="75" b="1">
                <a:latin typeface="Calibri"/>
                <a:cs typeface="Calibri"/>
              </a:rPr>
              <a:t>Dependencies:</a:t>
            </a:r>
            <a:r>
              <a:rPr dirty="0" sz="1200" spc="305" b="1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past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dependencies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data,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highly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understanding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recommendation </a:t>
            </a:r>
            <a:r>
              <a:rPr dirty="0" sz="1200">
                <a:latin typeface="Calibri"/>
                <a:cs typeface="Calibri"/>
              </a:rPr>
              <a:t>letters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exhibit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sequential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characteristics.</a:t>
            </a:r>
            <a:endParaRPr sz="1200">
              <a:latin typeface="Calibri"/>
              <a:cs typeface="Calibri"/>
            </a:endParaRPr>
          </a:p>
          <a:p>
            <a:pPr algn="just" lvl="2" marL="384175" marR="6350" indent="-14922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14" b="1">
                <a:latin typeface="Calibri"/>
                <a:cs typeface="Calibri"/>
              </a:rPr>
              <a:t>Robust</a:t>
            </a:r>
            <a:r>
              <a:rPr dirty="0" sz="1200" spc="140" b="1">
                <a:latin typeface="Calibri"/>
                <a:cs typeface="Calibri"/>
              </a:rPr>
              <a:t> </a:t>
            </a:r>
            <a:r>
              <a:rPr dirty="0" sz="1200" spc="110" b="1">
                <a:latin typeface="Calibri"/>
                <a:cs typeface="Calibri"/>
              </a:rPr>
              <a:t>Anomaly</a:t>
            </a:r>
            <a:r>
              <a:rPr dirty="0" sz="1200" spc="14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Detection:</a:t>
            </a:r>
            <a:r>
              <a:rPr dirty="0" sz="1200" spc="240" b="1">
                <a:latin typeface="Calibri"/>
                <a:cs typeface="Calibri"/>
              </a:rPr>
              <a:t> </a:t>
            </a:r>
            <a:r>
              <a:rPr dirty="0" sz="1200" spc="120">
                <a:latin typeface="Calibri"/>
                <a:cs typeface="Calibri"/>
              </a:rPr>
              <a:t>By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focusing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errors,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anoma- </a:t>
            </a:r>
            <a:r>
              <a:rPr dirty="0" sz="1200">
                <a:latin typeface="Calibri"/>
                <a:cs typeface="Calibri"/>
              </a:rPr>
              <a:t>lies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conform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learned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patterns,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ideal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irregularities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in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claims.</a:t>
            </a:r>
            <a:endParaRPr sz="1200">
              <a:latin typeface="Calibri"/>
              <a:cs typeface="Calibri"/>
            </a:endParaRPr>
          </a:p>
          <a:p>
            <a:pPr algn="just" lvl="2" marL="384175" marR="8255" indent="-14922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05" b="1">
                <a:latin typeface="Calibri"/>
                <a:cs typeface="Calibri"/>
              </a:rPr>
              <a:t>Latent</a:t>
            </a:r>
            <a:r>
              <a:rPr dirty="0" sz="1200" spc="20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Feature</a:t>
            </a:r>
            <a:r>
              <a:rPr dirty="0" sz="1200" spc="20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Space:</a:t>
            </a:r>
            <a:r>
              <a:rPr dirty="0" sz="1200" spc="290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latent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representation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between </a:t>
            </a:r>
            <a:r>
              <a:rPr dirty="0" sz="1200" spc="10">
                <a:latin typeface="Calibri"/>
                <a:cs typeface="Calibri"/>
              </a:rPr>
              <a:t>candidates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reduced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dimension,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facilitating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further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analysis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through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clustering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visualization.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95"/>
              </a:spcBef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algn="just" marL="383540" indent="-370840">
              <a:lnSpc>
                <a:spcPct val="100000"/>
              </a:lnSpc>
              <a:buFont typeface="Calibri"/>
              <a:buAutoNum type="arabicPlain" startAt="4"/>
              <a:tabLst>
                <a:tab pos="383540" algn="l"/>
              </a:tabLst>
            </a:pPr>
            <a:r>
              <a:rPr dirty="0" sz="1700" spc="190" b="1">
                <a:latin typeface="Calibri"/>
                <a:cs typeface="Calibri"/>
              </a:rPr>
              <a:t>Data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65" b="1">
                <a:latin typeface="Calibri"/>
                <a:cs typeface="Calibri"/>
              </a:rPr>
              <a:t>Analysis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40" b="1">
                <a:latin typeface="Calibri"/>
                <a:cs typeface="Calibri"/>
              </a:rPr>
              <a:t>and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45" b="1">
                <a:latin typeface="Calibri"/>
                <a:cs typeface="Calibri"/>
              </a:rPr>
              <a:t>Network</a:t>
            </a:r>
            <a:r>
              <a:rPr dirty="0" sz="1700" spc="265" b="1">
                <a:latin typeface="Calibri"/>
                <a:cs typeface="Calibri"/>
              </a:rPr>
              <a:t> </a:t>
            </a:r>
            <a:r>
              <a:rPr dirty="0" sz="1700" spc="130" b="1">
                <a:latin typeface="Calibri"/>
                <a:cs typeface="Calibri"/>
              </a:rPr>
              <a:t>Insights</a:t>
            </a:r>
            <a:endParaRPr sz="1700">
              <a:latin typeface="Calibri"/>
              <a:cs typeface="Calibri"/>
            </a:endParaRPr>
          </a:p>
          <a:p>
            <a:pPr algn="just" marL="12700" marR="7620">
              <a:lnSpc>
                <a:spcPct val="100000"/>
              </a:lnSpc>
              <a:spcBef>
                <a:spcPts val="1090"/>
              </a:spcBef>
            </a:pP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outlines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comprehensive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performed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focusing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relation- </a:t>
            </a:r>
            <a:r>
              <a:rPr dirty="0" sz="1200">
                <a:latin typeface="Calibri"/>
                <a:cs typeface="Calibri"/>
              </a:rPr>
              <a:t>ships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clustering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techniques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among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non-anomalous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profiles.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buFont typeface="Calibri"/>
              <a:buAutoNum type="arabicPeriod"/>
              <a:tabLst>
                <a:tab pos="476250" algn="l"/>
              </a:tabLst>
            </a:pPr>
            <a:r>
              <a:rPr dirty="0" sz="1400" spc="145" b="1">
                <a:latin typeface="Calibri"/>
                <a:cs typeface="Calibri"/>
              </a:rPr>
              <a:t>Updated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05" b="1">
                <a:latin typeface="Calibri"/>
                <a:cs typeface="Calibri"/>
              </a:rPr>
              <a:t>Professional</a:t>
            </a:r>
            <a:r>
              <a:rPr dirty="0" sz="1400" spc="240" b="1">
                <a:latin typeface="Calibri"/>
                <a:cs typeface="Calibri"/>
              </a:rPr>
              <a:t> </a:t>
            </a:r>
            <a:r>
              <a:rPr dirty="0" sz="1400" spc="130" b="1">
                <a:latin typeface="Calibri"/>
                <a:cs typeface="Calibri"/>
              </a:rPr>
              <a:t>Network</a:t>
            </a:r>
            <a:r>
              <a:rPr dirty="0" sz="1400" spc="240" b="1">
                <a:latin typeface="Calibri"/>
                <a:cs typeface="Calibri"/>
              </a:rPr>
              <a:t> </a:t>
            </a:r>
            <a:r>
              <a:rPr dirty="0" sz="1400" spc="135" b="1">
                <a:latin typeface="Calibri"/>
                <a:cs typeface="Calibri"/>
              </a:rPr>
              <a:t>Clustering</a:t>
            </a:r>
            <a:endParaRPr sz="1400">
              <a:latin typeface="Calibri"/>
              <a:cs typeface="Calibri"/>
            </a:endParaRPr>
          </a:p>
          <a:p>
            <a:pPr algn="just" marL="12700" marR="6985">
              <a:lnSpc>
                <a:spcPct val="100000"/>
              </a:lnSpc>
              <a:spcBef>
                <a:spcPts val="735"/>
              </a:spcBef>
            </a:pPr>
            <a:r>
              <a:rPr dirty="0" sz="1200" spc="175">
                <a:latin typeface="Calibri"/>
                <a:cs typeface="Calibri"/>
              </a:rPr>
              <a:t>A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created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non-anomalous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interviewees,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incorporating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updated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recommendation </a:t>
            </a:r>
            <a:r>
              <a:rPr dirty="0" sz="1200">
                <a:latin typeface="Calibri"/>
                <a:cs typeface="Calibri"/>
              </a:rPr>
              <a:t>scores.</a:t>
            </a:r>
            <a:r>
              <a:rPr dirty="0" sz="1200" spc="459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nodes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colored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identified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autoencoder,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edges were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classified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either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one-</a:t>
            </a:r>
            <a:r>
              <a:rPr dirty="0" sz="1200">
                <a:latin typeface="Calibri"/>
                <a:cs typeface="Calibri"/>
              </a:rPr>
              <a:t>way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two-</a:t>
            </a:r>
            <a:r>
              <a:rPr dirty="0" sz="1200">
                <a:latin typeface="Calibri"/>
                <a:cs typeface="Calibri"/>
              </a:rPr>
              <a:t>way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endorsements.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buFont typeface="Calibri"/>
              <a:buAutoNum type="arabicPeriod" startAt="2"/>
              <a:tabLst>
                <a:tab pos="476250" algn="l"/>
              </a:tabLst>
            </a:pPr>
            <a:r>
              <a:rPr dirty="0" sz="1400" spc="130" b="1">
                <a:latin typeface="Calibri"/>
                <a:cs typeface="Calibri"/>
              </a:rPr>
              <a:t>Connections</a:t>
            </a:r>
            <a:r>
              <a:rPr dirty="0" sz="1400" spc="120" b="1">
                <a:latin typeface="Calibri"/>
                <a:cs typeface="Calibri"/>
              </a:rPr>
              <a:t> </a:t>
            </a:r>
            <a:r>
              <a:rPr dirty="0" sz="1400" spc="110" b="1">
                <a:latin typeface="Calibri"/>
                <a:cs typeface="Calibri"/>
              </a:rPr>
              <a:t>Between</a:t>
            </a:r>
            <a:r>
              <a:rPr dirty="0" sz="1400" spc="120" b="1">
                <a:latin typeface="Calibri"/>
                <a:cs typeface="Calibri"/>
              </a:rPr>
              <a:t> </a:t>
            </a:r>
            <a:r>
              <a:rPr dirty="0" sz="1400" spc="140" b="1">
                <a:latin typeface="Calibri"/>
                <a:cs typeface="Calibri"/>
              </a:rPr>
              <a:t>Non-</a:t>
            </a:r>
            <a:r>
              <a:rPr dirty="0" sz="1400" spc="145" b="1">
                <a:latin typeface="Calibri"/>
                <a:cs typeface="Calibri"/>
              </a:rPr>
              <a:t>Anomalous</a:t>
            </a:r>
            <a:r>
              <a:rPr dirty="0" sz="1400" spc="125" b="1">
                <a:latin typeface="Calibri"/>
                <a:cs typeface="Calibri"/>
              </a:rPr>
              <a:t> </a:t>
            </a:r>
            <a:r>
              <a:rPr dirty="0" sz="1400" spc="95" b="1">
                <a:latin typeface="Calibri"/>
                <a:cs typeface="Calibri"/>
              </a:rPr>
              <a:t>Interviewees</a:t>
            </a:r>
            <a:r>
              <a:rPr dirty="0" sz="1400" spc="120" b="1">
                <a:latin typeface="Calibri"/>
                <a:cs typeface="Calibri"/>
              </a:rPr>
              <a:t> and</a:t>
            </a:r>
            <a:r>
              <a:rPr dirty="0" sz="1400" spc="125" b="1">
                <a:latin typeface="Calibri"/>
                <a:cs typeface="Calibri"/>
              </a:rPr>
              <a:t> Recommenders</a:t>
            </a:r>
            <a:endParaRPr sz="1400">
              <a:latin typeface="Calibri"/>
              <a:cs typeface="Calibri"/>
            </a:endParaRPr>
          </a:p>
          <a:p>
            <a:pPr algn="just" marL="12700" marR="6985">
              <a:lnSpc>
                <a:spcPct val="100000"/>
              </a:lnSpc>
              <a:spcBef>
                <a:spcPts val="740"/>
              </a:spcBef>
            </a:pPr>
            <a:r>
              <a:rPr dirty="0" sz="1200" spc="175">
                <a:latin typeface="Calibri"/>
                <a:cs typeface="Calibri"/>
              </a:rPr>
              <a:t>A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graph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constructed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relationships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between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non-anomalous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interviewees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recommenders.</a:t>
            </a:r>
            <a:r>
              <a:rPr dirty="0" sz="1200" spc="4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Nodes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individuals,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edges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endorsements,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providing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insights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structure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influencers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network.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0850" y="7063381"/>
            <a:ext cx="3378167" cy="23000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3848" y="9531322"/>
            <a:ext cx="53105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1: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Connections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Non-Anomalous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Interviewees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3059" y="210791"/>
            <a:ext cx="6855459" cy="99885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15"/>
              </a:spcBef>
            </a:pPr>
            <a:r>
              <a:rPr dirty="0" sz="1400" spc="80" b="1">
                <a:latin typeface="Calibri"/>
                <a:cs typeface="Calibri"/>
              </a:rPr>
              <a:t>5.3</a:t>
            </a:r>
            <a:r>
              <a:rPr dirty="0" sz="1400" spc="490" b="1">
                <a:latin typeface="Calibri"/>
                <a:cs typeface="Calibri"/>
              </a:rPr>
              <a:t>  </a:t>
            </a:r>
            <a:r>
              <a:rPr dirty="0" sz="1400" spc="160" b="1">
                <a:latin typeface="Calibri"/>
                <a:cs typeface="Calibri"/>
              </a:rPr>
              <a:t>Top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90" b="1">
                <a:latin typeface="Calibri"/>
                <a:cs typeface="Calibri"/>
              </a:rPr>
              <a:t>20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30" b="1">
                <a:latin typeface="Calibri"/>
                <a:cs typeface="Calibri"/>
              </a:rPr>
              <a:t>Nodes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40" b="1">
                <a:latin typeface="Calibri"/>
                <a:cs typeface="Calibri"/>
              </a:rPr>
              <a:t>by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40" b="1">
                <a:latin typeface="Calibri"/>
                <a:cs typeface="Calibri"/>
              </a:rPr>
              <a:t>Centrality</a:t>
            </a:r>
            <a:r>
              <a:rPr dirty="0" sz="1400" spc="220" b="1">
                <a:latin typeface="Calibri"/>
                <a:cs typeface="Calibri"/>
              </a:rPr>
              <a:t> </a:t>
            </a:r>
            <a:r>
              <a:rPr dirty="0" sz="1400" spc="100" b="1">
                <a:latin typeface="Calibri"/>
                <a:cs typeface="Calibri"/>
              </a:rPr>
              <a:t>Measures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influential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network,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centrality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metrics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calculated.</a:t>
            </a:r>
            <a:r>
              <a:rPr dirty="0" sz="1200" spc="470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nodes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degree,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closeness,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betweenness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centrality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visualized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charts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key </a:t>
            </a:r>
            <a:r>
              <a:rPr dirty="0" sz="1200">
                <a:latin typeface="Calibri"/>
                <a:cs typeface="Calibri"/>
              </a:rPr>
              <a:t>players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network.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59" y="1399876"/>
            <a:ext cx="3370072" cy="182092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290610" y="3376445"/>
            <a:ext cx="29787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2: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Nodes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Degree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Centrality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5015" y="3956934"/>
            <a:ext cx="3374075" cy="183164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05723" y="5958126"/>
            <a:ext cx="31483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3: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Nodes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Closeness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Centrality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5015" y="6538603"/>
            <a:ext cx="3374075" cy="183164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53059" y="8539808"/>
            <a:ext cx="6854190" cy="1473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4: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10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Nodes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Betweenness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Centrality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80" b="1">
                <a:latin typeface="Calibri"/>
                <a:cs typeface="Calibri"/>
              </a:rPr>
              <a:t>5.4</a:t>
            </a:r>
            <a:r>
              <a:rPr dirty="0" sz="1400" spc="225" b="1">
                <a:latin typeface="Calibri"/>
                <a:cs typeface="Calibri"/>
              </a:rPr>
              <a:t>   </a:t>
            </a:r>
            <a:r>
              <a:rPr dirty="0" sz="1400" spc="160" b="1">
                <a:latin typeface="Calibri"/>
                <a:cs typeface="Calibri"/>
              </a:rPr>
              <a:t>Community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20" b="1">
                <a:latin typeface="Calibri"/>
                <a:cs typeface="Calibri"/>
              </a:rPr>
              <a:t>Detection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50" b="1">
                <a:latin typeface="Calibri"/>
                <a:cs typeface="Calibri"/>
              </a:rPr>
              <a:t>Using</a:t>
            </a:r>
            <a:r>
              <a:rPr dirty="0" sz="1400" spc="225" b="1">
                <a:latin typeface="Calibri"/>
                <a:cs typeface="Calibri"/>
              </a:rPr>
              <a:t> </a:t>
            </a:r>
            <a:r>
              <a:rPr dirty="0" sz="1400" spc="145" b="1">
                <a:latin typeface="Calibri"/>
                <a:cs typeface="Calibri"/>
              </a:rPr>
              <a:t>Louvain</a:t>
            </a:r>
            <a:r>
              <a:rPr dirty="0" sz="1400" spc="225" b="1">
                <a:latin typeface="Calibri"/>
                <a:cs typeface="Calibri"/>
              </a:rPr>
              <a:t> </a:t>
            </a:r>
            <a:r>
              <a:rPr dirty="0" sz="1400" spc="130" b="1"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Calibri"/>
                <a:cs typeface="Calibri"/>
              </a:rPr>
              <a:t>Community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conducted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Louvain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method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network.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Each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community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assigned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unique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color,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offering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interplay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between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different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532" y="388164"/>
            <a:ext cx="2868406" cy="217159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3059" y="2867517"/>
            <a:ext cx="6856095" cy="698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5:</a:t>
            </a:r>
            <a:r>
              <a:rPr dirty="0" sz="1200" spc="4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Community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Louvain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Method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algn="just" marL="383540" indent="-370840">
              <a:lnSpc>
                <a:spcPct val="100000"/>
              </a:lnSpc>
              <a:buFont typeface="Calibri"/>
              <a:buAutoNum type="arabicPlain" startAt="6"/>
              <a:tabLst>
                <a:tab pos="383540" algn="l"/>
              </a:tabLst>
            </a:pPr>
            <a:r>
              <a:rPr dirty="0" sz="1700" spc="155" b="1">
                <a:latin typeface="Calibri"/>
                <a:cs typeface="Calibri"/>
              </a:rPr>
              <a:t>Results</a:t>
            </a:r>
            <a:r>
              <a:rPr dirty="0" sz="1700" spc="275" b="1">
                <a:latin typeface="Calibri"/>
                <a:cs typeface="Calibri"/>
              </a:rPr>
              <a:t> </a:t>
            </a:r>
            <a:r>
              <a:rPr dirty="0" sz="1700" spc="140" b="1">
                <a:latin typeface="Calibri"/>
                <a:cs typeface="Calibri"/>
              </a:rPr>
              <a:t>and</a:t>
            </a:r>
            <a:r>
              <a:rPr dirty="0" sz="1700" spc="280" b="1">
                <a:latin typeface="Calibri"/>
                <a:cs typeface="Calibri"/>
              </a:rPr>
              <a:t> </a:t>
            </a:r>
            <a:r>
              <a:rPr dirty="0" sz="1700" spc="155" b="1">
                <a:latin typeface="Calibri"/>
                <a:cs typeface="Calibri"/>
              </a:rPr>
              <a:t>Analysis</a:t>
            </a:r>
            <a:endParaRPr sz="17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spcBef>
                <a:spcPts val="1235"/>
              </a:spcBef>
              <a:buFont typeface="Calibri"/>
              <a:buAutoNum type="arabicPeriod"/>
              <a:tabLst>
                <a:tab pos="476250" algn="l"/>
              </a:tabLst>
            </a:pPr>
            <a:r>
              <a:rPr dirty="0" sz="1400" spc="114" b="1">
                <a:latin typeface="Calibri"/>
                <a:cs typeface="Calibri"/>
              </a:rPr>
              <a:t>Assessing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00" b="1">
                <a:latin typeface="Calibri"/>
                <a:cs typeface="Calibri"/>
              </a:rPr>
              <a:t>the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14" b="1">
                <a:latin typeface="Calibri"/>
                <a:cs typeface="Calibri"/>
              </a:rPr>
              <a:t>Model’s</a:t>
            </a:r>
            <a:r>
              <a:rPr dirty="0" sz="1400" spc="235" b="1">
                <a:latin typeface="Calibri"/>
                <a:cs typeface="Calibri"/>
              </a:rPr>
              <a:t> </a:t>
            </a:r>
            <a:r>
              <a:rPr dirty="0" sz="1400" spc="105" b="1">
                <a:latin typeface="Calibri"/>
                <a:cs typeface="Calibri"/>
              </a:rPr>
              <a:t>Performance</a:t>
            </a:r>
            <a:endParaRPr sz="1400">
              <a:latin typeface="Calibri"/>
              <a:cs typeface="Calibri"/>
            </a:endParaRPr>
          </a:p>
          <a:p>
            <a:pPr algn="just" marL="12700" marR="6350">
              <a:lnSpc>
                <a:spcPct val="100000"/>
              </a:lnSpc>
              <a:spcBef>
                <a:spcPts val="740"/>
              </a:spcBef>
            </a:pP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histogram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effectiveness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130">
                <a:latin typeface="Calibri"/>
                <a:cs typeface="Calibri"/>
              </a:rPr>
              <a:t>BiLSTM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profiles.</a:t>
            </a:r>
            <a:r>
              <a:rPr dirty="0" sz="1200" spc="465">
                <a:latin typeface="Calibri"/>
                <a:cs typeface="Calibri"/>
              </a:rPr>
              <a:t> </a:t>
            </a:r>
            <a:r>
              <a:rPr dirty="0" sz="1200" spc="175">
                <a:latin typeface="Calibri"/>
                <a:cs typeface="Calibri"/>
              </a:rPr>
              <a:t>A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deeper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plot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reveals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several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aspects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model’s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suitability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problem.</a:t>
            </a:r>
            <a:endParaRPr sz="1200">
              <a:latin typeface="Calibri"/>
              <a:cs typeface="Calibri"/>
            </a:endParaRPr>
          </a:p>
          <a:p>
            <a:pPr algn="just" lvl="2" marL="384175" marR="6350" indent="-149225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14" b="1">
                <a:latin typeface="Calibri"/>
                <a:cs typeface="Calibri"/>
              </a:rPr>
              <a:t>Clear</a:t>
            </a:r>
            <a:r>
              <a:rPr dirty="0" sz="1200" spc="409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Separation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spc="110" b="1">
                <a:latin typeface="Calibri"/>
                <a:cs typeface="Calibri"/>
              </a:rPr>
              <a:t>Normal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and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spc="90" b="1">
                <a:latin typeface="Calibri"/>
                <a:cs typeface="Calibri"/>
              </a:rPr>
              <a:t>Anomalous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spc="120" b="1">
                <a:latin typeface="Calibri"/>
                <a:cs typeface="Calibri"/>
              </a:rPr>
              <a:t>Data</a:t>
            </a:r>
            <a:r>
              <a:rPr dirty="0" sz="1200" spc="415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Points:</a:t>
            </a:r>
            <a:r>
              <a:rPr dirty="0" sz="1200" spc="185" b="1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distribution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shows</a:t>
            </a:r>
            <a:r>
              <a:rPr dirty="0" sz="1200" spc="3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vast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majority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errors,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near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lower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histogram.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successfully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char- </a:t>
            </a:r>
            <a:r>
              <a:rPr dirty="0" sz="1200">
                <a:latin typeface="Calibri"/>
                <a:cs typeface="Calibri"/>
              </a:rPr>
              <a:t>acteristic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recommendations,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accurately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reconstructing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profiles.</a:t>
            </a:r>
            <a:r>
              <a:rPr dirty="0" sz="1200" spc="180">
                <a:latin typeface="Calibri"/>
                <a:cs typeface="Calibri"/>
              </a:rPr>
              <a:t>  </a:t>
            </a:r>
            <a:r>
              <a:rPr dirty="0" sz="1200" spc="40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small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peak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right-hand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side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histogram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corresponds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reconstruction </a:t>
            </a:r>
            <a:r>
              <a:rPr dirty="0" sz="1200">
                <a:latin typeface="Calibri"/>
                <a:cs typeface="Calibri"/>
              </a:rPr>
              <a:t>errors,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suggesting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deviations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norm.</a:t>
            </a:r>
            <a:r>
              <a:rPr dirty="0" sz="1200" spc="40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clear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distinction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underscores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model’s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ability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separate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regular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potentially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ones.</a:t>
            </a:r>
            <a:endParaRPr sz="1200">
              <a:latin typeface="Calibri"/>
              <a:cs typeface="Calibri"/>
            </a:endParaRPr>
          </a:p>
          <a:p>
            <a:pPr algn="just" lvl="2" marL="384175" marR="5080" indent="-14922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10" b="1">
                <a:latin typeface="Calibri"/>
                <a:cs typeface="Calibri"/>
              </a:rPr>
              <a:t>Anomaly</a:t>
            </a:r>
            <a:r>
              <a:rPr dirty="0" sz="1200" spc="215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Threshold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55" b="1">
                <a:latin typeface="Calibri"/>
                <a:cs typeface="Calibri"/>
              </a:rPr>
              <a:t>as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a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Decision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Boundary:</a:t>
            </a:r>
            <a:r>
              <a:rPr dirty="0" sz="1200" spc="310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65" b="1">
                <a:latin typeface="Calibri"/>
                <a:cs typeface="Calibri"/>
              </a:rPr>
              <a:t>dashed</a:t>
            </a:r>
            <a:r>
              <a:rPr dirty="0" sz="1200" spc="220" b="1">
                <a:latin typeface="Calibri"/>
                <a:cs typeface="Calibri"/>
              </a:rPr>
              <a:t> </a:t>
            </a:r>
            <a:r>
              <a:rPr dirty="0" sz="1200" spc="70" b="1">
                <a:latin typeface="Calibri"/>
                <a:cs typeface="Calibri"/>
              </a:rPr>
              <a:t>red</a:t>
            </a:r>
            <a:r>
              <a:rPr dirty="0" sz="1200" spc="215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line</a:t>
            </a:r>
            <a:r>
              <a:rPr dirty="0" sz="1200" spc="16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histogram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marks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threshold,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set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dynamically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90th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percentile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errors.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This </a:t>
            </a:r>
            <a:r>
              <a:rPr dirty="0" sz="1200">
                <a:latin typeface="Calibri"/>
                <a:cs typeface="Calibri"/>
              </a:rPr>
              <a:t>threshold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serves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decision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boundary,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classifying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either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anomalous.</a:t>
            </a:r>
            <a:r>
              <a:rPr dirty="0" sz="1200" spc="480">
                <a:latin typeface="Calibri"/>
                <a:cs typeface="Calibri"/>
              </a:rPr>
              <a:t> </a:t>
            </a:r>
            <a:r>
              <a:rPr dirty="0" sz="1200" spc="40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fact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few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exceed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demonstrates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anomalies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rare,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aligns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real-world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expectations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exception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rather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norm.</a:t>
            </a:r>
            <a:r>
              <a:rPr dirty="0" sz="1200" spc="484">
                <a:latin typeface="Calibri"/>
                <a:cs typeface="Calibri"/>
              </a:rPr>
              <a:t> </a:t>
            </a:r>
            <a:r>
              <a:rPr dirty="0" sz="1200" spc="95">
                <a:latin typeface="Calibri"/>
                <a:cs typeface="Calibri"/>
              </a:rPr>
              <a:t>By </a:t>
            </a:r>
            <a:r>
              <a:rPr dirty="0" sz="1200">
                <a:latin typeface="Calibri"/>
                <a:cs typeface="Calibri"/>
              </a:rPr>
              <a:t>setting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data-driven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threshold,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adapts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specific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characteristics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dataset,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significantly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deviant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flagged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further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investigation.</a:t>
            </a:r>
            <a:endParaRPr sz="1200">
              <a:latin typeface="Calibri"/>
              <a:cs typeface="Calibri"/>
            </a:endParaRPr>
          </a:p>
          <a:p>
            <a:pPr algn="just" lvl="2" marL="384175" marR="6985" indent="-14922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75" b="1">
                <a:latin typeface="Calibri"/>
                <a:cs typeface="Calibri"/>
              </a:rPr>
              <a:t>Identification</a:t>
            </a:r>
            <a:r>
              <a:rPr dirty="0" sz="1200" spc="3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25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Outliers:</a:t>
            </a:r>
            <a:r>
              <a:rPr dirty="0" sz="1200" spc="495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presence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small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significantly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higher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(those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lying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beyond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threshold)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showcases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model’s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ability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detect </a:t>
            </a:r>
            <a:r>
              <a:rPr dirty="0" sz="1200">
                <a:latin typeface="Calibri"/>
                <a:cs typeface="Calibri"/>
              </a:rPr>
              <a:t>outliers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effectively.</a:t>
            </a:r>
            <a:r>
              <a:rPr dirty="0" sz="1200" spc="15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high-error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likely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contain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inconsistencies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do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”normal”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learned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model.</a:t>
            </a:r>
            <a:r>
              <a:rPr dirty="0" sz="1200" spc="190">
                <a:latin typeface="Calibri"/>
                <a:cs typeface="Calibri"/>
              </a:rPr>
              <a:t>  </a:t>
            </a:r>
            <a:r>
              <a:rPr dirty="0" sz="1200" spc="120">
                <a:latin typeface="Calibri"/>
                <a:cs typeface="Calibri"/>
              </a:rPr>
              <a:t>By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outliers,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serves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powerful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tool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flagging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potentially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resumes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recommendations.</a:t>
            </a:r>
            <a:endParaRPr sz="1200">
              <a:latin typeface="Calibri"/>
              <a:cs typeface="Calibri"/>
            </a:endParaRPr>
          </a:p>
          <a:p>
            <a:pPr algn="just" lvl="2" marL="384175" marR="5080" indent="-14922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Model</a:t>
            </a:r>
            <a:r>
              <a:rPr dirty="0" sz="1200" spc="270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Generalization</a:t>
            </a:r>
            <a:r>
              <a:rPr dirty="0" sz="1200" spc="275" b="1">
                <a:latin typeface="Calibri"/>
                <a:cs typeface="Calibri"/>
              </a:rPr>
              <a:t> </a:t>
            </a:r>
            <a:r>
              <a:rPr dirty="0" sz="1200" spc="100" b="1">
                <a:latin typeface="Calibri"/>
                <a:cs typeface="Calibri"/>
              </a:rPr>
              <a:t>Capability:</a:t>
            </a:r>
            <a:r>
              <a:rPr dirty="0" sz="1200" spc="390" b="1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distribution’s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shape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implies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generalizes </a:t>
            </a:r>
            <a:r>
              <a:rPr dirty="0" sz="1200">
                <a:latin typeface="Calibri"/>
                <a:cs typeface="Calibri"/>
              </a:rPr>
              <a:t>well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most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profiles,</a:t>
            </a:r>
            <a:r>
              <a:rPr dirty="0" sz="1200" spc="3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evidenced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concentration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errors.</a:t>
            </a:r>
            <a:r>
              <a:rPr dirty="0" sz="1200" spc="225">
                <a:latin typeface="Calibri"/>
                <a:cs typeface="Calibri"/>
              </a:rPr>
              <a:t>  </a:t>
            </a:r>
            <a:r>
              <a:rPr dirty="0" sz="1200" spc="175">
                <a:latin typeface="Calibri"/>
                <a:cs typeface="Calibri"/>
              </a:rPr>
              <a:t>A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poorly </a:t>
            </a:r>
            <a:r>
              <a:rPr dirty="0" sz="1200">
                <a:latin typeface="Calibri"/>
                <a:cs typeface="Calibri"/>
              </a:rPr>
              <a:t>trained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overfitted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exhibit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flatter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distribution,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points </a:t>
            </a:r>
            <a:r>
              <a:rPr dirty="0" sz="1200">
                <a:latin typeface="Calibri"/>
                <a:cs typeface="Calibri"/>
              </a:rPr>
              <a:t>exhibiting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mid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errors.</a:t>
            </a:r>
            <a:r>
              <a:rPr dirty="0" sz="1200" spc="190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sharp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decline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increases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overfitting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noise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irrelevant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details, </a:t>
            </a:r>
            <a:r>
              <a:rPr dirty="0" sz="1200">
                <a:latin typeface="Calibri"/>
                <a:cs typeface="Calibri"/>
              </a:rPr>
              <a:t>further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affirming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robustness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discerning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legitimate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anomalous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ones.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052" y="426179"/>
            <a:ext cx="3300026" cy="337535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3059" y="4012613"/>
            <a:ext cx="685482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6: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Dominant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Factors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Profiles.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histogram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importance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various </a:t>
            </a:r>
            <a:r>
              <a:rPr dirty="0" sz="1200">
                <a:latin typeface="Calibri"/>
                <a:cs typeface="Calibri"/>
              </a:rPr>
              <a:t>parameters,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indicating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reciprocity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most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factor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fraudulent profiles.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881" y="4723809"/>
            <a:ext cx="3372396" cy="20535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53059" y="6962734"/>
            <a:ext cx="685482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7: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60">
                <a:latin typeface="Calibri"/>
                <a:cs typeface="Calibri"/>
              </a:rPr>
              <a:t>2D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Visualization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Anomalies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120">
                <a:latin typeface="Calibri"/>
                <a:cs typeface="Calibri"/>
              </a:rPr>
              <a:t>KNN.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multi-colored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plot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profiles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factors.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circles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anomalies.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314" y="7587933"/>
            <a:ext cx="3140631" cy="19675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3059" y="9753432"/>
            <a:ext cx="685482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Figure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8:</a:t>
            </a:r>
            <a:r>
              <a:rPr dirty="0" sz="1200" spc="11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Autoencoder.</a:t>
            </a:r>
            <a:r>
              <a:rPr dirty="0" sz="1200" spc="150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plot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displays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errors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points,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anomalies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marked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red.</a:t>
            </a:r>
            <a:r>
              <a:rPr dirty="0" sz="1200" spc="160">
                <a:latin typeface="Calibri"/>
                <a:cs typeface="Calibri"/>
              </a:rPr>
              <a:t> 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dashed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represents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cutoff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cases.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167" y="365778"/>
            <a:ext cx="3089653" cy="217897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3059" y="2741838"/>
            <a:ext cx="6855459" cy="4933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1200" spc="10">
                <a:latin typeface="Calibri"/>
                <a:cs typeface="Calibri"/>
              </a:rPr>
              <a:t>Figure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9: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Reconstruction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Error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Distribution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-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Autoencoder.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This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histogram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shows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distribu- </a:t>
            </a:r>
            <a:r>
              <a:rPr dirty="0" sz="1200">
                <a:latin typeface="Calibri"/>
                <a:cs typeface="Calibri"/>
              </a:rPr>
              <a:t>tion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reconstruction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errors,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vertical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indicating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detection.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Calibri"/>
              <a:cs typeface="Calibri"/>
            </a:endParaRPr>
          </a:p>
          <a:p>
            <a:pPr algn="just" lvl="1" marL="476250" indent="-463550">
              <a:lnSpc>
                <a:spcPct val="100000"/>
              </a:lnSpc>
              <a:buFont typeface="Calibri"/>
              <a:buAutoNum type="arabicPeriod" startAt="2"/>
              <a:tabLst>
                <a:tab pos="476250" algn="l"/>
              </a:tabLst>
            </a:pPr>
            <a:r>
              <a:rPr dirty="0" sz="1400" spc="170" b="1">
                <a:latin typeface="Calibri"/>
                <a:cs typeface="Calibri"/>
              </a:rPr>
              <a:t>Summary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20" b="1">
                <a:latin typeface="Calibri"/>
                <a:cs typeface="Calibri"/>
              </a:rPr>
              <a:t>and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40" b="1">
                <a:latin typeface="Calibri"/>
                <a:cs typeface="Calibri"/>
              </a:rPr>
              <a:t>Future</a:t>
            </a:r>
            <a:r>
              <a:rPr dirty="0" sz="1400" spc="229" b="1">
                <a:latin typeface="Calibri"/>
                <a:cs typeface="Calibri"/>
              </a:rPr>
              <a:t> </a:t>
            </a:r>
            <a:r>
              <a:rPr dirty="0" sz="1400" spc="135" b="1">
                <a:latin typeface="Calibri"/>
                <a:cs typeface="Calibri"/>
              </a:rPr>
              <a:t>Work</a:t>
            </a:r>
            <a:endParaRPr sz="1400">
              <a:latin typeface="Calibri"/>
              <a:cs typeface="Calibri"/>
            </a:endParaRPr>
          </a:p>
          <a:p>
            <a:pPr algn="just" marL="12700" marR="5715">
              <a:lnSpc>
                <a:spcPct val="100000"/>
              </a:lnSpc>
              <a:spcBef>
                <a:spcPts val="735"/>
              </a:spcBef>
            </a:pP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results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demonstrate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effectively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separates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fraudulent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profiles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genuine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learned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dataset.</a:t>
            </a:r>
            <a:r>
              <a:rPr dirty="0" sz="1200" spc="21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However,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room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further </a:t>
            </a:r>
            <a:r>
              <a:rPr dirty="0" sz="1200">
                <a:latin typeface="Calibri"/>
                <a:cs typeface="Calibri"/>
              </a:rPr>
              <a:t>exploration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improvements:</a:t>
            </a:r>
            <a:endParaRPr sz="1200">
              <a:latin typeface="Calibri"/>
              <a:cs typeface="Calibri"/>
            </a:endParaRPr>
          </a:p>
          <a:p>
            <a:pPr algn="just" lvl="2" marL="384175" marR="6350" indent="-14922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05" b="1">
                <a:latin typeface="Calibri"/>
                <a:cs typeface="Calibri"/>
              </a:rPr>
              <a:t>Enhancing</a:t>
            </a:r>
            <a:r>
              <a:rPr dirty="0" sz="1200" spc="35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Feature</a:t>
            </a:r>
            <a:r>
              <a:rPr dirty="0" sz="1200" spc="355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Set:</a:t>
            </a:r>
            <a:r>
              <a:rPr dirty="0" sz="1200" spc="135" b="1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current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parameters,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such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network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deep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semantic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similarity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measures,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could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further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improve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model’s performance.</a:t>
            </a:r>
            <a:endParaRPr sz="1200">
              <a:latin typeface="Calibri"/>
              <a:cs typeface="Calibri"/>
            </a:endParaRPr>
          </a:p>
          <a:p>
            <a:pPr algn="just" lvl="2" marL="384175" marR="8890" indent="-14922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100" b="1">
                <a:latin typeface="Calibri"/>
                <a:cs typeface="Calibri"/>
              </a:rPr>
              <a:t>Adaptive</a:t>
            </a:r>
            <a:r>
              <a:rPr dirty="0" sz="1200" spc="120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Thresholding:</a:t>
            </a:r>
            <a:r>
              <a:rPr dirty="0" sz="1200" spc="27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iterations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could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explore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dynamic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thresholding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meth- </a:t>
            </a:r>
            <a:r>
              <a:rPr dirty="0" sz="1200">
                <a:latin typeface="Calibri"/>
                <a:cs typeface="Calibri"/>
              </a:rPr>
              <a:t>ods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clustering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results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anomaly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process.</a:t>
            </a:r>
            <a:endParaRPr sz="1200">
              <a:latin typeface="Calibri"/>
              <a:cs typeface="Calibri"/>
            </a:endParaRPr>
          </a:p>
          <a:p>
            <a:pPr algn="just" lvl="2" marL="384175" marR="5080" indent="-14922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84175" algn="l"/>
              </a:tabLst>
            </a:pPr>
            <a:r>
              <a:rPr dirty="0" sz="1200" spc="85" b="1">
                <a:latin typeface="Calibri"/>
                <a:cs typeface="Calibri"/>
              </a:rPr>
              <a:t>Model</a:t>
            </a:r>
            <a:r>
              <a:rPr dirty="0" sz="1200" spc="160" b="1">
                <a:latin typeface="Calibri"/>
                <a:cs typeface="Calibri"/>
              </a:rPr>
              <a:t> </a:t>
            </a:r>
            <a:r>
              <a:rPr dirty="0" sz="1200" spc="85" b="1">
                <a:latin typeface="Calibri"/>
                <a:cs typeface="Calibri"/>
              </a:rPr>
              <a:t>Scalability:</a:t>
            </a:r>
            <a:r>
              <a:rPr dirty="0" sz="1200" spc="28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Although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effectively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current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size,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optimizing </a:t>
            </a:r>
            <a:r>
              <a:rPr dirty="0" sz="1200" spc="50">
                <a:latin typeface="Calibri"/>
                <a:cs typeface="Calibri"/>
              </a:rPr>
              <a:t>it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larger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enable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broader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165">
                <a:latin typeface="Calibri"/>
                <a:cs typeface="Calibri"/>
              </a:rPr>
              <a:t>HR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departments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industries.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90"/>
              </a:spcBef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algn="just" marL="383540" indent="-370840">
              <a:lnSpc>
                <a:spcPct val="100000"/>
              </a:lnSpc>
              <a:spcBef>
                <a:spcPts val="5"/>
              </a:spcBef>
              <a:buFont typeface="Calibri"/>
              <a:buAutoNum type="arabicPlain" startAt="6"/>
              <a:tabLst>
                <a:tab pos="383540" algn="l"/>
              </a:tabLst>
            </a:pPr>
            <a:r>
              <a:rPr dirty="0" sz="1700" spc="140" b="1">
                <a:latin typeface="Calibri"/>
                <a:cs typeface="Calibri"/>
              </a:rPr>
              <a:t>Conclusion</a:t>
            </a:r>
            <a:endParaRPr sz="17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1085"/>
              </a:spcBef>
            </a:pPr>
            <a:r>
              <a:rPr dirty="0" sz="1200" spc="65">
                <a:latin typeface="Calibri"/>
                <a:cs typeface="Calibri"/>
              </a:rPr>
              <a:t>In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conclusion,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75">
                <a:latin typeface="Calibri"/>
                <a:cs typeface="Calibri"/>
              </a:rPr>
              <a:t>AI-</a:t>
            </a:r>
            <a:r>
              <a:rPr dirty="0" sz="1200">
                <a:latin typeface="Calibri"/>
                <a:cs typeface="Calibri"/>
              </a:rPr>
              <a:t>powered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approach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autoencoder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effectively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fraudu- </a:t>
            </a:r>
            <a:r>
              <a:rPr dirty="0" sz="1200">
                <a:latin typeface="Calibri"/>
                <a:cs typeface="Calibri"/>
              </a:rPr>
              <a:t>lent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claims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resumes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recommendation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letters.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120">
                <a:latin typeface="Calibri"/>
                <a:cs typeface="Calibri"/>
              </a:rPr>
              <a:t>By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leveraging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superlative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scores,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text </a:t>
            </a:r>
            <a:r>
              <a:rPr dirty="0" sz="1200">
                <a:latin typeface="Calibri"/>
                <a:cs typeface="Calibri"/>
              </a:rPr>
              <a:t>inconsistencies,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reciprocity,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career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timelines,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65">
                <a:latin typeface="Calibri"/>
                <a:cs typeface="Calibri"/>
              </a:rPr>
              <a:t>HR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comprehensive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risk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tool.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The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results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140">
                <a:latin typeface="Calibri"/>
                <a:cs typeface="Calibri"/>
              </a:rPr>
              <a:t>BiLSTM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robust,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generalizes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well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different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profiles,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accurately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anomalies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further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review.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With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enhancements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scaling,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revolutionize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fraud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detection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165">
                <a:latin typeface="Calibri"/>
                <a:cs typeface="Calibri"/>
              </a:rPr>
              <a:t>HR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practices.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2024-09-29T04:15:30Z</dcterms:created>
  <dcterms:modified xsi:type="dcterms:W3CDTF">2024-09-29T04:15:30Z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2024-09-29T00:00:00Z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