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10"/>
  </p:notesMasterIdLst>
  <p:sldIdLst>
    <p:sldId id="258" r:id="rId3"/>
    <p:sldId id="273" r:id="rId4"/>
    <p:sldId id="268" r:id="rId5"/>
    <p:sldId id="274" r:id="rId6"/>
    <p:sldId id="275" r:id="rId7"/>
    <p:sldId id="276" r:id="rId8"/>
    <p:sldId id="277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15282-F38F-4305-9E7C-0A0A22DF6FE8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21C6B-7113-4FAC-92C8-74352529D2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1956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0117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98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169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3907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9584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3073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584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3383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3232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02528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46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065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92019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764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086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CAE312D-072A-48CE-A129-2A42298A62B8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159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635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371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5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509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7665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2020/4/9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6991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CAE312D-072A-48CE-A129-2A42298A62B8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7995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E312D-072A-48CE-A129-2A42298A62B8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069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  <a:r>
              <a:rPr lang="en-US" altLang="zh-TW" dirty="0" smtClean="0"/>
              <a:t>04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7829990" y="4376404"/>
            <a:ext cx="408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繳交截止日期：</a:t>
            </a:r>
            <a:r>
              <a:rPr lang="en-US" altLang="zh-TW" dirty="0" smtClean="0"/>
              <a:t>2020/04/14 </a:t>
            </a:r>
            <a:r>
              <a:rPr lang="zh-TW" altLang="en-US" dirty="0" smtClean="0"/>
              <a:t>  </a:t>
            </a:r>
            <a:r>
              <a:rPr lang="en-US" altLang="zh-TW" dirty="0"/>
              <a:t>23:55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654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1826DE-74E2-4B78-BA7C-427CD8B39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04-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踩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雷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9F43FD-6898-4711-B665-045339810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請根據提供之地雷資訊，計算每一座標九宮格內擁有的地雷數。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Input: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首先將會輸入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數值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N(3~100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包含換行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接著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將會輸入大小為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長度為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的地雷地圖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(N x 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行資訊皆會進行換行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地雷以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做標記，非地雷區域以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做標記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Output:</a:t>
            </a: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輸出該座標九宮個內擁有地雷數，如該區域有地雷則以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進行標記。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9758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>
            <a:extLst>
              <a:ext uri="{FF2B5EF4-FFF2-40B4-BE49-F238E27FC236}">
                <a16:creationId xmlns:a16="http://schemas.microsoft.com/office/drawing/2014/main" id="{D6341F87-95C1-481A-AEFC-33B910546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04-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踩地雷</a:t>
            </a:r>
            <a:endParaRPr lang="zh-TW" altLang="en-US" dirty="0"/>
          </a:p>
        </p:txBody>
      </p:sp>
      <p:graphicFrame>
        <p:nvGraphicFramePr>
          <p:cNvPr id="16" name="內容版面配置區 15">
            <a:extLst>
              <a:ext uri="{FF2B5EF4-FFF2-40B4-BE49-F238E27FC236}">
                <a16:creationId xmlns:a16="http://schemas.microsoft.com/office/drawing/2014/main" id="{5F717355-071E-4F62-A442-64453B4EF0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0691628"/>
              </p:ext>
            </p:extLst>
          </p:nvPr>
        </p:nvGraphicFramePr>
        <p:xfrm>
          <a:off x="908538" y="1328916"/>
          <a:ext cx="10058400" cy="5374659"/>
        </p:xfrm>
        <a:graphic>
          <a:graphicData uri="http://schemas.openxmlformats.org/drawingml/2006/table">
            <a:tbl>
              <a:tblPr/>
              <a:tblGrid>
                <a:gridCol w="3352800">
                  <a:extLst>
                    <a:ext uri="{9D8B030D-6E8A-4147-A177-3AD203B41FA5}">
                      <a16:colId xmlns:a16="http://schemas.microsoft.com/office/drawing/2014/main" val="3879241086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73534447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338874847"/>
                    </a:ext>
                  </a:extLst>
                </a:gridCol>
              </a:tblGrid>
              <a:tr h="39603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Rockwell" panose="02060603020205020403" pitchFamily="18" charset="0"/>
                        </a:rPr>
                        <a:t>Sample input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Rockwell" panose="02060603020205020403" pitchFamily="18" charset="0"/>
                        </a:rPr>
                        <a:t>Sample output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Sample in</a:t>
                      </a:r>
                      <a:r>
                        <a:rPr lang="en-US" baseline="0" dirty="0" smtClean="0">
                          <a:effectLst/>
                        </a:rPr>
                        <a:t> Console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989306"/>
                  </a:ext>
                </a:extLst>
              </a:tr>
              <a:tr h="1865854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  <a:p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_**_</a:t>
                      </a:r>
                    </a:p>
                    <a:p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__*__ </a:t>
                      </a:r>
                    </a:p>
                    <a:p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*****</a:t>
                      </a:r>
                    </a:p>
                    <a:p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_*_*</a:t>
                      </a:r>
                    </a:p>
                    <a:p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_*_*_ 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EC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</a:rPr>
                        <a:t>*3**1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</a:rPr>
                        <a:t>36*63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</a:rPr>
                        <a:t>*****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</a:rPr>
                        <a:t>*6*6*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</a:rPr>
                        <a:t>2*3*2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dirty="0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EC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dirty="0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E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376188"/>
                  </a:ext>
                </a:extLst>
              </a:tr>
              <a:tr h="3041710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  <a:p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__________</a:t>
                      </a:r>
                    </a:p>
                    <a:p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**********</a:t>
                      </a:r>
                    </a:p>
                    <a:p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_*_*_*_*_*</a:t>
                      </a:r>
                    </a:p>
                    <a:p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__________</a:t>
                      </a:r>
                    </a:p>
                    <a:p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__**_*_*__</a:t>
                      </a:r>
                    </a:p>
                    <a:p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_**_*__*_*</a:t>
                      </a:r>
                    </a:p>
                    <a:p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___*_**__</a:t>
                      </a:r>
                    </a:p>
                    <a:p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______*___</a:t>
                      </a:r>
                    </a:p>
                    <a:p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___**__*_</a:t>
                      </a:r>
                    </a:p>
                    <a:p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___**___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E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2333333332</a:t>
                      </a:r>
                    </a:p>
                    <a:p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**********</a:t>
                      </a:r>
                    </a:p>
                    <a:p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3*5*5*5*5*</a:t>
                      </a:r>
                    </a:p>
                    <a:p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1243424231</a:t>
                      </a:r>
                    </a:p>
                    <a:p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13**3*3*31</a:t>
                      </a:r>
                    </a:p>
                    <a:p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2**5*45*4*</a:t>
                      </a:r>
                    </a:p>
                    <a:p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323*4**31</a:t>
                      </a:r>
                    </a:p>
                    <a:p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220235*421</a:t>
                      </a:r>
                    </a:p>
                    <a:p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311**43*1</a:t>
                      </a:r>
                    </a:p>
                    <a:p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113**211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EC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dirty="0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E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45472"/>
                  </a:ext>
                </a:extLst>
              </a:tr>
            </a:tbl>
          </a:graphicData>
        </a:graphic>
      </p:graphicFrame>
      <p:sp>
        <p:nvSpPr>
          <p:cNvPr id="17" name="Rectangle 1">
            <a:extLst>
              <a:ext uri="{FF2B5EF4-FFF2-40B4-BE49-F238E27FC236}">
                <a16:creationId xmlns:a16="http://schemas.microsoft.com/office/drawing/2014/main" id="{39A36DE0-32BF-4350-B6DC-68F693C38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3133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304" y="1896748"/>
            <a:ext cx="1152686" cy="165758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6383" y="3674202"/>
            <a:ext cx="914528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43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04-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踩地雷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15">
            <a:extLst>
              <a:ext uri="{FF2B5EF4-FFF2-40B4-BE49-F238E27FC236}">
                <a16:creationId xmlns:a16="http://schemas.microsoft.com/office/drawing/2014/main" id="{5F717355-071E-4F62-A442-64453B4EF0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8386458"/>
              </p:ext>
            </p:extLst>
          </p:nvPr>
        </p:nvGraphicFramePr>
        <p:xfrm>
          <a:off x="899746" y="1399976"/>
          <a:ext cx="10058400" cy="3508805"/>
        </p:xfrm>
        <a:graphic>
          <a:graphicData uri="http://schemas.openxmlformats.org/drawingml/2006/table">
            <a:tbl>
              <a:tblPr/>
              <a:tblGrid>
                <a:gridCol w="3352800">
                  <a:extLst>
                    <a:ext uri="{9D8B030D-6E8A-4147-A177-3AD203B41FA5}">
                      <a16:colId xmlns:a16="http://schemas.microsoft.com/office/drawing/2014/main" val="3879241086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73534447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338874847"/>
                    </a:ext>
                  </a:extLst>
                </a:gridCol>
              </a:tblGrid>
              <a:tr h="39603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smtClean="0">
                          <a:solidFill>
                            <a:srgbClr val="FFFFFF"/>
                          </a:solidFill>
                          <a:effectLst/>
                          <a:latin typeface="Rockwell" panose="02060603020205020403" pitchFamily="18" charset="0"/>
                        </a:rPr>
                        <a:t>Sample input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smtClean="0">
                          <a:solidFill>
                            <a:srgbClr val="FFFFFF"/>
                          </a:solidFill>
                          <a:effectLst/>
                          <a:latin typeface="Rockwell" panose="02060603020205020403" pitchFamily="18" charset="0"/>
                        </a:rPr>
                        <a:t>Sample output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mtClean="0">
                          <a:effectLst/>
                        </a:rPr>
                        <a:t>Sample in</a:t>
                      </a:r>
                      <a:r>
                        <a:rPr lang="en-US" baseline="0" smtClean="0">
                          <a:effectLst/>
                        </a:rPr>
                        <a:t> Console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989306"/>
                  </a:ext>
                </a:extLst>
              </a:tr>
              <a:tr h="1865854">
                <a:tc>
                  <a:txBody>
                    <a:bodyPr/>
                    <a:lstStyle/>
                    <a:p>
                      <a:r>
                        <a:rPr lang="en-US" altLang="zh-TW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  <a:p>
                      <a:r>
                        <a:rPr lang="en-US" altLang="zh-TW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__________</a:t>
                      </a:r>
                    </a:p>
                    <a:p>
                      <a:r>
                        <a:rPr lang="en-US" altLang="zh-TW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__________</a:t>
                      </a:r>
                    </a:p>
                    <a:p>
                      <a:r>
                        <a:rPr lang="en-US" altLang="zh-TW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__*____*__</a:t>
                      </a:r>
                    </a:p>
                    <a:p>
                      <a:r>
                        <a:rPr lang="en-US" altLang="zh-TW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_*_*__*_*_</a:t>
                      </a:r>
                    </a:p>
                    <a:p>
                      <a:r>
                        <a:rPr lang="zh-TW" altLang="en-US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zh-TW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___**___*</a:t>
                      </a:r>
                    </a:p>
                    <a:p>
                      <a:r>
                        <a:rPr lang="en-US" altLang="zh-TW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_*______*_</a:t>
                      </a:r>
                    </a:p>
                    <a:p>
                      <a:r>
                        <a:rPr lang="en-US" altLang="zh-TW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___*__*___</a:t>
                      </a:r>
                    </a:p>
                    <a:p>
                      <a:r>
                        <a:rPr lang="en-US" altLang="zh-TW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____**____</a:t>
                      </a:r>
                    </a:p>
                    <a:p>
                      <a:r>
                        <a:rPr lang="en-US" altLang="zh-TW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__________</a:t>
                      </a:r>
                    </a:p>
                    <a:p>
                      <a:r>
                        <a:rPr lang="en-US" altLang="zh-TW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__________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E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0000000000</a:t>
                      </a:r>
                    </a:p>
                    <a:p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0111001110</a:t>
                      </a:r>
                    </a:p>
                    <a:p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12*2112*21</a:t>
                      </a:r>
                    </a:p>
                    <a:p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2*3*33*3*2</a:t>
                      </a:r>
                    </a:p>
                    <a:p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332**233*</a:t>
                      </a:r>
                    </a:p>
                    <a:p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2*223322*2</a:t>
                      </a:r>
                    </a:p>
                    <a:p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112*33*211</a:t>
                      </a:r>
                    </a:p>
                    <a:p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0012**2100</a:t>
                      </a:r>
                    </a:p>
                    <a:p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0001221000</a:t>
                      </a:r>
                    </a:p>
                    <a:p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0000000000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EC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dirty="0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E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376188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681" y="1825625"/>
            <a:ext cx="876422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444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Hint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2160605"/>
              </p:ext>
            </p:extLst>
          </p:nvPr>
        </p:nvGraphicFramePr>
        <p:xfrm>
          <a:off x="419100" y="1690688"/>
          <a:ext cx="2617176" cy="1668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392">
                  <a:extLst>
                    <a:ext uri="{9D8B030D-6E8A-4147-A177-3AD203B41FA5}">
                      <a16:colId xmlns:a16="http://schemas.microsoft.com/office/drawing/2014/main" val="1734537663"/>
                    </a:ext>
                  </a:extLst>
                </a:gridCol>
                <a:gridCol w="872392">
                  <a:extLst>
                    <a:ext uri="{9D8B030D-6E8A-4147-A177-3AD203B41FA5}">
                      <a16:colId xmlns:a16="http://schemas.microsoft.com/office/drawing/2014/main" val="2113832188"/>
                    </a:ext>
                  </a:extLst>
                </a:gridCol>
                <a:gridCol w="872392">
                  <a:extLst>
                    <a:ext uri="{9D8B030D-6E8A-4147-A177-3AD203B41FA5}">
                      <a16:colId xmlns:a16="http://schemas.microsoft.com/office/drawing/2014/main" val="3320217075"/>
                    </a:ext>
                  </a:extLst>
                </a:gridCol>
              </a:tblGrid>
              <a:tr h="556260">
                <a:tc>
                  <a:txBody>
                    <a:bodyPr/>
                    <a:lstStyle/>
                    <a:p>
                      <a:pPr algn="dist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435376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/>
                        <a:t>_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/>
                        <a:t>_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/>
                        <a:t>_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732489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/>
                        <a:t>_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zh-TW" altLang="en-US" dirty="0" smtClean="0"/>
                        <a:t>*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/>
                        <a:t>_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785743"/>
                  </a:ext>
                </a:extLst>
              </a:tr>
            </a:tbl>
          </a:graphicData>
        </a:graphic>
      </p:graphicFrame>
      <p:graphicFrame>
        <p:nvGraphicFramePr>
          <p:cNvPr id="6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7614734"/>
              </p:ext>
            </p:extLst>
          </p:nvPr>
        </p:nvGraphicFramePr>
        <p:xfrm>
          <a:off x="4674577" y="1690688"/>
          <a:ext cx="2617176" cy="1668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392">
                  <a:extLst>
                    <a:ext uri="{9D8B030D-6E8A-4147-A177-3AD203B41FA5}">
                      <a16:colId xmlns:a16="http://schemas.microsoft.com/office/drawing/2014/main" val="1734537663"/>
                    </a:ext>
                  </a:extLst>
                </a:gridCol>
                <a:gridCol w="872392">
                  <a:extLst>
                    <a:ext uri="{9D8B030D-6E8A-4147-A177-3AD203B41FA5}">
                      <a16:colId xmlns:a16="http://schemas.microsoft.com/office/drawing/2014/main" val="2113832188"/>
                    </a:ext>
                  </a:extLst>
                </a:gridCol>
                <a:gridCol w="872392">
                  <a:extLst>
                    <a:ext uri="{9D8B030D-6E8A-4147-A177-3AD203B41FA5}">
                      <a16:colId xmlns:a16="http://schemas.microsoft.com/office/drawing/2014/main" val="3320217075"/>
                    </a:ext>
                  </a:extLst>
                </a:gridCol>
              </a:tblGrid>
              <a:tr h="556260">
                <a:tc>
                  <a:txBody>
                    <a:bodyPr/>
                    <a:lstStyle/>
                    <a:p>
                      <a:pPr algn="dist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(0,0)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zh-TW" alt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435376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marL="0" marR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zh-TW" alt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zh-TW" alt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zh-TW" alt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732489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marL="0" marR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zh-TW" alt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zh-TW" alt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zh-TW" alt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785743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4674577" y="1690688"/>
            <a:ext cx="1752602" cy="10964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3739663" y="1225246"/>
            <a:ext cx="861649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zh-TW" b="1" dirty="0"/>
              <a:t>(-1, -1)</a:t>
            </a:r>
            <a:endParaRPr lang="zh-TW" altLang="en-US" b="1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488733" y="3460955"/>
            <a:ext cx="861649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zh-TW" b="1" dirty="0" smtClean="0"/>
              <a:t>(2, 3)</a:t>
            </a:r>
            <a:endParaRPr lang="zh-TW" altLang="en-US" b="1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627084" y="1216321"/>
            <a:ext cx="861649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zh-TW" b="1" dirty="0" smtClean="0"/>
              <a:t>(1, </a:t>
            </a:r>
            <a:r>
              <a:rPr lang="en-US" altLang="zh-TW" b="1" dirty="0"/>
              <a:t>-1)</a:t>
            </a:r>
            <a:endParaRPr lang="zh-TW" altLang="en-US" b="1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739664" y="1788804"/>
            <a:ext cx="861649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zh-TW" b="1" dirty="0" smtClean="0"/>
              <a:t>(-1, 0)</a:t>
            </a:r>
            <a:endParaRPr lang="zh-TW" altLang="en-US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739663" y="2364137"/>
            <a:ext cx="861649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zh-TW" b="1" dirty="0" smtClean="0"/>
              <a:t>(-1, 1)</a:t>
            </a:r>
            <a:endParaRPr lang="en-US" altLang="zh-TW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773635" y="4202467"/>
            <a:ext cx="1670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Out of index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550878" y="2262994"/>
            <a:ext cx="1752602" cy="109647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7432438" y="2889790"/>
            <a:ext cx="861649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zh-TW" b="1" dirty="0" smtClean="0"/>
              <a:t>(3, 2)</a:t>
            </a:r>
            <a:endParaRPr lang="zh-TW" altLang="en-US" b="1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432438" y="2340412"/>
            <a:ext cx="861649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zh-TW" b="1" dirty="0" smtClean="0"/>
              <a:t>(3, 1)</a:t>
            </a:r>
            <a:endParaRPr lang="zh-TW" altLang="en-US" b="1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432438" y="3460955"/>
            <a:ext cx="861649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zh-TW" b="1" dirty="0" smtClean="0"/>
              <a:t>(3, 3)</a:t>
            </a:r>
            <a:endParaRPr lang="zh-TW" altLang="en-US" b="1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4674577" y="1225246"/>
            <a:ext cx="861649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zh-TW" b="1" dirty="0" smtClean="0"/>
              <a:t>(0, -1)</a:t>
            </a:r>
            <a:endParaRPr lang="zh-TW" altLang="en-US" b="1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586056" y="3460955"/>
            <a:ext cx="861649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zh-TW" b="1" dirty="0" smtClean="0"/>
              <a:t>(1, 3)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166812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Solution 1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確保座標都大於</a:t>
            </a:r>
            <a:r>
              <a:rPr lang="en-US" altLang="zh-TW" dirty="0" smtClean="0"/>
              <a:t>0</a:t>
            </a:r>
            <a:r>
              <a:rPr lang="zh-TW" altLang="en-US" dirty="0" smtClean="0"/>
              <a:t>，且小於</a:t>
            </a:r>
            <a:r>
              <a:rPr lang="en-US" altLang="zh-TW" dirty="0" smtClean="0"/>
              <a:t>N</a:t>
            </a:r>
            <a:endParaRPr lang="zh-TW" altLang="en-US" dirty="0"/>
          </a:p>
        </p:txBody>
      </p:sp>
      <p:grpSp>
        <p:nvGrpSpPr>
          <p:cNvPr id="18" name="群組 17"/>
          <p:cNvGrpSpPr/>
          <p:nvPr/>
        </p:nvGrpSpPr>
        <p:grpSpPr>
          <a:xfrm>
            <a:off x="6799376" y="1825625"/>
            <a:ext cx="4554424" cy="3355478"/>
            <a:chOff x="3739663" y="1216321"/>
            <a:chExt cx="4554424" cy="3355478"/>
          </a:xfrm>
        </p:grpSpPr>
        <p:graphicFrame>
          <p:nvGraphicFramePr>
            <p:cNvPr id="4" name="內容版面配置區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768594896"/>
                </p:ext>
              </p:extLst>
            </p:nvPr>
          </p:nvGraphicFramePr>
          <p:xfrm>
            <a:off x="4674577" y="1690688"/>
            <a:ext cx="2617176" cy="166878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872392">
                    <a:extLst>
                      <a:ext uri="{9D8B030D-6E8A-4147-A177-3AD203B41FA5}">
                        <a16:colId xmlns:a16="http://schemas.microsoft.com/office/drawing/2014/main" val="1734537663"/>
                      </a:ext>
                    </a:extLst>
                  </a:gridCol>
                  <a:gridCol w="872392">
                    <a:extLst>
                      <a:ext uri="{9D8B030D-6E8A-4147-A177-3AD203B41FA5}">
                        <a16:colId xmlns:a16="http://schemas.microsoft.com/office/drawing/2014/main" val="2113832188"/>
                      </a:ext>
                    </a:extLst>
                  </a:gridCol>
                  <a:gridCol w="872392">
                    <a:extLst>
                      <a:ext uri="{9D8B030D-6E8A-4147-A177-3AD203B41FA5}">
                        <a16:colId xmlns:a16="http://schemas.microsoft.com/office/drawing/2014/main" val="3320217075"/>
                      </a:ext>
                    </a:extLst>
                  </a:gridCol>
                </a:tblGrid>
                <a:tr h="556260">
                  <a:tc>
                    <a:txBody>
                      <a:bodyPr/>
                      <a:lstStyle/>
                      <a:p>
                        <a:pPr algn="dist"/>
                        <a:r>
                          <a:rPr lang="en-US" altLang="zh-TW" b="1" dirty="0" smtClean="0">
                            <a:solidFill>
                              <a:schemeClr val="tx1"/>
                            </a:solidFill>
                          </a:rPr>
                          <a:t>(0,0)</a:t>
                        </a:r>
                        <a:endParaRPr lang="zh-TW" altLang="en-US" b="1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dist"/>
                        <a:r>
                          <a:rPr lang="en-US" altLang="zh-TW" b="1" dirty="0" smtClean="0">
                            <a:solidFill>
                              <a:schemeClr val="tx1"/>
                            </a:solidFill>
                          </a:rPr>
                          <a:t>(1,0)</a:t>
                        </a:r>
                        <a:endParaRPr lang="zh-TW" altLang="en-US" b="1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indent="0" algn="dist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zh-TW" b="1" dirty="0" smtClean="0">
                            <a:solidFill>
                              <a:schemeClr val="tx1"/>
                            </a:solidFill>
                          </a:rPr>
                          <a:t>(2,0)</a:t>
                        </a:r>
                        <a:endParaRPr lang="zh-TW" altLang="en-US" b="1" dirty="0" smtClean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1435376"/>
                    </a:ext>
                  </a:extLst>
                </a:tr>
                <a:tr h="556260">
                  <a:tc>
                    <a:txBody>
                      <a:bodyPr/>
                      <a:lstStyle/>
                      <a:p>
                        <a:pPr marL="0" marR="0" indent="0" algn="dist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zh-TW" b="1" dirty="0" smtClean="0">
                            <a:solidFill>
                              <a:schemeClr val="tx1"/>
                            </a:solidFill>
                          </a:rPr>
                          <a:t>(0,1)</a:t>
                        </a:r>
                        <a:endParaRPr lang="zh-TW" altLang="en-US" b="1" dirty="0" smtClean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indent="0" algn="dist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zh-TW" b="1" dirty="0" smtClean="0">
                            <a:solidFill>
                              <a:schemeClr val="tx1"/>
                            </a:solidFill>
                          </a:rPr>
                          <a:t>(1,1)</a:t>
                        </a:r>
                        <a:endParaRPr lang="zh-TW" altLang="en-US" b="1" dirty="0" smtClean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indent="0" algn="dist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zh-TW" b="1" dirty="0" smtClean="0">
                            <a:solidFill>
                              <a:schemeClr val="tx1"/>
                            </a:solidFill>
                          </a:rPr>
                          <a:t>(2,1)</a:t>
                        </a:r>
                        <a:endParaRPr lang="zh-TW" altLang="en-US" b="1" dirty="0" smtClean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569732489"/>
                    </a:ext>
                  </a:extLst>
                </a:tr>
                <a:tr h="556260">
                  <a:tc>
                    <a:txBody>
                      <a:bodyPr/>
                      <a:lstStyle/>
                      <a:p>
                        <a:pPr marL="0" marR="0" indent="0" algn="dist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zh-TW" b="1" dirty="0" smtClean="0">
                            <a:solidFill>
                              <a:schemeClr val="tx1"/>
                            </a:solidFill>
                          </a:rPr>
                          <a:t>(0,2)</a:t>
                        </a:r>
                        <a:endParaRPr lang="zh-TW" altLang="en-US" b="1" dirty="0" smtClean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indent="0" algn="dist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zh-TW" b="1" dirty="0" smtClean="0">
                            <a:solidFill>
                              <a:schemeClr val="tx1"/>
                            </a:solidFill>
                          </a:rPr>
                          <a:t>(1,2)</a:t>
                        </a:r>
                        <a:endParaRPr lang="zh-TW" altLang="en-US" b="1" dirty="0" smtClean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indent="0" algn="dist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zh-TW" b="1" dirty="0" smtClean="0">
                            <a:solidFill>
                              <a:schemeClr val="tx1"/>
                            </a:solidFill>
                          </a:rPr>
                          <a:t>(2,2)</a:t>
                        </a:r>
                        <a:endParaRPr lang="zh-TW" altLang="en-US" b="1" dirty="0" smtClean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97785743"/>
                    </a:ext>
                  </a:extLst>
                </a:tr>
              </a:tbl>
            </a:graphicData>
          </a:graphic>
        </p:graphicFrame>
        <p:sp>
          <p:nvSpPr>
            <p:cNvPr id="5" name="矩形 4"/>
            <p:cNvSpPr/>
            <p:nvPr/>
          </p:nvSpPr>
          <p:spPr>
            <a:xfrm>
              <a:off x="4674577" y="1690688"/>
              <a:ext cx="1752602" cy="109647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3739663" y="1225246"/>
              <a:ext cx="861649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b="1" dirty="0"/>
                <a:t>(-1, -1)</a:t>
              </a:r>
              <a:endParaRPr lang="zh-TW" altLang="en-US" b="1" dirty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6488733" y="3460955"/>
              <a:ext cx="861649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b="1" dirty="0" smtClean="0"/>
                <a:t>(2, 3)</a:t>
              </a:r>
              <a:endParaRPr lang="zh-TW" altLang="en-US" b="1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5627084" y="1216321"/>
              <a:ext cx="861649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b="1" dirty="0" smtClean="0"/>
                <a:t>(1, </a:t>
              </a:r>
              <a:r>
                <a:rPr lang="en-US" altLang="zh-TW" b="1" dirty="0"/>
                <a:t>-1)</a:t>
              </a:r>
              <a:endParaRPr lang="zh-TW" altLang="en-US" b="1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3739664" y="1788804"/>
              <a:ext cx="861649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b="1" dirty="0" smtClean="0"/>
                <a:t>(-1, 0)</a:t>
              </a:r>
              <a:endParaRPr lang="zh-TW" altLang="en-US" b="1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3739663" y="2364137"/>
              <a:ext cx="861649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b="1" dirty="0" smtClean="0"/>
                <a:t>(-1, 1)</a:t>
              </a:r>
              <a:endParaRPr lang="en-US" altLang="zh-TW" b="1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5773635" y="4202467"/>
              <a:ext cx="1670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Out of index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550878" y="2262994"/>
              <a:ext cx="1752602" cy="1096474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7432438" y="2889790"/>
              <a:ext cx="861649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b="1" dirty="0" smtClean="0"/>
                <a:t>(3, 2)</a:t>
              </a:r>
              <a:endParaRPr lang="zh-TW" altLang="en-US" b="1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7432438" y="2340412"/>
              <a:ext cx="861649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b="1" dirty="0" smtClean="0"/>
                <a:t>(3, 1)</a:t>
              </a:r>
              <a:endParaRPr lang="zh-TW" altLang="en-US" b="1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7432438" y="3460955"/>
              <a:ext cx="861649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b="1" dirty="0" smtClean="0"/>
                <a:t>(3, 3)</a:t>
              </a:r>
              <a:endParaRPr lang="zh-TW" altLang="en-US" b="1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4674577" y="1225246"/>
              <a:ext cx="861649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b="1" dirty="0" smtClean="0"/>
                <a:t>(0, -1)</a:t>
              </a:r>
              <a:endParaRPr lang="zh-TW" altLang="en-US" b="1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586056" y="3460955"/>
              <a:ext cx="861649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b="1" dirty="0" smtClean="0"/>
                <a:t>(1, 3)</a:t>
              </a:r>
              <a:endParaRPr lang="zh-TW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75566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Solution </a:t>
            </a:r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加</a:t>
            </a:r>
            <a:r>
              <a:rPr lang="en-US" altLang="zh-TW" dirty="0" smtClean="0"/>
              <a:t>padding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9274846"/>
              </p:ext>
            </p:extLst>
          </p:nvPr>
        </p:nvGraphicFramePr>
        <p:xfrm>
          <a:off x="838200" y="3088665"/>
          <a:ext cx="2617176" cy="1668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392">
                  <a:extLst>
                    <a:ext uri="{9D8B030D-6E8A-4147-A177-3AD203B41FA5}">
                      <a16:colId xmlns:a16="http://schemas.microsoft.com/office/drawing/2014/main" val="1734537663"/>
                    </a:ext>
                  </a:extLst>
                </a:gridCol>
                <a:gridCol w="872392">
                  <a:extLst>
                    <a:ext uri="{9D8B030D-6E8A-4147-A177-3AD203B41FA5}">
                      <a16:colId xmlns:a16="http://schemas.microsoft.com/office/drawing/2014/main" val="2113832188"/>
                    </a:ext>
                  </a:extLst>
                </a:gridCol>
                <a:gridCol w="872392">
                  <a:extLst>
                    <a:ext uri="{9D8B030D-6E8A-4147-A177-3AD203B41FA5}">
                      <a16:colId xmlns:a16="http://schemas.microsoft.com/office/drawing/2014/main" val="3320217075"/>
                    </a:ext>
                  </a:extLst>
                </a:gridCol>
              </a:tblGrid>
              <a:tr h="556260">
                <a:tc>
                  <a:txBody>
                    <a:bodyPr/>
                    <a:lstStyle/>
                    <a:p>
                      <a:pPr algn="dist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435376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/>
                        <a:t>_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/>
                        <a:t>_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/>
                        <a:t>_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732489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/>
                        <a:t>_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zh-TW" altLang="en-US" dirty="0" smtClean="0"/>
                        <a:t>*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/>
                        <a:t>_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785743"/>
                  </a:ext>
                </a:extLst>
              </a:tr>
            </a:tbl>
          </a:graphicData>
        </a:graphic>
      </p:graphicFrame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0018917"/>
              </p:ext>
            </p:extLst>
          </p:nvPr>
        </p:nvGraphicFramePr>
        <p:xfrm>
          <a:off x="5624146" y="2610644"/>
          <a:ext cx="2617175" cy="2781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435">
                  <a:extLst>
                    <a:ext uri="{9D8B030D-6E8A-4147-A177-3AD203B41FA5}">
                      <a16:colId xmlns:a16="http://schemas.microsoft.com/office/drawing/2014/main" val="2366561358"/>
                    </a:ext>
                  </a:extLst>
                </a:gridCol>
                <a:gridCol w="523435">
                  <a:extLst>
                    <a:ext uri="{9D8B030D-6E8A-4147-A177-3AD203B41FA5}">
                      <a16:colId xmlns:a16="http://schemas.microsoft.com/office/drawing/2014/main" val="1734537663"/>
                    </a:ext>
                  </a:extLst>
                </a:gridCol>
                <a:gridCol w="523435">
                  <a:extLst>
                    <a:ext uri="{9D8B030D-6E8A-4147-A177-3AD203B41FA5}">
                      <a16:colId xmlns:a16="http://schemas.microsoft.com/office/drawing/2014/main" val="2113832188"/>
                    </a:ext>
                  </a:extLst>
                </a:gridCol>
                <a:gridCol w="523435">
                  <a:extLst>
                    <a:ext uri="{9D8B030D-6E8A-4147-A177-3AD203B41FA5}">
                      <a16:colId xmlns:a16="http://schemas.microsoft.com/office/drawing/2014/main" val="3320217075"/>
                    </a:ext>
                  </a:extLst>
                </a:gridCol>
                <a:gridCol w="523435">
                  <a:extLst>
                    <a:ext uri="{9D8B030D-6E8A-4147-A177-3AD203B41FA5}">
                      <a16:colId xmlns:a16="http://schemas.microsoft.com/office/drawing/2014/main" val="3438619576"/>
                    </a:ext>
                  </a:extLst>
                </a:gridCol>
              </a:tblGrid>
              <a:tr h="556260">
                <a:tc>
                  <a:txBody>
                    <a:bodyPr/>
                    <a:lstStyle/>
                    <a:p>
                      <a:pPr algn="dist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078223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algn="dist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435376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algn="dist"/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/>
                        <a:t>_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/>
                        <a:t>_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/>
                        <a:t>_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732489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algn="dist"/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/>
                        <a:t>_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zh-TW" altLang="en-US" dirty="0" smtClean="0"/>
                        <a:t>*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/>
                        <a:t>_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785743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algn="dist"/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075246"/>
                  </a:ext>
                </a:extLst>
              </a:tr>
            </a:tbl>
          </a:graphicData>
        </a:graphic>
      </p:graphicFrame>
      <p:sp>
        <p:nvSpPr>
          <p:cNvPr id="6" name="向右箭號 5"/>
          <p:cNvSpPr/>
          <p:nvPr/>
        </p:nvSpPr>
        <p:spPr>
          <a:xfrm>
            <a:off x="3965331" y="3886597"/>
            <a:ext cx="1327638" cy="22939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345224" y="5656203"/>
            <a:ext cx="2338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</a:t>
            </a:r>
            <a:r>
              <a:rPr lang="en-US" altLang="zh-TW" dirty="0" smtClean="0"/>
              <a:t> x N</a:t>
            </a:r>
          </a:p>
          <a:p>
            <a:r>
              <a:rPr lang="zh-TW" altLang="en-US" dirty="0" smtClean="0"/>
              <a:t>搜索座標</a:t>
            </a:r>
            <a:r>
              <a:rPr lang="en-US" altLang="zh-TW" dirty="0" smtClean="0"/>
              <a:t>(0~N-1)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096000" y="5646143"/>
            <a:ext cx="23416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en-US" altLang="zh-TW" dirty="0" smtClean="0">
                <a:solidFill>
                  <a:srgbClr val="FF0000"/>
                </a:solidFill>
              </a:rPr>
              <a:t>N+2</a:t>
            </a:r>
            <a:r>
              <a:rPr lang="en-US" altLang="zh-TW" dirty="0" smtClean="0"/>
              <a:t>) x (</a:t>
            </a:r>
            <a:r>
              <a:rPr lang="en-US" altLang="zh-TW" dirty="0" smtClean="0">
                <a:solidFill>
                  <a:srgbClr val="FF0000"/>
                </a:solidFill>
              </a:rPr>
              <a:t>N+2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搜索座標</a:t>
            </a:r>
            <a:r>
              <a:rPr lang="en-US" altLang="zh-TW" dirty="0" smtClean="0"/>
              <a:t>(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r>
              <a:rPr lang="en-US" altLang="zh-TW" dirty="0" smtClean="0"/>
              <a:t>~</a:t>
            </a:r>
            <a:r>
              <a:rPr lang="en-US" altLang="zh-TW" dirty="0" smtClean="0">
                <a:solidFill>
                  <a:srgbClr val="FF0000"/>
                </a:solidFill>
              </a:rPr>
              <a:t>N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624146" y="2610644"/>
            <a:ext cx="1585546" cy="16448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655775" y="3747111"/>
            <a:ext cx="1585546" cy="164483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94491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2272</TotalTime>
  <Words>462</Words>
  <Application>Microsoft Office PowerPoint</Application>
  <PresentationFormat>寬螢幕</PresentationFormat>
  <Paragraphs>148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7</vt:i4>
      </vt:variant>
    </vt:vector>
  </HeadingPairs>
  <TitlesOfParts>
    <vt:vector size="18" baseType="lpstr">
      <vt:lpstr>Rockwell</vt:lpstr>
      <vt:lpstr>Rockwell Condensed</vt:lpstr>
      <vt:lpstr>微軟正黑體</vt:lpstr>
      <vt:lpstr>新細明體</vt:lpstr>
      <vt:lpstr>標楷體</vt:lpstr>
      <vt:lpstr>Arial</vt:lpstr>
      <vt:lpstr>Calibri</vt:lpstr>
      <vt:lpstr>Calibri Light</vt:lpstr>
      <vt:lpstr>Wingdings</vt:lpstr>
      <vt:lpstr>木刻字型</vt:lpstr>
      <vt:lpstr>Office 佈景主題</vt:lpstr>
      <vt:lpstr>作業04</vt:lpstr>
      <vt:lpstr>作業04-踩地雷</vt:lpstr>
      <vt:lpstr>作業04-踩地雷</vt:lpstr>
      <vt:lpstr>作業04-踩地雷</vt:lpstr>
      <vt:lpstr>Hint</vt:lpstr>
      <vt:lpstr>Solution 1</vt:lpstr>
      <vt:lpstr>Solution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作業01</dc:title>
  <dc:creator>user</dc:creator>
  <cp:lastModifiedBy>冠宏 林</cp:lastModifiedBy>
  <cp:revision>89</cp:revision>
  <dcterms:created xsi:type="dcterms:W3CDTF">2019-09-17T05:51:58Z</dcterms:created>
  <dcterms:modified xsi:type="dcterms:W3CDTF">2020-04-09T05:10:04Z</dcterms:modified>
</cp:coreProperties>
</file>