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9"/>
  </p:notesMasterIdLst>
  <p:sldIdLst>
    <p:sldId id="258" r:id="rId3"/>
    <p:sldId id="259" r:id="rId4"/>
    <p:sldId id="269" r:id="rId5"/>
    <p:sldId id="268" r:id="rId6"/>
    <p:sldId id="260" r:id="rId7"/>
    <p:sldId id="267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39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15282-F38F-4305-9E7C-0A0A22DF6FE8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21C6B-7113-4FAC-92C8-74352529D2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1956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21C6B-7113-4FAC-92C8-74352529D2D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3036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0117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9983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9169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3907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9584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3073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0584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3383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32329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02528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461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5065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92019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4764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8086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CAE312D-072A-48CE-A129-2A42298A62B8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159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6358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2371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58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5099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7665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2020/4/15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6991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CAE312D-072A-48CE-A129-2A42298A62B8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7995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E312D-072A-48CE-A129-2A42298A62B8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0692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</a:t>
            </a:r>
            <a:r>
              <a:rPr lang="en-US" altLang="zh-TW" dirty="0"/>
              <a:t>05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7829990" y="4376404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繳交截止日期：</a:t>
            </a:r>
            <a:r>
              <a:rPr lang="en-US" altLang="zh-TW" dirty="0"/>
              <a:t>2020/04/21 </a:t>
            </a:r>
            <a:r>
              <a:rPr lang="zh-TW" altLang="en-US" dirty="0"/>
              <a:t>  </a:t>
            </a:r>
            <a:r>
              <a:rPr lang="en-US" altLang="zh-TW" dirty="0"/>
              <a:t>23:55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654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57008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05-Transaction Record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7" y="1340529"/>
            <a:ext cx="10500829" cy="5447134"/>
          </a:xfrm>
          <a:ln>
            <a:noFill/>
          </a:ln>
        </p:spPr>
        <p:txBody>
          <a:bodyPr>
            <a:noAutofit/>
          </a:bodyPr>
          <a:lstStyle/>
          <a:p>
            <a:r>
              <a:rPr lang="zh-TW" altLang="en-US" sz="2200" dirty="0"/>
              <a:t>說明：請另外定義一個</a:t>
            </a:r>
            <a:r>
              <a:rPr lang="en-US" altLang="zh-TW" sz="2200" dirty="0"/>
              <a:t>class</a:t>
            </a:r>
            <a:r>
              <a:rPr lang="zh-TW" altLang="en-US" sz="2200" dirty="0"/>
              <a:t> </a:t>
            </a:r>
            <a:r>
              <a:rPr lang="en-US" altLang="zh-TW" sz="2200" dirty="0"/>
              <a:t>Transaction</a:t>
            </a:r>
            <a:r>
              <a:rPr lang="zh-TW" altLang="en-US" sz="2200" dirty="0"/>
              <a:t>，並搭配這個</a:t>
            </a:r>
            <a:r>
              <a:rPr lang="en-US" altLang="zh-TW" sz="2200" dirty="0"/>
              <a:t>class</a:t>
            </a:r>
            <a:r>
              <a:rPr lang="zh-TW" altLang="en-US" sz="2200" dirty="0"/>
              <a:t>寫一個小型的記帳程式。</a:t>
            </a:r>
            <a:r>
              <a:rPr lang="en-US" altLang="zh-TW" sz="2200" dirty="0"/>
              <a:t>(</a:t>
            </a:r>
            <a:r>
              <a:rPr lang="zh-TW" altLang="en-US" sz="2200" dirty="0"/>
              <a:t>繳交的壓縮檔裡除了原本的檔案，再多一個</a:t>
            </a:r>
            <a:r>
              <a:rPr lang="en-US" altLang="zh-TW" sz="2200" dirty="0"/>
              <a:t>Transaction.java</a:t>
            </a:r>
            <a:r>
              <a:rPr lang="zh-TW" altLang="en-US" sz="2200" dirty="0"/>
              <a:t>，</a:t>
            </a:r>
            <a:r>
              <a:rPr lang="zh-TW" altLang="en-US" sz="2200" dirty="0">
                <a:solidFill>
                  <a:srgbClr val="FF0000"/>
                </a:solidFill>
              </a:rPr>
              <a:t>共</a:t>
            </a:r>
            <a:r>
              <a:rPr lang="en-US" altLang="zh-TW" sz="2200" dirty="0">
                <a:solidFill>
                  <a:srgbClr val="FF0000"/>
                </a:solidFill>
              </a:rPr>
              <a:t>2</a:t>
            </a:r>
            <a:r>
              <a:rPr lang="zh-TW" altLang="en-US" sz="2200" dirty="0">
                <a:solidFill>
                  <a:srgbClr val="FF0000"/>
                </a:solidFill>
              </a:rPr>
              <a:t>個</a:t>
            </a:r>
            <a:r>
              <a:rPr lang="en-US" altLang="zh-TW" sz="2200" dirty="0">
                <a:solidFill>
                  <a:srgbClr val="FF0000"/>
                </a:solidFill>
              </a:rPr>
              <a:t>java</a:t>
            </a:r>
            <a:r>
              <a:rPr lang="zh-TW" altLang="en-US" sz="2200" dirty="0">
                <a:solidFill>
                  <a:srgbClr val="FF0000"/>
                </a:solidFill>
              </a:rPr>
              <a:t>檔</a:t>
            </a:r>
            <a:r>
              <a:rPr lang="en-US" altLang="zh-TW" sz="2200" dirty="0"/>
              <a:t>)</a:t>
            </a:r>
            <a:r>
              <a:rPr lang="zh-TW" altLang="en-US" sz="2200" dirty="0"/>
              <a:t>這個程式共有</a:t>
            </a:r>
            <a:r>
              <a:rPr lang="en-US" altLang="zh-TW" sz="2200" dirty="0"/>
              <a:t>4</a:t>
            </a:r>
            <a:r>
              <a:rPr lang="zh-TW" altLang="en-US" sz="2200" dirty="0"/>
              <a:t>個操作代碼</a:t>
            </a:r>
            <a:r>
              <a:rPr lang="en-US" altLang="zh-TW" sz="2200" dirty="0"/>
              <a:t>(1~4)</a:t>
            </a:r>
            <a:r>
              <a:rPr lang="zh-TW" altLang="en-US" sz="2200" dirty="0"/>
              <a:t>，功能分別是：</a:t>
            </a:r>
            <a:endParaRPr lang="en-US" altLang="zh-TW" sz="2200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000" dirty="0"/>
              <a:t>新增一筆收入</a:t>
            </a:r>
            <a:endParaRPr lang="en-US" altLang="zh-TW" sz="2000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000" dirty="0"/>
              <a:t>新增一筆支出</a:t>
            </a:r>
            <a:endParaRPr lang="en-US" altLang="zh-TW" sz="2000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000" dirty="0"/>
              <a:t>顯示每筆資料和總額</a:t>
            </a:r>
            <a:endParaRPr lang="en-US" altLang="zh-TW" sz="2000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000" dirty="0"/>
              <a:t>結束程式</a:t>
            </a:r>
            <a:endParaRPr lang="en-US" altLang="zh-TW" sz="2000" dirty="0"/>
          </a:p>
          <a:p>
            <a:r>
              <a:rPr lang="zh-TW" altLang="en-US" sz="2200" dirty="0"/>
              <a:t>整個程式會一直執行到輸入</a:t>
            </a:r>
            <a:r>
              <a:rPr lang="en-US" altLang="zh-TW" sz="2200" dirty="0"/>
              <a:t>4</a:t>
            </a:r>
            <a:r>
              <a:rPr lang="zh-TW" altLang="en-US" sz="2200" dirty="0"/>
              <a:t>為止。</a:t>
            </a:r>
            <a:endParaRPr lang="en-US" altLang="zh-TW" sz="2200" dirty="0"/>
          </a:p>
          <a:p>
            <a:r>
              <a:rPr lang="en-US" altLang="zh-TW" sz="2200" dirty="0"/>
              <a:t>Input</a:t>
            </a:r>
            <a:r>
              <a:rPr lang="zh-TW" altLang="en-US" sz="2200" dirty="0"/>
              <a:t>：若輸入的操作代碼是</a:t>
            </a:r>
            <a:r>
              <a:rPr lang="en-US" altLang="zh-TW" sz="2200" b="1" dirty="0"/>
              <a:t>1</a:t>
            </a:r>
            <a:r>
              <a:rPr lang="zh-TW" altLang="en-US" sz="2200" dirty="0"/>
              <a:t>、</a:t>
            </a:r>
            <a:r>
              <a:rPr lang="en-US" altLang="zh-TW" sz="2200" b="1" dirty="0"/>
              <a:t>2</a:t>
            </a:r>
          </a:p>
          <a:p>
            <a:pPr marL="457200" lvl="1" indent="0">
              <a:buNone/>
            </a:pPr>
            <a:r>
              <a:rPr lang="en-US" altLang="zh-TW" sz="2000" b="1" dirty="0"/>
              <a:t>1</a:t>
            </a:r>
            <a:r>
              <a:rPr lang="zh-TW" altLang="en-US" sz="2000" dirty="0"/>
              <a:t>：接著輸入</a:t>
            </a:r>
            <a:r>
              <a:rPr lang="en-US" altLang="zh-TW" sz="2000" dirty="0"/>
              <a:t>Transaction</a:t>
            </a:r>
            <a:r>
              <a:rPr lang="zh-TW" altLang="en-US" sz="2000" dirty="0"/>
              <a:t>名稱和收入，中間用</a:t>
            </a:r>
            <a:r>
              <a:rPr lang="en-US" altLang="zh-TW" sz="2000" dirty="0"/>
              <a:t>1</a:t>
            </a:r>
            <a:r>
              <a:rPr lang="zh-TW" altLang="en-US" sz="2000" dirty="0"/>
              <a:t>個空白字元隔開。</a:t>
            </a:r>
            <a:endParaRPr lang="en-US" altLang="zh-TW" sz="2000" dirty="0"/>
          </a:p>
          <a:p>
            <a:pPr marL="457200" lvl="1" indent="0">
              <a:buNone/>
            </a:pPr>
            <a:r>
              <a:rPr lang="en-US" altLang="zh-TW" sz="2000" b="1" dirty="0"/>
              <a:t>2</a:t>
            </a:r>
            <a:r>
              <a:rPr lang="zh-TW" altLang="en-US" sz="2000" dirty="0"/>
              <a:t>：接著輸入</a:t>
            </a:r>
            <a:r>
              <a:rPr lang="en-US" altLang="zh-TW" sz="2000" dirty="0"/>
              <a:t>Transaction</a:t>
            </a:r>
            <a:r>
              <a:rPr lang="zh-TW" altLang="en-US" sz="2000" dirty="0"/>
              <a:t>名稱和支出，中間用</a:t>
            </a:r>
            <a:r>
              <a:rPr lang="en-US" altLang="zh-TW" sz="2000" dirty="0"/>
              <a:t>1</a:t>
            </a:r>
            <a:r>
              <a:rPr lang="zh-TW" altLang="en-US" sz="2000" dirty="0"/>
              <a:t>個空白字元隔開。</a:t>
            </a:r>
            <a:endParaRPr lang="en-US" altLang="zh-TW" sz="2000" dirty="0"/>
          </a:p>
          <a:p>
            <a:r>
              <a:rPr lang="en-US" altLang="zh-TW" sz="2200" dirty="0"/>
              <a:t>Output</a:t>
            </a:r>
            <a:r>
              <a:rPr lang="zh-TW" altLang="en-US" sz="2200" dirty="0"/>
              <a:t>：若輸入的操作代碼是</a:t>
            </a:r>
            <a:r>
              <a:rPr lang="en-US" altLang="zh-TW" sz="2200" b="1" dirty="0"/>
              <a:t>3</a:t>
            </a:r>
            <a:r>
              <a:rPr lang="zh-TW" altLang="en-US" sz="2200" dirty="0"/>
              <a:t>、</a:t>
            </a:r>
            <a:r>
              <a:rPr lang="zh-TW" altLang="en-US" sz="2200" b="1" dirty="0"/>
              <a:t>非</a:t>
            </a:r>
            <a:r>
              <a:rPr lang="en-US" altLang="zh-TW" sz="2200" b="1" dirty="0"/>
              <a:t>1~4</a:t>
            </a:r>
            <a:r>
              <a:rPr lang="zh-TW" altLang="en-US" sz="2200" b="1" dirty="0"/>
              <a:t>的數字</a:t>
            </a:r>
            <a:endParaRPr lang="en-US" altLang="zh-TW" sz="2200" b="1" dirty="0"/>
          </a:p>
          <a:p>
            <a:pPr marL="457200" lvl="1" indent="0">
              <a:buNone/>
            </a:pPr>
            <a:r>
              <a:rPr lang="en-US" altLang="zh-TW" sz="2000" b="1" dirty="0"/>
              <a:t>3</a:t>
            </a:r>
            <a:r>
              <a:rPr lang="zh-TW" altLang="en-US" sz="2000" dirty="0"/>
              <a:t>：依序輸出每筆資料的</a:t>
            </a:r>
            <a:r>
              <a:rPr lang="en-US" altLang="zh-TW" sz="2000" dirty="0"/>
              <a:t>name</a:t>
            </a:r>
            <a:r>
              <a:rPr lang="zh-TW" altLang="en-US" sz="2000" dirty="0"/>
              <a:t>、</a:t>
            </a:r>
            <a:r>
              <a:rPr lang="en-US" altLang="zh-TW" sz="2000" dirty="0"/>
              <a:t>income</a:t>
            </a:r>
            <a:r>
              <a:rPr lang="zh-TW" altLang="en-US" sz="2000" dirty="0"/>
              <a:t>、</a:t>
            </a:r>
            <a:r>
              <a:rPr lang="en-US" altLang="zh-TW" sz="2000" dirty="0"/>
              <a:t>pay</a:t>
            </a:r>
            <a:r>
              <a:rPr lang="zh-TW" altLang="en-US" sz="2000" dirty="0"/>
              <a:t>，一行一筆資料。</a:t>
            </a:r>
            <a:r>
              <a:rPr lang="en-US" altLang="zh-TW" sz="2000" dirty="0"/>
              <a:t>(</a:t>
            </a:r>
            <a:r>
              <a:rPr lang="zh-TW" altLang="en-US" sz="2000" dirty="0">
                <a:solidFill>
                  <a:srgbClr val="FF0000"/>
                </a:solidFill>
              </a:rPr>
              <a:t>依規定格式輸出，佔</a:t>
            </a:r>
            <a:r>
              <a:rPr lang="en-US" altLang="zh-TW" sz="2000" dirty="0">
                <a:solidFill>
                  <a:srgbClr val="FF0000"/>
                </a:solidFill>
              </a:rPr>
              <a:t>10</a:t>
            </a:r>
            <a:r>
              <a:rPr lang="zh-TW" altLang="en-US" sz="2000" dirty="0">
                <a:solidFill>
                  <a:srgbClr val="FF0000"/>
                </a:solidFill>
              </a:rPr>
              <a:t>分</a:t>
            </a:r>
            <a:r>
              <a:rPr lang="en-US" altLang="zh-TW" sz="2000" dirty="0"/>
              <a:t>)</a:t>
            </a:r>
          </a:p>
          <a:p>
            <a:pPr marL="457200" lvl="1" indent="0">
              <a:buNone/>
            </a:pPr>
            <a:r>
              <a:rPr lang="zh-TW" altLang="en-US" sz="2000" b="1" dirty="0"/>
              <a:t>非</a:t>
            </a:r>
            <a:r>
              <a:rPr lang="en-US" altLang="zh-TW" sz="2000" b="1" dirty="0"/>
              <a:t>1~4</a:t>
            </a:r>
            <a:r>
              <a:rPr lang="zh-TW" altLang="en-US" sz="2000" b="1" dirty="0"/>
              <a:t>的數字</a:t>
            </a:r>
            <a:r>
              <a:rPr lang="zh-TW" altLang="en-US" sz="2000" dirty="0"/>
              <a:t>：輸出</a:t>
            </a:r>
            <a:r>
              <a:rPr lang="en-US" altLang="zh-TW" sz="2000" dirty="0"/>
              <a:t>”Invalid Operation”</a:t>
            </a:r>
            <a:r>
              <a:rPr lang="zh-TW" altLang="en-US" sz="2000" dirty="0"/>
              <a:t>。</a:t>
            </a:r>
            <a:endParaRPr lang="en-US" altLang="zh-TW" sz="2000" dirty="0"/>
          </a:p>
          <a:p>
            <a:pPr marL="457200" lvl="1" indent="0">
              <a:buNone/>
            </a:pPr>
            <a:r>
              <a:rPr lang="zh-TW" altLang="en-US" sz="2000" b="1" dirty="0">
                <a:solidFill>
                  <a:srgbClr val="FF0000"/>
                </a:solidFill>
              </a:rPr>
              <a:t>所有輸出記得都要換行。</a:t>
            </a:r>
            <a:endParaRPr lang="en-US" altLang="zh-TW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390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05-Transaction Record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7" y="1690688"/>
            <a:ext cx="10500829" cy="5096974"/>
          </a:xfrm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TW" altLang="en-US" sz="2200" dirty="0"/>
              <a:t>「顯示每筆資料和總額」輸出格式</a:t>
            </a:r>
            <a:endParaRPr lang="en-US" altLang="zh-TW" sz="22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000" dirty="0"/>
              <a:t>像表格一樣輸出。</a:t>
            </a:r>
            <a:endParaRPr lang="en-US" altLang="zh-TW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200" dirty="0"/>
              <a:t>name</a:t>
            </a:r>
            <a:r>
              <a:rPr lang="zh-TW" altLang="en-US" sz="2200" dirty="0"/>
              <a:t>和</a:t>
            </a:r>
            <a:r>
              <a:rPr lang="en-US" altLang="zh-TW" sz="2200" dirty="0"/>
              <a:t>income</a:t>
            </a:r>
            <a:r>
              <a:rPr lang="zh-TW" altLang="en-US" sz="2200" dirty="0"/>
              <a:t>都是取所有資料中</a:t>
            </a:r>
            <a:r>
              <a:rPr lang="zh-TW" altLang="en-US" sz="2200" dirty="0">
                <a:solidFill>
                  <a:srgbClr val="FF0000"/>
                </a:solidFill>
              </a:rPr>
              <a:t>長度最大值</a:t>
            </a:r>
            <a:r>
              <a:rPr lang="zh-TW" altLang="en-US" sz="2200" dirty="0"/>
              <a:t>作為欄位長度。</a:t>
            </a:r>
            <a:endParaRPr lang="en-US" altLang="zh-TW" sz="22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200" dirty="0"/>
              <a:t>欄位和欄位之間，間隔</a:t>
            </a:r>
            <a:r>
              <a:rPr lang="en-US" altLang="zh-TW" sz="2200" dirty="0">
                <a:solidFill>
                  <a:srgbClr val="FF0000"/>
                </a:solidFill>
              </a:rPr>
              <a:t>2</a:t>
            </a:r>
            <a:r>
              <a:rPr lang="zh-TW" altLang="en-US" sz="2200" dirty="0">
                <a:solidFill>
                  <a:srgbClr val="FF0000"/>
                </a:solidFill>
              </a:rPr>
              <a:t>個空白字元</a:t>
            </a:r>
            <a:r>
              <a:rPr lang="zh-TW" altLang="en-US" sz="2200" dirty="0"/>
              <a:t>。</a:t>
            </a:r>
            <a:endParaRPr lang="en-US" altLang="zh-TW" sz="22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200" dirty="0"/>
              <a:t>pay</a:t>
            </a:r>
            <a:r>
              <a:rPr lang="zh-TW" altLang="en-US" sz="2200" dirty="0"/>
              <a:t>欄位後面不需要再加空白字元。</a:t>
            </a:r>
            <a:endParaRPr lang="en-US" altLang="zh-TW" sz="22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200" dirty="0"/>
              <a:t>輸出完每筆資料後輸出總額</a:t>
            </a:r>
            <a:r>
              <a:rPr lang="en-US" altLang="zh-TW" sz="2200" dirty="0"/>
              <a:t>”Total: </a:t>
            </a:r>
            <a:r>
              <a:rPr lang="zh-TW" altLang="en-US" sz="2200" dirty="0"/>
              <a:t>總額</a:t>
            </a:r>
            <a:r>
              <a:rPr lang="en-US" altLang="zh-TW" sz="2200" dirty="0"/>
              <a:t>”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200" dirty="0"/>
              <a:t>Total:</a:t>
            </a:r>
            <a:r>
              <a:rPr lang="zh-TW" altLang="en-US" sz="2200" dirty="0"/>
              <a:t>和總額之間，間隔</a:t>
            </a:r>
            <a:r>
              <a:rPr lang="en-US" altLang="zh-TW" sz="2200" dirty="0">
                <a:solidFill>
                  <a:srgbClr val="FF0000"/>
                </a:solidFill>
              </a:rPr>
              <a:t>1</a:t>
            </a:r>
            <a:r>
              <a:rPr lang="zh-TW" altLang="en-US" sz="2200" dirty="0">
                <a:solidFill>
                  <a:srgbClr val="FF0000"/>
                </a:solidFill>
              </a:rPr>
              <a:t>個空白字元</a:t>
            </a:r>
            <a:r>
              <a:rPr lang="zh-TW" altLang="en-US" sz="2200" dirty="0"/>
              <a:t>。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38DCB60-8681-40F0-8E93-4342DE98D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1532" y="4614628"/>
            <a:ext cx="3534359" cy="1852966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08EC56B-DE4E-4884-B610-6CE02E3785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594474"/>
              </p:ext>
            </p:extLst>
          </p:nvPr>
        </p:nvGraphicFramePr>
        <p:xfrm>
          <a:off x="7900388" y="4614628"/>
          <a:ext cx="3453412" cy="11053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58516">
                  <a:extLst>
                    <a:ext uri="{9D8B030D-6E8A-4147-A177-3AD203B41FA5}">
                      <a16:colId xmlns:a16="http://schemas.microsoft.com/office/drawing/2014/main" val="2657543970"/>
                    </a:ext>
                  </a:extLst>
                </a:gridCol>
                <a:gridCol w="1038687">
                  <a:extLst>
                    <a:ext uri="{9D8B030D-6E8A-4147-A177-3AD203B41FA5}">
                      <a16:colId xmlns:a16="http://schemas.microsoft.com/office/drawing/2014/main" val="3578099328"/>
                    </a:ext>
                  </a:extLst>
                </a:gridCol>
                <a:gridCol w="856209">
                  <a:extLst>
                    <a:ext uri="{9D8B030D-6E8A-4147-A177-3AD203B41FA5}">
                      <a16:colId xmlns:a16="http://schemas.microsoft.com/office/drawing/2014/main" val="1549472024"/>
                    </a:ext>
                  </a:extLst>
                </a:gridCol>
              </a:tblGrid>
              <a:tr h="37384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419453"/>
                  </a:ext>
                </a:extLst>
              </a:tr>
              <a:tr h="355107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317985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0562856"/>
                  </a:ext>
                </a:extLst>
              </a:tr>
            </a:tbl>
          </a:graphicData>
        </a:graphic>
      </p:graphicFrame>
      <p:sp>
        <p:nvSpPr>
          <p:cNvPr id="14" name="箭號: 向下 13">
            <a:extLst>
              <a:ext uri="{FF2B5EF4-FFF2-40B4-BE49-F238E27FC236}">
                <a16:creationId xmlns:a16="http://schemas.microsoft.com/office/drawing/2014/main" id="{3E0C4028-D270-4E7D-947C-9B4C396AB0C4}"/>
              </a:ext>
            </a:extLst>
          </p:cNvPr>
          <p:cNvSpPr/>
          <p:nvPr/>
        </p:nvSpPr>
        <p:spPr>
          <a:xfrm rot="10800000">
            <a:off x="9513245" y="4294559"/>
            <a:ext cx="227697" cy="2707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箭號: 向下 14">
            <a:extLst>
              <a:ext uri="{FF2B5EF4-FFF2-40B4-BE49-F238E27FC236}">
                <a16:creationId xmlns:a16="http://schemas.microsoft.com/office/drawing/2014/main" id="{E40A9085-0195-485B-861C-3DBD18764AC0}"/>
              </a:ext>
            </a:extLst>
          </p:cNvPr>
          <p:cNvSpPr/>
          <p:nvPr/>
        </p:nvSpPr>
        <p:spPr>
          <a:xfrm rot="10800000">
            <a:off x="10563085" y="4294559"/>
            <a:ext cx="227697" cy="2707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52A1CFE-2FA2-428C-A5B5-23B77621BB96}"/>
              </a:ext>
            </a:extLst>
          </p:cNvPr>
          <p:cNvSpPr txBox="1"/>
          <p:nvPr/>
        </p:nvSpPr>
        <p:spPr>
          <a:xfrm>
            <a:off x="8742744" y="3915846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個空白字元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592D897-1029-4634-9594-613D02A16381}"/>
              </a:ext>
            </a:extLst>
          </p:cNvPr>
          <p:cNvSpPr txBox="1"/>
          <p:nvPr/>
        </p:nvSpPr>
        <p:spPr>
          <a:xfrm>
            <a:off x="10240463" y="3915846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個空白字元</a:t>
            </a:r>
          </a:p>
        </p:txBody>
      </p:sp>
    </p:spTree>
    <p:extLst>
      <p:ext uri="{BB962C8B-B14F-4D97-AF65-F5344CB8AC3E}">
        <p14:creationId xmlns:p14="http://schemas.microsoft.com/office/powerpoint/2010/main" val="1541792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05-Transaction Record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7" y="1690688"/>
            <a:ext cx="10500829" cy="509697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200" dirty="0"/>
              <a:t>class Transaction</a:t>
            </a:r>
            <a:r>
              <a:rPr lang="zh-TW" altLang="en-US" sz="2200" dirty="0"/>
              <a:t>須定義：</a:t>
            </a:r>
            <a:endParaRPr lang="en-US" altLang="zh-TW" sz="2200" dirty="0"/>
          </a:p>
          <a:p>
            <a:r>
              <a:rPr lang="en-US" altLang="zh-TW" sz="2200" dirty="0"/>
              <a:t>member</a:t>
            </a:r>
          </a:p>
          <a:p>
            <a:pPr lvl="1"/>
            <a:r>
              <a:rPr lang="en-US" altLang="zh-TW" sz="2000" dirty="0"/>
              <a:t>private String name</a:t>
            </a:r>
          </a:p>
          <a:p>
            <a:pPr lvl="1"/>
            <a:r>
              <a:rPr lang="en-US" altLang="zh-TW" sz="2000" dirty="0"/>
              <a:t>private int income</a:t>
            </a:r>
          </a:p>
          <a:p>
            <a:pPr lvl="1"/>
            <a:r>
              <a:rPr lang="en-US" altLang="zh-TW" sz="2000" dirty="0"/>
              <a:t>private int pay</a:t>
            </a:r>
          </a:p>
          <a:p>
            <a:r>
              <a:rPr lang="en-US" altLang="zh-TW" sz="2200" dirty="0"/>
              <a:t>function</a:t>
            </a:r>
          </a:p>
          <a:p>
            <a:pPr lvl="1"/>
            <a:r>
              <a:rPr lang="en-US" altLang="zh-TW" sz="2000" dirty="0"/>
              <a:t>public String </a:t>
            </a:r>
            <a:r>
              <a:rPr lang="en-US" altLang="zh-TW" sz="2000" dirty="0" err="1"/>
              <a:t>getName</a:t>
            </a:r>
            <a:r>
              <a:rPr lang="en-US" altLang="zh-TW" sz="2000" dirty="0"/>
              <a:t>()</a:t>
            </a:r>
          </a:p>
          <a:p>
            <a:pPr lvl="1"/>
            <a:r>
              <a:rPr lang="en-US" altLang="zh-TW" sz="2000" dirty="0"/>
              <a:t>public int </a:t>
            </a:r>
            <a:r>
              <a:rPr lang="en-US" altLang="zh-TW" sz="2000" dirty="0" err="1"/>
              <a:t>getIncome</a:t>
            </a:r>
            <a:r>
              <a:rPr lang="en-US" altLang="zh-TW" sz="2000" dirty="0"/>
              <a:t>()</a:t>
            </a:r>
          </a:p>
          <a:p>
            <a:pPr lvl="1"/>
            <a:r>
              <a:rPr lang="en-US" altLang="zh-TW" sz="2000" dirty="0"/>
              <a:t>public int </a:t>
            </a:r>
            <a:r>
              <a:rPr lang="en-US" altLang="zh-TW" sz="2000" dirty="0" err="1"/>
              <a:t>getPay</a:t>
            </a:r>
            <a:r>
              <a:rPr lang="en-US" altLang="zh-TW" sz="2000" dirty="0"/>
              <a:t>()</a:t>
            </a:r>
          </a:p>
          <a:p>
            <a:pPr lvl="1"/>
            <a:r>
              <a:rPr lang="en-US" altLang="zh-TW" sz="2000" dirty="0"/>
              <a:t>public void </a:t>
            </a:r>
            <a:r>
              <a:rPr lang="en-US" altLang="zh-TW" sz="2000" dirty="0" err="1"/>
              <a:t>setIncome</a:t>
            </a:r>
            <a:r>
              <a:rPr lang="en-US" altLang="zh-TW" sz="2000" dirty="0"/>
              <a:t>(int income)</a:t>
            </a:r>
          </a:p>
          <a:p>
            <a:pPr lvl="1"/>
            <a:r>
              <a:rPr lang="en-US" altLang="zh-TW" sz="2000" dirty="0"/>
              <a:t>public void </a:t>
            </a:r>
            <a:r>
              <a:rPr lang="en-US" altLang="zh-TW" sz="2000" dirty="0" err="1"/>
              <a:t>setPay</a:t>
            </a:r>
            <a:r>
              <a:rPr lang="en-US" altLang="zh-TW" sz="2000" dirty="0"/>
              <a:t>(int pay)</a:t>
            </a:r>
          </a:p>
          <a:p>
            <a:r>
              <a:rPr lang="en-US" altLang="zh-TW" sz="2200" dirty="0"/>
              <a:t>constructor</a:t>
            </a:r>
          </a:p>
          <a:p>
            <a:pPr lvl="1"/>
            <a:r>
              <a:rPr lang="en-US" altLang="zh-TW" sz="2000" dirty="0"/>
              <a:t>public Transaction(String name)</a:t>
            </a:r>
          </a:p>
        </p:txBody>
      </p:sp>
    </p:spTree>
    <p:extLst>
      <p:ext uri="{BB962C8B-B14F-4D97-AF65-F5344CB8AC3E}">
        <p14:creationId xmlns:p14="http://schemas.microsoft.com/office/powerpoint/2010/main" val="1062715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</a:t>
            </a:r>
            <a:r>
              <a:rPr lang="en-US" altLang="zh-TW" dirty="0"/>
              <a:t>05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52F998B-578C-4B43-86E9-458416C6B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472" y="2516465"/>
            <a:ext cx="1933845" cy="31532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E304F025-0E46-430D-945B-1381039D2C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65899" y="207515"/>
            <a:ext cx="2097122" cy="64429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47356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</a:t>
            </a:r>
            <a:r>
              <a:rPr lang="en-US" altLang="zh-TW" dirty="0"/>
              <a:t>05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9678911"/>
              </p:ext>
            </p:extLst>
          </p:nvPr>
        </p:nvGraphicFramePr>
        <p:xfrm>
          <a:off x="1140186" y="1963420"/>
          <a:ext cx="1005840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1161020503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3139841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207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salary 4000</a:t>
                      </a:r>
                    </a:p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breakfast 50</a:t>
                      </a:r>
                    </a:p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  <a:p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salary     4000  0</a:t>
                      </a:r>
                    </a:p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breakfast  0     50</a:t>
                      </a:r>
                    </a:p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Total: 3950</a:t>
                      </a:r>
                    </a:p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Invalid Operation</a:t>
                      </a:r>
                    </a:p>
                    <a:p>
                      <a:r>
                        <a:rPr lang="en-US" altLang="zh-TW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Invalid Operation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551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01153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2109</TotalTime>
  <Words>364</Words>
  <Application>Microsoft Office PowerPoint</Application>
  <PresentationFormat>寬螢幕</PresentationFormat>
  <Paragraphs>58</Paragraphs>
  <Slides>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6</vt:i4>
      </vt:variant>
    </vt:vector>
  </HeadingPairs>
  <TitlesOfParts>
    <vt:vector size="18" baseType="lpstr">
      <vt:lpstr>微軟正黑體</vt:lpstr>
      <vt:lpstr>新細明體</vt:lpstr>
      <vt:lpstr>標楷體</vt:lpstr>
      <vt:lpstr>Arial</vt:lpstr>
      <vt:lpstr>Calibri</vt:lpstr>
      <vt:lpstr>Calibri Light</vt:lpstr>
      <vt:lpstr>Courier New</vt:lpstr>
      <vt:lpstr>Rockwell</vt:lpstr>
      <vt:lpstr>Rockwell Condensed</vt:lpstr>
      <vt:lpstr>Wingdings</vt:lpstr>
      <vt:lpstr>木刻字型</vt:lpstr>
      <vt:lpstr>Office 佈景主題</vt:lpstr>
      <vt:lpstr>作業05</vt:lpstr>
      <vt:lpstr>作業05-Transaction Record</vt:lpstr>
      <vt:lpstr>作業05-Transaction Record</vt:lpstr>
      <vt:lpstr>作業05-Transaction Record</vt:lpstr>
      <vt:lpstr>作業05</vt:lpstr>
      <vt:lpstr>作業05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作業01</dc:title>
  <dc:creator>user</dc:creator>
  <cp:lastModifiedBy>User</cp:lastModifiedBy>
  <cp:revision>77</cp:revision>
  <dcterms:created xsi:type="dcterms:W3CDTF">2019-09-17T05:51:58Z</dcterms:created>
  <dcterms:modified xsi:type="dcterms:W3CDTF">2020-04-15T13:38:47Z</dcterms:modified>
</cp:coreProperties>
</file>