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1" r:id="rId15"/>
    <p:sldId id="272" r:id="rId16"/>
    <p:sldId id="26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19425-9573-42F2-AA70-45658DD17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9738F3-633D-476C-A9E3-DEC8A79F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AEECFC-9B1F-417B-BB86-1499269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3ADC6C-39CD-4EC9-A669-165D06C5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724C5-F98A-4E12-BE9D-23D92343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10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A647E-A936-4CC9-95EB-7659C68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CCD607-BA53-4BB5-A320-F90469498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95ABC0-8C70-459F-ABA3-8765787A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072BF2-8A0F-471E-A1DE-9233EB1E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49D493-5F78-4207-BAC2-728DF1C6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BAFE57-32F8-4D7F-84A2-8DAEF976C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26FF06-3571-430A-A5D6-BAB4FD89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1820B-AD45-4464-B8A7-DB3AC7B2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CB736-EF41-4394-BDB6-50E461B0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5EC3E-F55F-454F-AD57-BF953B0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21055-5227-40A6-87C4-1CE75D9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7CD27-BF34-41AE-918B-AB3D80F0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F82B32-77CC-4D82-A0E2-864EB072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2C9A64-61C9-46A7-A772-58C25E44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159C-9A03-469E-826A-ED5D707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2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49C39-6592-4942-8C54-04661DBE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5B532-F507-4280-BAF0-30ED78967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B9E256-07A7-44A3-A089-CC082076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5FFCA6-12DE-4469-8BDC-6F6A0F91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27668F-6B34-4473-AB22-1F41A2AF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1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5C3B3-177E-4000-B40B-BEAF0C58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1E8EF-4351-478C-AF26-C9AD1D39C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507ADC-0E16-4388-ACF2-B01C7B40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FD889D-957C-42C2-9C1A-33792F4C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3F7FD2-6EB9-4703-8F7F-55302011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A27F7E-FFE9-47AC-8AFC-0313F93F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79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89508-2AF9-44B8-A2BD-06561393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CA3DF-B33E-4694-9D85-5C69874A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B8C1-07E8-47EE-B7BF-14F972FC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16CEC9-5947-4276-9BEE-FEE3695AC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6D0F9C-4CC8-47BF-B038-8E3849380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7D1023-F434-436C-AA34-7EB71400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A7C6C5-4D99-4146-9E42-D7228B70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7036BF-2BEC-4D4B-845B-14D12161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7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AA4AD-7042-4EF6-8F94-4D4AB88F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B079C1-52B6-4744-A721-643F81BC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B80370-9367-4DF1-B483-8F453DB8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B4AE63-723E-4DD9-A54F-BE937C36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08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147949-2162-4847-94B7-D80B713E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A8834E-9967-47B5-A619-9225CC22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C93BAF-E883-4DD3-994D-8E4C44E7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2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55464-0001-4A86-9680-6CE1B4AD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98EF2-712B-421E-9B25-E9DD1309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B4978E-BC48-4704-AE5B-45FE8263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BFD6C4-0DC2-4596-BFEC-0C9DCFC1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9B14D1-07CD-4920-84BD-ADFCCDC1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035E79-7ADC-41FF-9AFC-7CE553B6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EDA7B-0772-4CA4-B283-DFC58E42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6C2AB7-2910-4C44-BFA3-809D084B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39F2D-DBD3-4BF5-AA7C-CE7028EB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5BB6E2-0AD9-4AC7-B452-6E53AB2C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FBA4B-9F66-49E6-B904-38796211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8B99C9-B61E-461A-A99E-E6B4D7FC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4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041FD5-6C0D-4834-B886-A8BD3395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D4868B-24E3-416C-9E77-790A6896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FD93A-DE18-4FCF-A618-EEE6A12BC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A123-B8C4-4A28-A281-2C55EA5DDC9A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C8717-2033-40E7-AC0C-10B1C2CAB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4F4ED-F569-4192-8B2C-7D9C61259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C450-94AD-4896-8BD4-ED521801E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22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relab.iiiedu.org.t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2020/05/19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83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93609-45D1-45E3-B3A9-6F89CE2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Step4. </a:t>
            </a:r>
            <a:r>
              <a:rPr lang="zh-TW" altLang="en-US" dirty="0"/>
              <a:t>進入課程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B2078-14C2-4844-A05E-1A153C84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zh-TW" altLang="en-US" b="1" dirty="0">
                <a:solidFill>
                  <a:srgbClr val="FF0000"/>
                </a:solidFill>
              </a:rPr>
              <a:t>進入課程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7001DB-84D6-48C8-8665-64227986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9" y="1595438"/>
            <a:ext cx="8010525" cy="47617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0DD668-7129-493F-9C72-40DFDB4D14B5}"/>
              </a:ext>
            </a:extLst>
          </p:cNvPr>
          <p:cNvSpPr/>
          <p:nvPr/>
        </p:nvSpPr>
        <p:spPr>
          <a:xfrm>
            <a:off x="4086225" y="2847974"/>
            <a:ext cx="647700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06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79BB-D0DA-4AA6-8CBB-507058CE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</a:t>
            </a:r>
            <a:r>
              <a:rPr lang="zh-TW" altLang="en-US" dirty="0"/>
              <a:t> 作業題目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EEC6A-3D31-4174-87D1-CF6876A9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上方點選</a:t>
            </a:r>
            <a:r>
              <a:rPr lang="zh-TW" altLang="en-US" b="1" dirty="0">
                <a:solidFill>
                  <a:srgbClr val="FF0000"/>
                </a:solidFill>
              </a:rPr>
              <a:t>課程內容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下方展開</a:t>
            </a:r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>
                <a:solidFill>
                  <a:srgbClr val="FF0000"/>
                </a:solidFill>
              </a:rPr>
              <a:t>基礎能力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點選</a:t>
            </a:r>
            <a:r>
              <a:rPr lang="zh-TW" altLang="en-US" b="1" dirty="0">
                <a:solidFill>
                  <a:srgbClr val="FF0000"/>
                </a:solidFill>
              </a:rPr>
              <a:t>作業</a:t>
            </a:r>
            <a:r>
              <a:rPr lang="en-US" altLang="zh-TW" b="1" dirty="0">
                <a:solidFill>
                  <a:srgbClr val="FF0000"/>
                </a:solidFill>
              </a:rPr>
              <a:t>07 – </a:t>
            </a:r>
            <a:r>
              <a:rPr lang="zh-TW" altLang="en-US" b="1" dirty="0">
                <a:solidFill>
                  <a:srgbClr val="FF0000"/>
                </a:solidFill>
              </a:rPr>
              <a:t>販賣機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A6FC42-7D8B-4EC8-B921-27906855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34" y="1564482"/>
            <a:ext cx="6947915" cy="46124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DE8EE7-6E09-4836-81BC-987796DA5ED5}"/>
              </a:ext>
            </a:extLst>
          </p:cNvPr>
          <p:cNvSpPr/>
          <p:nvPr/>
        </p:nvSpPr>
        <p:spPr>
          <a:xfrm>
            <a:off x="5953125" y="3704034"/>
            <a:ext cx="952500" cy="467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8E7734-F487-4A87-A0B0-227D8C2348FA}"/>
              </a:ext>
            </a:extLst>
          </p:cNvPr>
          <p:cNvSpPr/>
          <p:nvPr/>
        </p:nvSpPr>
        <p:spPr>
          <a:xfrm>
            <a:off x="7134225" y="5172075"/>
            <a:ext cx="847725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D5C0B-4B97-45A3-A4B4-27AA1E066658}"/>
              </a:ext>
            </a:extLst>
          </p:cNvPr>
          <p:cNvSpPr/>
          <p:nvPr/>
        </p:nvSpPr>
        <p:spPr>
          <a:xfrm>
            <a:off x="7134226" y="5457904"/>
            <a:ext cx="4000500" cy="211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C7D8D0-DBD1-4C1C-8785-2C3E04026078}"/>
              </a:ext>
            </a:extLst>
          </p:cNvPr>
          <p:cNvCxnSpPr>
            <a:cxnSpLocks/>
          </p:cNvCxnSpPr>
          <p:nvPr/>
        </p:nvCxnSpPr>
        <p:spPr>
          <a:xfrm flipH="1">
            <a:off x="6429375" y="5543550"/>
            <a:ext cx="7048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2AFD0B-1EE9-4DFA-AFA8-675110FB8849}"/>
              </a:ext>
            </a:extLst>
          </p:cNvPr>
          <p:cNvSpPr txBox="1"/>
          <p:nvPr/>
        </p:nvSpPr>
        <p:spPr>
          <a:xfrm>
            <a:off x="5399127" y="53713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點選作業</a:t>
            </a:r>
          </a:p>
        </p:txBody>
      </p:sp>
    </p:spTree>
    <p:extLst>
      <p:ext uri="{BB962C8B-B14F-4D97-AF65-F5344CB8AC3E}">
        <p14:creationId xmlns:p14="http://schemas.microsoft.com/office/powerpoint/2010/main" val="25241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4DB37-2B70-4D40-9EED-F7BFE2A0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4A493-1E84-4A74-9B92-812F5FFD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5D49AA-ABEA-44B3-8C14-E4B139DB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683586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9E93C22-A4EC-4FDE-A89B-D020C873B755}"/>
              </a:ext>
            </a:extLst>
          </p:cNvPr>
          <p:cNvSpPr/>
          <p:nvPr/>
        </p:nvSpPr>
        <p:spPr>
          <a:xfrm>
            <a:off x="1962150" y="4953000"/>
            <a:ext cx="200977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A696E98-F916-4F3D-8D16-B96F78D71EF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705100" y="5305425"/>
            <a:ext cx="261938" cy="225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A7A2BC-CE90-4AAC-8D12-1A889727C4A0}"/>
              </a:ext>
            </a:extLst>
          </p:cNvPr>
          <p:cNvSpPr txBox="1"/>
          <p:nvPr/>
        </p:nvSpPr>
        <p:spPr>
          <a:xfrm>
            <a:off x="838200" y="5559968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目前這個網站圖片連結顯示指令有</a:t>
            </a:r>
            <a:r>
              <a:rPr lang="en-US" altLang="zh-TW" dirty="0">
                <a:solidFill>
                  <a:srgbClr val="FF0000"/>
                </a:solidFill>
              </a:rPr>
              <a:t>BUG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先請同學直接去此網址看圖片</a:t>
            </a:r>
          </a:p>
        </p:txBody>
      </p:sp>
    </p:spTree>
    <p:extLst>
      <p:ext uri="{BB962C8B-B14F-4D97-AF65-F5344CB8AC3E}">
        <p14:creationId xmlns:p14="http://schemas.microsoft.com/office/powerpoint/2010/main" val="43276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E541F-B345-4E35-BA62-5C6921FA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Step6.</a:t>
            </a:r>
            <a:r>
              <a:rPr lang="zh-TW" altLang="en-US" dirty="0"/>
              <a:t> 完成程式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8F2A9-FCF1-48F6-81F1-33BC32BA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將程式碼貼至右邊黑色區域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class</a:t>
            </a:r>
            <a:r>
              <a:rPr lang="zh-TW" altLang="en-US" dirty="0"/>
              <a:t>前面的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zh-TW" altLang="en-US" dirty="0">
                <a:solidFill>
                  <a:srgbClr val="FF0000"/>
                </a:solidFill>
              </a:rPr>
              <a:t> 去掉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 去掉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1E3E8D9A-C66B-431C-97EE-69131D494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1"/>
          <a:stretch/>
        </p:blipFill>
        <p:spPr>
          <a:xfrm>
            <a:off x="5419725" y="2623268"/>
            <a:ext cx="6562726" cy="3869607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30C05F4A-528E-4B93-BB5D-B438CA69A6B9}"/>
              </a:ext>
            </a:extLst>
          </p:cNvPr>
          <p:cNvSpPr/>
          <p:nvPr/>
        </p:nvSpPr>
        <p:spPr>
          <a:xfrm>
            <a:off x="8743950" y="3412331"/>
            <a:ext cx="1309688" cy="153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A51200-EDA3-45C8-A210-495EBE83E742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flipH="1" flipV="1">
            <a:off x="7356833" y="2246912"/>
            <a:ext cx="1387117" cy="1388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CD3AFD-279C-4681-9E23-A5D9EB74BB85}"/>
              </a:ext>
            </a:extLst>
          </p:cNvPr>
          <p:cNvSpPr txBox="1"/>
          <p:nvPr/>
        </p:nvSpPr>
        <p:spPr>
          <a:xfrm>
            <a:off x="8719244" y="22296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前面</a:t>
            </a:r>
            <a:r>
              <a:rPr lang="zh-TW" altLang="en-US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加 </a:t>
            </a:r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5E9FD3C-1B5E-40F5-88EB-B35D453261B7}"/>
              </a:ext>
            </a:extLst>
          </p:cNvPr>
          <p:cNvSpPr/>
          <p:nvPr/>
        </p:nvSpPr>
        <p:spPr>
          <a:xfrm>
            <a:off x="8743950" y="3570286"/>
            <a:ext cx="654844" cy="130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CCDAC7-480C-46F4-BFC8-66EFD6D5F0A0}"/>
              </a:ext>
            </a:extLst>
          </p:cNvPr>
          <p:cNvSpPr txBox="1"/>
          <p:nvPr/>
        </p:nvSpPr>
        <p:spPr>
          <a:xfrm>
            <a:off x="6353994" y="187758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前面</a:t>
            </a:r>
            <a:r>
              <a:rPr lang="zh-TW" altLang="en-US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加 </a:t>
            </a:r>
            <a:r>
              <a:rPr lang="en-US" altLang="zh-TW" dirty="0"/>
              <a:t>public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56FE525-DCE3-4827-823D-BD8C6DFF46C5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9398794" y="2599016"/>
            <a:ext cx="457941" cy="8133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D0A3562-6C51-4F9E-AE45-33DB9C74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34" y="2756009"/>
            <a:ext cx="6621911" cy="17330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82626B-B542-4E57-97A3-C2D64FD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Step7.</a:t>
            </a:r>
            <a:r>
              <a:rPr lang="zh-TW" altLang="en-US" dirty="0"/>
              <a:t> 測試程式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6F709-AF56-4977-9FCD-3B581D16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95440" cy="492140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可以使用以下測資測試：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en-US" altLang="zh-TW" dirty="0"/>
          </a:p>
          <a:p>
            <a:r>
              <a:rPr lang="zh-TW" altLang="en-US" sz="2400" dirty="0"/>
              <a:t>點選執行</a:t>
            </a:r>
            <a:endParaRPr lang="en-US" altLang="zh-TW" sz="2400" dirty="0"/>
          </a:p>
          <a:p>
            <a:pPr lvl="1">
              <a:lnSpc>
                <a:spcPct val="120000"/>
              </a:lnSpc>
            </a:pPr>
            <a:r>
              <a:rPr lang="zh-TW" altLang="en-US" sz="2000" dirty="0"/>
              <a:t>如果程式正確可以編繹，會顯示</a:t>
            </a:r>
            <a:r>
              <a:rPr lang="zh-TW" altLang="en-US" sz="2000" dirty="0">
                <a:solidFill>
                  <a:srgbClr val="FF0000"/>
                </a:solidFill>
              </a:rPr>
              <a:t>編譯成功</a:t>
            </a:r>
            <a:r>
              <a:rPr lang="zh-TW" altLang="en-US" sz="2000" dirty="0"/>
              <a:t>，並且會顯示程式的輸出結果。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A43B02-CA43-47E7-85F9-93975B215639}"/>
              </a:ext>
            </a:extLst>
          </p:cNvPr>
          <p:cNvSpPr/>
          <p:nvPr/>
        </p:nvSpPr>
        <p:spPr>
          <a:xfrm>
            <a:off x="5376434" y="2756009"/>
            <a:ext cx="228499" cy="569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0766C8-A5BD-421D-A63C-DE5AA2C82123}"/>
              </a:ext>
            </a:extLst>
          </p:cNvPr>
          <p:cNvSpPr/>
          <p:nvPr/>
        </p:nvSpPr>
        <p:spPr>
          <a:xfrm>
            <a:off x="5376434" y="3532574"/>
            <a:ext cx="609499" cy="336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54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A62686-2CBD-4DCB-B9CA-006B4053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024" y="2662023"/>
            <a:ext cx="6547576" cy="19247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82626B-B542-4E57-97A3-C2D64FD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Step8.</a:t>
            </a:r>
            <a:r>
              <a:rPr lang="zh-TW" altLang="en-US" dirty="0"/>
              <a:t> 驗證程式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6F709-AF56-4977-9FCD-3B581D16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95440" cy="49214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如果程式執行沒問題，可以開始驗證程式是否正確。</a:t>
            </a:r>
            <a:endParaRPr lang="en-US" altLang="zh-TW" sz="2400" dirty="0"/>
          </a:p>
          <a:p>
            <a:r>
              <a:rPr lang="zh-TW" altLang="en-US" sz="2400" dirty="0"/>
              <a:t>點選驗證</a:t>
            </a:r>
            <a:endParaRPr lang="en-US" altLang="zh-TW" sz="2400" dirty="0"/>
          </a:p>
          <a:p>
            <a:pPr lvl="1"/>
            <a:r>
              <a:rPr lang="zh-TW" altLang="en-US" sz="2000" dirty="0"/>
              <a:t>若錯誤會顯示答錯了</a:t>
            </a:r>
            <a:endParaRPr lang="en-US" altLang="zh-TW" sz="2000" dirty="0"/>
          </a:p>
          <a:p>
            <a:pPr lvl="1"/>
            <a:r>
              <a:rPr lang="zh-TW" altLang="en-US" sz="2000" dirty="0"/>
              <a:t>若正確會顯是答對了</a:t>
            </a:r>
            <a:endParaRPr lang="en-US" altLang="zh-TW" sz="2000" dirty="0"/>
          </a:p>
          <a:p>
            <a:pPr lvl="1"/>
            <a:r>
              <a:rPr lang="zh-TW" altLang="en-US" sz="2000" dirty="0">
                <a:solidFill>
                  <a:srgbClr val="FF0000"/>
                </a:solidFill>
              </a:rPr>
              <a:t>請截圖答對的結果上傳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A43B02-CA43-47E7-85F9-93975B215639}"/>
              </a:ext>
            </a:extLst>
          </p:cNvPr>
          <p:cNvSpPr/>
          <p:nvPr/>
        </p:nvSpPr>
        <p:spPr>
          <a:xfrm>
            <a:off x="5854851" y="3429000"/>
            <a:ext cx="622149" cy="3282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35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46342"/>
            <a:ext cx="5108775" cy="40106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A1456E-CA66-4E76-A804-F1A79057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Step9.</a:t>
            </a:r>
            <a:r>
              <a:rPr lang="zh-TW" altLang="en-US" dirty="0"/>
              <a:t> 畫面截圖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A5629-A358-47DF-986C-A444D479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將畫面</a:t>
            </a:r>
            <a:r>
              <a:rPr lang="zh-TW" altLang="en-US" b="1" dirty="0">
                <a:solidFill>
                  <a:srgbClr val="FF0000"/>
                </a:solidFill>
              </a:rPr>
              <a:t>截圖</a:t>
            </a:r>
            <a:r>
              <a:rPr lang="zh-TW" altLang="en-US" dirty="0"/>
              <a:t>，並且與</a:t>
            </a:r>
            <a:r>
              <a:rPr lang="en-US" altLang="zh-TW" dirty="0"/>
              <a:t>java</a:t>
            </a:r>
            <a:r>
              <a:rPr lang="zh-TW" altLang="en-US" dirty="0"/>
              <a:t>程式碼檔案、結果截圖一起壓縮，上傳至</a:t>
            </a:r>
            <a:r>
              <a:rPr lang="en-US" altLang="zh-TW" dirty="0"/>
              <a:t>LMS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所以這次的作業應該會多一張截圖式截這個網站的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42DBC65-9B15-49A8-B1C5-0D5AF36101B7}"/>
              </a:ext>
            </a:extLst>
          </p:cNvPr>
          <p:cNvSpPr/>
          <p:nvPr/>
        </p:nvSpPr>
        <p:spPr>
          <a:xfrm>
            <a:off x="7939454" y="2719006"/>
            <a:ext cx="477538" cy="283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F0A57B3-70D1-4A9A-8AE1-5F311FF4BBF7}"/>
              </a:ext>
            </a:extLst>
          </p:cNvPr>
          <p:cNvSpPr/>
          <p:nvPr/>
        </p:nvSpPr>
        <p:spPr>
          <a:xfrm>
            <a:off x="5491550" y="6497514"/>
            <a:ext cx="526473" cy="2963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B9565B7-617A-425F-8045-72595F570FE4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6018023" y="3611290"/>
            <a:ext cx="3995350" cy="3034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BD3FFE5-DB7F-4FAF-B790-088E11E021E4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>
            <a:off x="8416992" y="2860599"/>
            <a:ext cx="1596381" cy="750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B77CD6-D209-4D7A-9921-D44464FF0CC8}"/>
              </a:ext>
            </a:extLst>
          </p:cNvPr>
          <p:cNvSpPr txBox="1"/>
          <p:nvPr/>
        </p:nvSpPr>
        <p:spPr>
          <a:xfrm>
            <a:off x="10013373" y="3288124"/>
            <a:ext cx="179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必須截到</a:t>
            </a:r>
            <a:r>
              <a:rPr lang="zh-TW" altLang="en-US" dirty="0">
                <a:solidFill>
                  <a:srgbClr val="FF0000"/>
                </a:solidFill>
              </a:rPr>
              <a:t>帳戶名稱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答對結果</a:t>
            </a:r>
          </a:p>
        </p:txBody>
      </p:sp>
    </p:spTree>
    <p:extLst>
      <p:ext uri="{BB962C8B-B14F-4D97-AF65-F5344CB8AC3E}">
        <p14:creationId xmlns:p14="http://schemas.microsoft.com/office/powerpoint/2010/main" val="413320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826DE-74E2-4B78-BA7C-427CD8B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販賣機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F43FD-6898-4711-B665-04533981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販賣機提供可樂的販售，每瓶可樂售價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元，而販賣機只收取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元硬幣，請幫顧客判斷在其所擁有的硬幣數量下最少的硬幣投放次數。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販賣機優先找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元。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元買可樂，找一個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元、兩個一元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販賣機一次只能購買一瓶。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元硬幣，無法直接選擇購買兩瓶，需先購買完一瓶找零後再購買一瓶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提供測資的擁有金額必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購買可樂金額需求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個數字，第一個數字表示購買的可樂數量，第二、三、四個數字表示顧客擁有的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元個數。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最少的投放硬幣次數。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輸出數字後記得進行換行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345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買</a:t>
            </a:r>
            <a:r>
              <a:rPr lang="en-US" altLang="zh-TW" dirty="0"/>
              <a:t>3</a:t>
            </a:r>
            <a:r>
              <a:rPr lang="zh-TW" altLang="en-US" dirty="0"/>
              <a:t>瓶可樂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1</a:t>
            </a:r>
            <a:r>
              <a:rPr lang="zh-TW" altLang="en-US" dirty="0"/>
              <a:t>元、</a:t>
            </a:r>
            <a:r>
              <a:rPr lang="en-US" altLang="zh-TW" dirty="0"/>
              <a:t>0</a:t>
            </a:r>
            <a:r>
              <a:rPr lang="zh-TW" altLang="en-US" dirty="0"/>
              <a:t>個</a:t>
            </a:r>
            <a:r>
              <a:rPr lang="en-US" altLang="zh-TW" dirty="0"/>
              <a:t>5</a:t>
            </a:r>
            <a:r>
              <a:rPr lang="zh-TW" altLang="en-US" dirty="0"/>
              <a:t>元、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10</a:t>
            </a:r>
            <a:r>
              <a:rPr lang="zh-TW" altLang="en-US" dirty="0"/>
              <a:t>元</a:t>
            </a:r>
          </a:p>
        </p:txBody>
      </p:sp>
      <p:sp>
        <p:nvSpPr>
          <p:cNvPr id="13" name="橢圓 12"/>
          <p:cNvSpPr/>
          <p:nvPr/>
        </p:nvSpPr>
        <p:spPr>
          <a:xfrm>
            <a:off x="1075589" y="5380891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075589" y="4639405"/>
            <a:ext cx="650634" cy="63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3283927" y="2467705"/>
            <a:ext cx="43962" cy="434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04139" y="2785457"/>
            <a:ext cx="129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初始狀態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2751993" y="3886198"/>
            <a:ext cx="1295403" cy="483579"/>
            <a:chOff x="2751993" y="3886198"/>
            <a:chExt cx="1295403" cy="483579"/>
          </a:xfrm>
        </p:grpSpPr>
        <p:sp>
          <p:nvSpPr>
            <p:cNvPr id="22" name="向右箭號 21"/>
            <p:cNvSpPr/>
            <p:nvPr/>
          </p:nvSpPr>
          <p:spPr>
            <a:xfrm>
              <a:off x="2751993" y="3886198"/>
              <a:ext cx="1151792" cy="4835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51993" y="3943321"/>
              <a:ext cx="129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購買一瓶</a:t>
              </a:r>
            </a:p>
          </p:txBody>
        </p:sp>
      </p:grpSp>
      <p:sp>
        <p:nvSpPr>
          <p:cNvPr id="31" name="橢圓 30"/>
          <p:cNvSpPr/>
          <p:nvPr/>
        </p:nvSpPr>
        <p:spPr>
          <a:xfrm>
            <a:off x="3722079" y="4693622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4595448" y="6074024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4595448" y="5383823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4595448" y="4693622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6000751" y="2410581"/>
            <a:ext cx="43962" cy="434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468817" y="3829074"/>
            <a:ext cx="1295403" cy="483579"/>
            <a:chOff x="2751993" y="3886198"/>
            <a:chExt cx="1295403" cy="483579"/>
          </a:xfrm>
        </p:grpSpPr>
        <p:sp>
          <p:nvSpPr>
            <p:cNvPr id="37" name="向右箭號 36"/>
            <p:cNvSpPr/>
            <p:nvPr/>
          </p:nvSpPr>
          <p:spPr>
            <a:xfrm>
              <a:off x="2751993" y="3886198"/>
              <a:ext cx="1151792" cy="4835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751993" y="3943321"/>
              <a:ext cx="129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購買一瓶</a:t>
              </a:r>
            </a:p>
          </p:txBody>
        </p:sp>
      </p:grpSp>
      <p:sp>
        <p:nvSpPr>
          <p:cNvPr id="39" name="橢圓 38"/>
          <p:cNvSpPr/>
          <p:nvPr/>
        </p:nvSpPr>
        <p:spPr>
          <a:xfrm>
            <a:off x="6692414" y="4620350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708532" y="5988970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708532" y="5298769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565783" y="5310551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565783" y="4620350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658206" y="1959194"/>
            <a:ext cx="129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投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b="1" dirty="0">
                <a:solidFill>
                  <a:srgbClr val="FF0000"/>
                </a:solidFill>
              </a:rPr>
              <a:t>個</a:t>
            </a:r>
            <a:r>
              <a:rPr lang="en-US" altLang="zh-TW" b="1" dirty="0">
                <a:solidFill>
                  <a:srgbClr val="FF0000"/>
                </a:solidFill>
              </a:rPr>
              <a:t>10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5397011" y="1959194"/>
            <a:ext cx="129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投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b="1" dirty="0">
                <a:solidFill>
                  <a:srgbClr val="FF0000"/>
                </a:solidFill>
              </a:rPr>
              <a:t>個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8647241" y="2410581"/>
            <a:ext cx="43962" cy="434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8115307" y="3829074"/>
            <a:ext cx="1295403" cy="483579"/>
            <a:chOff x="2751993" y="3886198"/>
            <a:chExt cx="1295403" cy="483579"/>
          </a:xfrm>
        </p:grpSpPr>
        <p:sp>
          <p:nvSpPr>
            <p:cNvPr id="49" name="向右箭號 48"/>
            <p:cNvSpPr/>
            <p:nvPr/>
          </p:nvSpPr>
          <p:spPr>
            <a:xfrm>
              <a:off x="2751993" y="3886198"/>
              <a:ext cx="1151792" cy="4835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751993" y="3943321"/>
              <a:ext cx="129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購買一瓶</a:t>
              </a: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8043501" y="1959194"/>
            <a:ext cx="129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投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zh-TW" altLang="en-US" b="1" dirty="0">
                <a:solidFill>
                  <a:srgbClr val="FF0000"/>
                </a:solidFill>
              </a:rPr>
              <a:t>個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</a:p>
        </p:txBody>
      </p:sp>
      <p:sp>
        <p:nvSpPr>
          <p:cNvPr id="52" name="橢圓 51"/>
          <p:cNvSpPr/>
          <p:nvPr/>
        </p:nvSpPr>
        <p:spPr>
          <a:xfrm>
            <a:off x="9122027" y="5411666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9122027" y="4721465"/>
            <a:ext cx="650634" cy="58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555174" y="3886197"/>
            <a:ext cx="129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(1+1+3)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4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D6341F87-95C1-481A-AEFC-33B91054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販賣機</a:t>
            </a:r>
            <a:endParaRPr lang="zh-TW" altLang="en-US" dirty="0"/>
          </a:p>
        </p:txBody>
      </p:sp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5F717355-071E-4F62-A442-64453B4EF09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455984" y="1258577"/>
          <a:ext cx="6705600" cy="5303599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387924108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73534447"/>
                    </a:ext>
                  </a:extLst>
                </a:gridCol>
              </a:tblGrid>
              <a:tr h="396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input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output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89306"/>
                  </a:ext>
                </a:extLst>
              </a:tr>
              <a:tr h="1865854"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  <a:p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  <a:p>
                      <a:r>
                        <a:rPr lang="en-US" altLang="zh-TW" dirty="0">
                          <a:effectLst/>
                        </a:rPr>
                        <a:t>0</a:t>
                      </a:r>
                    </a:p>
                    <a:p>
                      <a:r>
                        <a:rPr lang="en-US" altLang="zh-TW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dirty="0">
                          <a:effectLst/>
                        </a:rPr>
                        <a:t>5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76188"/>
                  </a:ext>
                </a:extLst>
              </a:tr>
              <a:tr h="3041710"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5</a:t>
                      </a:r>
                    </a:p>
                    <a:p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  <a:p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  <a:p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7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45472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39A36DE0-32BF-4350-B6DC-68F693C3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13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CoreLab</a:t>
            </a:r>
            <a:r>
              <a:rPr lang="zh-TW" altLang="en-US" dirty="0"/>
              <a:t> 繳交截圖</a:t>
            </a:r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程式碼 </a:t>
            </a:r>
            <a:r>
              <a:rPr lang="en-US" altLang="zh-TW" dirty="0"/>
              <a:t>(</a:t>
            </a:r>
            <a:r>
              <a:rPr lang="en-US" altLang="zh-TW" dirty="0" smtClean="0"/>
              <a:t>A7_</a:t>
            </a:r>
            <a:r>
              <a:rPr lang="zh-TW" altLang="en-US" dirty="0"/>
              <a:t>*********</a:t>
            </a:r>
            <a:r>
              <a:rPr lang="en-US" altLang="zh-TW" dirty="0"/>
              <a:t>.java)</a:t>
            </a:r>
          </a:p>
          <a:p>
            <a:r>
              <a:rPr lang="zh-TW" altLang="en-US" dirty="0"/>
              <a:t>程式執行截圖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2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9D09-F3DD-4395-BDE9-0CD762DCB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CoreLab</a:t>
            </a:r>
            <a:r>
              <a:rPr lang="zh-TW" altLang="en-US" dirty="0"/>
              <a:t> 使用教學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FB4343-9D1C-4EDE-A712-CEAFDACA2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8D4B3-0B75-4744-AAEF-00C96530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Step1. </a:t>
            </a:r>
            <a:r>
              <a:rPr lang="zh-TW" altLang="en-US" dirty="0"/>
              <a:t>註冊帳號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98BBA-9FB4-4D6C-AF26-DE292D5C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請至 </a:t>
            </a:r>
            <a:r>
              <a:rPr lang="en-US" altLang="zh-TW" dirty="0">
                <a:hlinkClick r:id="rId2"/>
              </a:rPr>
              <a:t>https://corelab.iiiedu.org.tw/</a:t>
            </a:r>
            <a:r>
              <a:rPr lang="zh-TW" altLang="en-US" dirty="0"/>
              <a:t> 並點選右上角</a:t>
            </a:r>
            <a:r>
              <a:rPr lang="zh-TW" altLang="en-US" b="1" dirty="0">
                <a:solidFill>
                  <a:srgbClr val="FF0000"/>
                </a:solidFill>
              </a:rPr>
              <a:t>註冊帳號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姓名請填</a:t>
            </a:r>
            <a:r>
              <a:rPr lang="zh-TW" altLang="en-US" b="1" dirty="0">
                <a:solidFill>
                  <a:srgbClr val="FF0000"/>
                </a:solidFill>
              </a:rPr>
              <a:t>學號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1D735A-B247-43D0-861E-49FA83F6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8" r="13749"/>
          <a:stretch/>
        </p:blipFill>
        <p:spPr>
          <a:xfrm>
            <a:off x="4005943" y="2430437"/>
            <a:ext cx="6734628" cy="41953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4CE765-1ED6-4776-BF29-97715BA4A7D8}"/>
              </a:ext>
            </a:extLst>
          </p:cNvPr>
          <p:cNvSpPr/>
          <p:nvPr/>
        </p:nvSpPr>
        <p:spPr>
          <a:xfrm>
            <a:off x="9913257" y="2430437"/>
            <a:ext cx="638629" cy="34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51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4EF9D-545F-48C9-86C2-7B6530ED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Step2. </a:t>
            </a:r>
            <a:r>
              <a:rPr lang="zh-TW" altLang="en-US" dirty="0"/>
              <a:t>搜尋課程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30C30-D47B-410D-AF80-236C8DBA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1950" cy="4351338"/>
          </a:xfrm>
        </p:spPr>
        <p:txBody>
          <a:bodyPr/>
          <a:lstStyle/>
          <a:p>
            <a:r>
              <a:rPr lang="zh-TW" altLang="en-US" dirty="0"/>
              <a:t>點選右上角</a:t>
            </a:r>
            <a:r>
              <a:rPr lang="zh-TW" altLang="en-US" b="1" dirty="0">
                <a:solidFill>
                  <a:srgbClr val="FF0000"/>
                </a:solidFill>
              </a:rPr>
              <a:t>瀏覽課程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課程名稱</a:t>
            </a:r>
            <a:r>
              <a:rPr lang="zh-TW" altLang="en-US" dirty="0"/>
              <a:t>中輸入關鍵字</a:t>
            </a:r>
            <a:r>
              <a:rPr lang="zh-TW" altLang="en-US" b="1" dirty="0">
                <a:solidFill>
                  <a:srgbClr val="FF0000"/>
                </a:solidFill>
              </a:rPr>
              <a:t>計算機概論、計算機實習</a:t>
            </a:r>
            <a:r>
              <a:rPr lang="en-US" altLang="zh-TW" b="1" dirty="0">
                <a:solidFill>
                  <a:srgbClr val="FF0000"/>
                </a:solidFill>
              </a:rPr>
              <a:t>(CE1004)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7B98DD-87B7-4B73-8FC5-791174A2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354591"/>
            <a:ext cx="6966858" cy="48223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9A93DC-F375-46B0-856C-3F3F2E6EF25E}"/>
              </a:ext>
            </a:extLst>
          </p:cNvPr>
          <p:cNvSpPr/>
          <p:nvPr/>
        </p:nvSpPr>
        <p:spPr>
          <a:xfrm>
            <a:off x="9658350" y="1428750"/>
            <a:ext cx="514350" cy="261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29B64F-A245-49C3-AFD0-555870E3EEE9}"/>
              </a:ext>
            </a:extLst>
          </p:cNvPr>
          <p:cNvSpPr/>
          <p:nvPr/>
        </p:nvSpPr>
        <p:spPr>
          <a:xfrm>
            <a:off x="6229350" y="3870325"/>
            <a:ext cx="11811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50F35-DE98-44AF-9AA3-58AA2A04F4A6}"/>
              </a:ext>
            </a:extLst>
          </p:cNvPr>
          <p:cNvSpPr/>
          <p:nvPr/>
        </p:nvSpPr>
        <p:spPr>
          <a:xfrm>
            <a:off x="5133974" y="4451349"/>
            <a:ext cx="1666875" cy="1725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320D3A-441F-488E-A903-627C923FFF1F}"/>
              </a:ext>
            </a:extLst>
          </p:cNvPr>
          <p:cNvCxnSpPr/>
          <p:nvPr/>
        </p:nvCxnSpPr>
        <p:spPr>
          <a:xfrm>
            <a:off x="6800849" y="5210175"/>
            <a:ext cx="12954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BCAE3E-DC00-4EB4-86F4-6E9EE30C540B}"/>
              </a:ext>
            </a:extLst>
          </p:cNvPr>
          <p:cNvSpPr txBox="1"/>
          <p:nvPr/>
        </p:nvSpPr>
        <p:spPr>
          <a:xfrm>
            <a:off x="8108799" y="50255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點選這堂課！</a:t>
            </a:r>
          </a:p>
        </p:txBody>
      </p:sp>
    </p:spTree>
    <p:extLst>
      <p:ext uri="{BB962C8B-B14F-4D97-AF65-F5344CB8AC3E}">
        <p14:creationId xmlns:p14="http://schemas.microsoft.com/office/powerpoint/2010/main" val="7016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5CC54-F1A5-49E3-8698-3F0DEB94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Step3. </a:t>
            </a:r>
            <a:r>
              <a:rPr lang="zh-TW" altLang="en-US" dirty="0"/>
              <a:t>訂閱課程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46E737-7833-4A4B-B431-B38E3943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請輸入邀請碼：</a:t>
            </a:r>
            <a:r>
              <a:rPr lang="en-US" altLang="zh-TW" b="1" dirty="0">
                <a:solidFill>
                  <a:srgbClr val="FF0000"/>
                </a:solidFill>
              </a:rPr>
              <a:t>WHE92Z</a:t>
            </a:r>
            <a:r>
              <a:rPr lang="zh-TW" altLang="en-US" b="1" dirty="0"/>
              <a:t>，</a:t>
            </a:r>
            <a:r>
              <a:rPr lang="zh-TW" altLang="en-US" dirty="0"/>
              <a:t>並點選訂閱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FFFB85-BEC7-485E-B399-E90B18B5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5236"/>
            <a:ext cx="7053578" cy="40328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F7E825-8137-44A0-A662-1B00AB2FD051}"/>
              </a:ext>
            </a:extLst>
          </p:cNvPr>
          <p:cNvSpPr/>
          <p:nvPr/>
        </p:nvSpPr>
        <p:spPr>
          <a:xfrm>
            <a:off x="1266824" y="3429000"/>
            <a:ext cx="4524376" cy="552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40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537</Words>
  <Application>Microsoft Office PowerPoint</Application>
  <PresentationFormat>寬螢幕</PresentationFormat>
  <Paragraphs>99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Rockwell</vt:lpstr>
      <vt:lpstr>微軟正黑體</vt:lpstr>
      <vt:lpstr>Arial</vt:lpstr>
      <vt:lpstr>Office 佈景主題</vt:lpstr>
      <vt:lpstr>作業07</vt:lpstr>
      <vt:lpstr>作業07 – 販賣機</vt:lpstr>
      <vt:lpstr>買3瓶可樂  1個1元、0個5元、1個10元</vt:lpstr>
      <vt:lpstr>作業07 – 販賣機</vt:lpstr>
      <vt:lpstr>繳交內容</vt:lpstr>
      <vt:lpstr>CoreLab 使用教學</vt:lpstr>
      <vt:lpstr>Step1. 註冊帳號</vt:lpstr>
      <vt:lpstr>Step2. 搜尋課程</vt:lpstr>
      <vt:lpstr>Step3. 訂閱課程</vt:lpstr>
      <vt:lpstr>Step4. 進入課程</vt:lpstr>
      <vt:lpstr>Step5. 作業題目</vt:lpstr>
      <vt:lpstr>PowerPoint 簡報</vt:lpstr>
      <vt:lpstr>Step6. 完成程式</vt:lpstr>
      <vt:lpstr>Step7. 測試程式</vt:lpstr>
      <vt:lpstr>Step8. 驗證程式</vt:lpstr>
      <vt:lpstr>Step9. 畫面截圖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CoreLab</dc:title>
  <dc:creator>minelab_821</dc:creator>
  <cp:lastModifiedBy>冠宏 林</cp:lastModifiedBy>
  <cp:revision>40</cp:revision>
  <dcterms:created xsi:type="dcterms:W3CDTF">2020-05-13T08:38:58Z</dcterms:created>
  <dcterms:modified xsi:type="dcterms:W3CDTF">2020-05-14T06:47:14Z</dcterms:modified>
</cp:coreProperties>
</file>