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0" r:id="rId4"/>
    <p:sldId id="261" r:id="rId5"/>
    <p:sldId id="282" r:id="rId6"/>
    <p:sldId id="291" r:id="rId7"/>
    <p:sldId id="292" r:id="rId8"/>
    <p:sldId id="266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285" r:id="rId17"/>
    <p:sldId id="301" r:id="rId18"/>
    <p:sldId id="302" r:id="rId19"/>
    <p:sldId id="303" r:id="rId20"/>
    <p:sldId id="305" r:id="rId21"/>
    <p:sldId id="304" r:id="rId22"/>
    <p:sldId id="306" r:id="rId23"/>
    <p:sldId id="307" r:id="rId24"/>
    <p:sldId id="272" r:id="rId25"/>
    <p:sldId id="273" r:id="rId26"/>
    <p:sldId id="309" r:id="rId27"/>
    <p:sldId id="308" r:id="rId28"/>
    <p:sldId id="274" r:id="rId29"/>
    <p:sldId id="276" r:id="rId30"/>
    <p:sldId id="277" r:id="rId31"/>
    <p:sldId id="278" r:id="rId32"/>
    <p:sldId id="279" r:id="rId33"/>
    <p:sldId id="280" r:id="rId34"/>
    <p:sldId id="281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7" roundtripDataSignature="AMtx7mjMrrvjUc5w3BOgSYVFCETXq4yX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7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2B3BAB-1735-4D12-83DF-2AD4D45C46A0}">
  <a:tblStyle styleId="{362B3BAB-1735-4D12-83DF-2AD4D45C46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0EADCAA-55D7-4968-A02E-304BDB117EE6}" styleName="Table_1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7E8E7"/>
          </a:solidFill>
        </a:fill>
      </a:tcStyle>
    </a:wholeTbl>
    <a:band1H>
      <a:tcTxStyle/>
      <a:tcStyle>
        <a:tcBdr/>
        <a:fill>
          <a:solidFill>
            <a:srgbClr val="EFC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FC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5122" autoAdjust="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616a4af78f_0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g616a4af78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32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3978201c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3978201c3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63978201c3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16a4af78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16a4af78f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616a4af78f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3978201c3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3978201c3_0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63978201c3_0_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0863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616a4af78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616a4af78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g616a4af78f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4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4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4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4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Google Shape;23;p2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4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4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4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3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6" name="Google Shape;36;p25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37" name="Google Shape;37;p25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5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25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1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31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3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3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2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2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32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32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2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3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3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3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sz="5400" b="0" i="0" u="none" strike="noStrike" cap="non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Google Shape;14;p23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23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2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3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lms.ncu.edu.tw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cmath/" TargetMode="External"/><Relationship Id="rId2" Type="http://schemas.openxmlformats.org/officeDocument/2006/relationships/hyperlink" Target="https://www.w3schools.com/cpp/cpp_math.asp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</a:pPr>
            <a:r>
              <a:rPr lang="zh-TW" dirty="0"/>
              <a:t>計算機實習 </a:t>
            </a:r>
            <a:r>
              <a:rPr lang="en-US" altLang="zh-TW" dirty="0" smtClean="0"/>
              <a:t>11</a:t>
            </a:r>
            <a:endParaRPr dirty="0"/>
          </a:p>
        </p:txBody>
      </p:sp>
      <p:sp>
        <p:nvSpPr>
          <p:cNvPr id="205" name="Google Shape;205;p1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zh-TW" dirty="0" smtClean="0"/>
              <a:t>2019/</a:t>
            </a:r>
            <a:r>
              <a:rPr lang="en-US" altLang="zh-TW" dirty="0" smtClean="0"/>
              <a:t>12</a:t>
            </a:r>
            <a:r>
              <a:rPr lang="zh-TW" dirty="0" smtClean="0"/>
              <a:t>/</a:t>
            </a:r>
            <a:r>
              <a:rPr lang="en-US" altLang="zh-TW" dirty="0" smtClean="0"/>
              <a:t>13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為何使</a:t>
            </a:r>
            <a:r>
              <a:rPr lang="zh-TW" altLang="en-US" dirty="0"/>
              <a:t>用</a:t>
            </a:r>
            <a:r>
              <a:rPr lang="zh-TW" altLang="en-US" dirty="0" smtClean="0"/>
              <a:t>物件導向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847" y="2121408"/>
            <a:ext cx="10393403" cy="4050792"/>
          </a:xfrm>
        </p:spPr>
        <p:txBody>
          <a:bodyPr/>
          <a:lstStyle/>
          <a:p>
            <a:r>
              <a:rPr lang="en-US" altLang="zh-TW" dirty="0" smtClean="0"/>
              <a:t>OOP</a:t>
            </a:r>
            <a:r>
              <a:rPr lang="zh-TW" altLang="en-US" dirty="0" smtClean="0"/>
              <a:t>較程序式程式設計（</a:t>
            </a:r>
            <a:r>
              <a:rPr lang="en-US" altLang="zh-TW" dirty="0" smtClean="0"/>
              <a:t>Procedural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programing</a:t>
            </a:r>
            <a:r>
              <a:rPr lang="zh-TW" altLang="en-US" dirty="0" smtClean="0"/>
              <a:t>）直觀，更貼近日常生活的思考模式。</a:t>
            </a:r>
            <a:endParaRPr lang="en-US" altLang="zh-TW" dirty="0" smtClean="0"/>
          </a:p>
          <a:p>
            <a:r>
              <a:rPr lang="zh-TW" altLang="en-US" dirty="0"/>
              <a:t>假設</a:t>
            </a:r>
            <a:r>
              <a:rPr lang="zh-TW" altLang="en-US" dirty="0" smtClean="0"/>
              <a:t>一個商店管理系統：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9499" t="4083" r="7485" b="3374"/>
          <a:stretch/>
        </p:blipFill>
        <p:spPr>
          <a:xfrm>
            <a:off x="4862202" y="3422736"/>
            <a:ext cx="1762873" cy="1473876"/>
          </a:xfrm>
          <a:prstGeom prst="rect">
            <a:avLst/>
          </a:prstGeom>
        </p:spPr>
      </p:pic>
      <p:pic>
        <p:nvPicPr>
          <p:cNvPr id="5" name="圖片 4" descr="&lt;strong&gt;零食&lt;/strong&gt; | [組圖+影片] 的最新詳盡資料** (必看!!) - www.go2tutor.co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505" y="5676830"/>
            <a:ext cx="1456924" cy="1133163"/>
          </a:xfrm>
          <a:prstGeom prst="rect">
            <a:avLst/>
          </a:prstGeom>
        </p:spPr>
      </p:pic>
      <p:pic>
        <p:nvPicPr>
          <p:cNvPr id="6" name="圖片 5" descr="你知道嗎？&lt;strong&gt;Android&lt;/strong&gt; &lt;strong&gt;小綠人&lt;/strong&gt;的設計靈感竟來自廁所門上的圖案 | TechOrange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2" t="11905" r="32563" b="19976"/>
          <a:stretch/>
        </p:blipFill>
        <p:spPr>
          <a:xfrm>
            <a:off x="7837989" y="3469606"/>
            <a:ext cx="1214571" cy="1427006"/>
          </a:xfrm>
          <a:prstGeom prst="rect">
            <a:avLst/>
          </a:prstGeom>
        </p:spPr>
      </p:pic>
      <p:pic>
        <p:nvPicPr>
          <p:cNvPr id="7" name="圖片 6" descr="[無料イラスト] コンビニで働く男性&lt;strong&gt;店員&lt;/strong&gt; - パブリックドメインQ：著作権フリー画像素材集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812" y="3511296"/>
            <a:ext cx="1591974" cy="1468224"/>
          </a:xfrm>
          <a:prstGeom prst="rect">
            <a:avLst/>
          </a:prstGeom>
        </p:spPr>
      </p:pic>
      <p:sp>
        <p:nvSpPr>
          <p:cNvPr id="8" name="向左箭號 7"/>
          <p:cNvSpPr/>
          <p:nvPr/>
        </p:nvSpPr>
        <p:spPr>
          <a:xfrm>
            <a:off x="3735929" y="4021011"/>
            <a:ext cx="1019120" cy="3241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9"/>
          <p:cNvSpPr/>
          <p:nvPr/>
        </p:nvSpPr>
        <p:spPr>
          <a:xfrm>
            <a:off x="5486400" y="4979520"/>
            <a:ext cx="357447" cy="6973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593571" y="50631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b="1" dirty="0"/>
              <a:t>店員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8122108" y="50631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b="1" dirty="0" smtClean="0"/>
              <a:t>顧客</a:t>
            </a:r>
            <a:endParaRPr lang="zh-TW" altLang="en-US" sz="1800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531624" y="61217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b="1" dirty="0" smtClean="0"/>
              <a:t>商</a:t>
            </a:r>
            <a:r>
              <a:rPr lang="zh-TW" altLang="en-US" sz="1800" b="1" dirty="0"/>
              <a:t>品</a:t>
            </a:r>
          </a:p>
        </p:txBody>
      </p:sp>
      <p:sp>
        <p:nvSpPr>
          <p:cNvPr id="14" name="向左箭號 13"/>
          <p:cNvSpPr/>
          <p:nvPr/>
        </p:nvSpPr>
        <p:spPr>
          <a:xfrm rot="10800000">
            <a:off x="6668395" y="4021011"/>
            <a:ext cx="1019120" cy="3241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4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  <p:bldP spid="12" grpId="0"/>
      <p:bldP spid="13" grpId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Class(</a:t>
            </a:r>
            <a:r>
              <a:rPr lang="zh-TW" altLang="en-US" dirty="0" smtClean="0"/>
              <a:t>類別</a:t>
            </a:r>
            <a:r>
              <a:rPr lang="en-US" altLang="zh-TW" dirty="0" smtClean="0"/>
              <a:t>) vs. Object(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847" y="2121408"/>
            <a:ext cx="10393403" cy="4050792"/>
          </a:xfrm>
        </p:spPr>
        <p:txBody>
          <a:bodyPr/>
          <a:lstStyle/>
          <a:p>
            <a:r>
              <a:rPr lang="en-US" altLang="zh-TW" dirty="0" smtClean="0"/>
              <a:t>object </a:t>
            </a:r>
            <a:r>
              <a:rPr lang="zh-TW" altLang="en-US" dirty="0" smtClean="0"/>
              <a:t>是 </a:t>
            </a:r>
            <a:r>
              <a:rPr lang="en-US" altLang="zh-TW" dirty="0" smtClean="0"/>
              <a:t>class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instance(</a:t>
            </a:r>
            <a:r>
              <a:rPr lang="zh-TW" altLang="en-US" dirty="0" smtClean="0"/>
              <a:t>實例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695" y="3500437"/>
            <a:ext cx="1314623" cy="154737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518" y="3163394"/>
            <a:ext cx="3332191" cy="2221461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4250166" y="3973484"/>
            <a:ext cx="2227811" cy="601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605871" y="5665325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Class(</a:t>
            </a:r>
            <a:r>
              <a:rPr lang="zh-TW" altLang="en-US" sz="1800" b="1" dirty="0" smtClean="0"/>
              <a:t>汽車設計圖</a:t>
            </a:r>
            <a:r>
              <a:rPr lang="en-US" altLang="zh-TW" sz="1800" b="1" dirty="0" smtClean="0"/>
              <a:t>)</a:t>
            </a:r>
            <a:endParaRPr lang="zh-TW" altLang="en-US" sz="18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500304" y="566532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Object(</a:t>
            </a:r>
            <a:r>
              <a:rPr lang="zh-TW" altLang="en-US" sz="1800" b="1" dirty="0" smtClean="0"/>
              <a:t>汽車</a:t>
            </a:r>
            <a:r>
              <a:rPr lang="en-US" altLang="zh-TW" sz="1800" b="1" dirty="0" smtClean="0"/>
              <a:t>)</a:t>
            </a:r>
            <a:endParaRPr lang="zh-TW" altLang="en-US" sz="18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271464" y="4744982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/>
              <a:t>Instantiate(</a:t>
            </a:r>
            <a:r>
              <a:rPr lang="zh-TW" altLang="en-US" sz="1800" b="1" dirty="0" smtClean="0"/>
              <a:t>實例</a:t>
            </a:r>
            <a:r>
              <a:rPr lang="zh-TW" altLang="en-US" sz="1800" b="1" dirty="0"/>
              <a:t>化</a:t>
            </a:r>
            <a:r>
              <a:rPr lang="en-US" altLang="zh-TW" sz="1800" b="1" dirty="0" smtClean="0"/>
              <a:t>)</a:t>
            </a:r>
            <a:endParaRPr lang="zh-TW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04896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778" b="2652"/>
          <a:stretch/>
        </p:blipFill>
        <p:spPr>
          <a:xfrm>
            <a:off x="5378413" y="482139"/>
            <a:ext cx="5325681" cy="58189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左大括弧 4"/>
          <p:cNvSpPr/>
          <p:nvPr/>
        </p:nvSpPr>
        <p:spPr>
          <a:xfrm>
            <a:off x="4704198" y="1346661"/>
            <a:ext cx="474708" cy="2909454"/>
          </a:xfrm>
          <a:prstGeom prst="leftBrace">
            <a:avLst>
              <a:gd name="adj1" fmla="val 8333"/>
              <a:gd name="adj2" fmla="val 4831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446611" y="2541908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/>
              <a:t>class</a:t>
            </a:r>
            <a:r>
              <a:rPr lang="zh-TW" altLang="en-US" sz="1800" b="1" dirty="0" smtClean="0"/>
              <a:t> 定義</a:t>
            </a:r>
            <a:r>
              <a:rPr lang="zh-TW" altLang="en-US" sz="1800" b="1" dirty="0"/>
              <a:t>及實</a:t>
            </a:r>
            <a:r>
              <a:rPr lang="zh-TW" altLang="en-US" sz="1800" b="1" dirty="0" smtClean="0"/>
              <a:t>作</a:t>
            </a:r>
            <a:r>
              <a:rPr lang="en-US" altLang="zh-TW" sz="1800" b="1" dirty="0" smtClean="0"/>
              <a:t>(</a:t>
            </a:r>
            <a:r>
              <a:rPr lang="zh-TW" altLang="en-US" sz="1800" b="1" dirty="0" smtClean="0"/>
              <a:t>汽車設計圖</a:t>
            </a:r>
            <a:r>
              <a:rPr lang="en-US" altLang="zh-TW" sz="1800" b="1" dirty="0" smtClean="0"/>
              <a:t>)</a:t>
            </a:r>
            <a:endParaRPr lang="zh-TW" altLang="en-US" sz="1800" b="1" dirty="0"/>
          </a:p>
        </p:txBody>
      </p:sp>
      <p:cxnSp>
        <p:nvCxnSpPr>
          <p:cNvPr id="9" name="直線單箭頭接點 8"/>
          <p:cNvCxnSpPr>
            <a:endCxn id="10" idx="3"/>
          </p:cNvCxnSpPr>
          <p:nvPr/>
        </p:nvCxnSpPr>
        <p:spPr>
          <a:xfrm flipH="1">
            <a:off x="4834820" y="5022406"/>
            <a:ext cx="14654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64475" y="4837740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b="1" dirty="0" smtClean="0"/>
              <a:t>實例化產生 </a:t>
            </a:r>
            <a:r>
              <a:rPr lang="en-US" altLang="zh-TW" sz="1800" b="1" dirty="0" err="1" smtClean="0"/>
              <a:t>myCar</a:t>
            </a:r>
            <a:r>
              <a:rPr lang="zh-TW" altLang="en-US" sz="1800" b="1" dirty="0" smtClean="0"/>
              <a:t> 這個 </a:t>
            </a:r>
            <a:r>
              <a:rPr lang="en-US" altLang="zh-TW" sz="1800" b="1" dirty="0" smtClean="0"/>
              <a:t>object</a:t>
            </a:r>
            <a:r>
              <a:rPr lang="zh-TW" altLang="en-US" sz="1800" b="1" dirty="0" smtClean="0"/>
              <a:t> </a:t>
            </a:r>
            <a:r>
              <a:rPr lang="en-US" altLang="zh-TW" sz="1800" b="1" dirty="0" smtClean="0"/>
              <a:t>(</a:t>
            </a:r>
            <a:r>
              <a:rPr lang="zh-TW" altLang="en-US" sz="1800" b="1" dirty="0" smtClean="0"/>
              <a:t>汽車</a:t>
            </a:r>
            <a:r>
              <a:rPr lang="en-US" altLang="zh-TW" sz="1800" b="1" dirty="0" smtClean="0"/>
              <a:t>)</a:t>
            </a:r>
            <a:endParaRPr lang="zh-TW" altLang="en-US" sz="1800" b="1" dirty="0"/>
          </a:p>
        </p:txBody>
      </p:sp>
      <p:sp>
        <p:nvSpPr>
          <p:cNvPr id="15" name="矩形圖說文字 14"/>
          <p:cNvSpPr/>
          <p:nvPr/>
        </p:nvSpPr>
        <p:spPr>
          <a:xfrm>
            <a:off x="1029200" y="5619401"/>
            <a:ext cx="3743963" cy="465513"/>
          </a:xfrm>
          <a:prstGeom prst="wedgeRectCallout">
            <a:avLst>
              <a:gd name="adj1" fmla="val 65374"/>
              <a:gd name="adj2" fmla="val -4835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因為 </a:t>
            </a:r>
            <a:r>
              <a:rPr lang="en-US" altLang="zh-TW" sz="1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id</a:t>
            </a:r>
            <a:r>
              <a:rPr lang="zh-TW" altLang="en-US" sz="1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是 </a:t>
            </a:r>
            <a:r>
              <a:rPr lang="en-US" altLang="zh-TW" sz="1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private</a:t>
            </a:r>
            <a:r>
              <a:rPr lang="zh-TW" altLang="en-US" sz="1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屬性，無法直接存取</a:t>
            </a:r>
            <a:endParaRPr lang="zh-TW" altLang="en-US" sz="1600" b="1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842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008" y="1917752"/>
            <a:ext cx="7135221" cy="20767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文字方塊 2"/>
          <p:cNvSpPr txBox="1"/>
          <p:nvPr/>
        </p:nvSpPr>
        <p:spPr>
          <a:xfrm>
            <a:off x="658185" y="509694"/>
            <a:ext cx="339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/>
              <a:t>用</a:t>
            </a:r>
            <a:r>
              <a:rPr lang="en-US" altLang="zh-TW" sz="3600" b="1" dirty="0" smtClean="0"/>
              <a:t>new</a:t>
            </a:r>
            <a:r>
              <a:rPr lang="zh-TW" altLang="en-US" sz="3600" b="1" dirty="0" smtClean="0"/>
              <a:t>來實例化</a:t>
            </a:r>
            <a:endParaRPr lang="zh-TW" altLang="en-US" sz="3600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2073695" y="4756219"/>
            <a:ext cx="7944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1" dirty="0" smtClean="0"/>
              <a:t>用 </a:t>
            </a:r>
            <a:r>
              <a:rPr lang="en-US" altLang="zh-TW" sz="1800" b="1" dirty="0" smtClean="0"/>
              <a:t>new</a:t>
            </a:r>
            <a:r>
              <a:rPr lang="zh-TW" altLang="en-US" sz="1800" b="1" dirty="0" smtClean="0"/>
              <a:t> 實例化會是一個 </a:t>
            </a:r>
            <a:r>
              <a:rPr lang="en-US" altLang="zh-TW" sz="1800" b="1" dirty="0" smtClean="0"/>
              <a:t>pointer</a:t>
            </a:r>
            <a:r>
              <a:rPr lang="zh-TW" altLang="en-US" sz="1800" b="1" dirty="0" smtClean="0"/>
              <a:t>，因此使用物件屬性和方法時必須用「</a:t>
            </a:r>
            <a:r>
              <a:rPr lang="en-US" altLang="zh-TW" sz="1800" b="1" dirty="0" smtClean="0"/>
              <a:t>-&gt;</a:t>
            </a:r>
            <a:r>
              <a:rPr lang="zh-TW" altLang="en-US" sz="1800" b="1" dirty="0" smtClean="0"/>
              <a:t>」。</a:t>
            </a:r>
            <a:endParaRPr lang="en-US" altLang="zh-TW" sz="1800" b="1" dirty="0" smtClean="0"/>
          </a:p>
          <a:p>
            <a:r>
              <a:rPr lang="en-US" altLang="zh-TW" sz="1800" b="1" dirty="0" smtClean="0"/>
              <a:t>id</a:t>
            </a:r>
            <a:r>
              <a:rPr lang="zh-TW" altLang="en-US" sz="1800" b="1" dirty="0"/>
              <a:t> </a:t>
            </a:r>
            <a:r>
              <a:rPr lang="zh-TW" altLang="en-US" sz="1800" b="1" dirty="0" smtClean="0"/>
              <a:t>一樣是 </a:t>
            </a:r>
            <a:r>
              <a:rPr lang="en-US" altLang="zh-TW" sz="1800" b="1" dirty="0" smtClean="0"/>
              <a:t>private </a:t>
            </a:r>
            <a:r>
              <a:rPr lang="zh-TW" altLang="en-US" sz="1800" b="1" dirty="0" smtClean="0"/>
              <a:t>屬性，無法直接存取。</a:t>
            </a:r>
            <a:endParaRPr lang="zh-TW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656162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284" y="1208736"/>
            <a:ext cx="7303124" cy="23158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600" t="2800" b="1"/>
          <a:stretch/>
        </p:blipFill>
        <p:spPr>
          <a:xfrm>
            <a:off x="3774037" y="4021828"/>
            <a:ext cx="4073178" cy="10407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文字方塊 3"/>
          <p:cNvSpPr txBox="1"/>
          <p:nvPr/>
        </p:nvSpPr>
        <p:spPr>
          <a:xfrm>
            <a:off x="2240412" y="5558313"/>
            <a:ext cx="761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1" dirty="0" smtClean="0"/>
              <a:t>雖然看起來是一樣的</a:t>
            </a:r>
            <a:r>
              <a:rPr lang="en-US" altLang="zh-TW" sz="1800" b="1" dirty="0" smtClean="0"/>
              <a:t>2</a:t>
            </a:r>
            <a:r>
              <a:rPr lang="zh-TW" altLang="en-US" sz="1800" b="1" dirty="0" smtClean="0"/>
              <a:t>台車，但它們位址不同，其實是完全不同的物件。</a:t>
            </a:r>
            <a:endParaRPr lang="zh-TW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168163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422047" y="5554242"/>
            <a:ext cx="493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1" dirty="0" smtClean="0"/>
              <a:t>現在</a:t>
            </a:r>
            <a:r>
              <a:rPr lang="en-US" altLang="zh-TW" sz="1800" b="1" dirty="0"/>
              <a:t> </a:t>
            </a:r>
            <a:r>
              <a:rPr lang="en-US" altLang="zh-TW" sz="1800" b="1" dirty="0" smtClean="0"/>
              <a:t>myCar2 </a:t>
            </a:r>
            <a:r>
              <a:rPr lang="zh-TW" altLang="en-US" sz="1800" b="1" dirty="0" smtClean="0"/>
              <a:t>的車和 </a:t>
            </a:r>
            <a:r>
              <a:rPr lang="en-US" altLang="zh-TW" sz="1800" b="1" dirty="0" smtClean="0"/>
              <a:t>myCar1 </a:t>
            </a:r>
            <a:r>
              <a:rPr lang="zh-TW" altLang="en-US" sz="1800" b="1" dirty="0" smtClean="0"/>
              <a:t>的車是相同的。</a:t>
            </a:r>
            <a:endParaRPr lang="zh-TW" altLang="en-US" sz="1800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788" y="933071"/>
            <a:ext cx="7278116" cy="27626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1747" t="1835"/>
          <a:stretch/>
        </p:blipFill>
        <p:spPr>
          <a:xfrm>
            <a:off x="3791784" y="4096612"/>
            <a:ext cx="4034124" cy="1056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5723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繼承（</a:t>
            </a:r>
            <a:r>
              <a:rPr lang="en-US" altLang="zh-TW" dirty="0"/>
              <a:t>Inheritance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47618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848" y="748146"/>
            <a:ext cx="10058400" cy="5424054"/>
          </a:xfrm>
        </p:spPr>
        <p:txBody>
          <a:bodyPr/>
          <a:lstStyle/>
          <a:p>
            <a:r>
              <a:rPr lang="zh-TW" altLang="en-US" dirty="0" smtClean="0"/>
              <a:t>單一繼承：只有一個父類別。</a:t>
            </a:r>
            <a:endParaRPr lang="en-US" altLang="zh-TW" dirty="0" smtClean="0"/>
          </a:p>
          <a:p>
            <a:r>
              <a:rPr lang="zh-TW" altLang="en-US" dirty="0" smtClean="0"/>
              <a:t>多重繼承：有兩個以上的父類別。</a:t>
            </a:r>
            <a:endParaRPr lang="en-US" altLang="zh-TW" dirty="0" smtClean="0"/>
          </a:p>
          <a:p>
            <a:r>
              <a:rPr lang="zh-TW" altLang="en-US" dirty="0" smtClean="0"/>
              <a:t>子類別會繼承父類別的屬性和方法（除了</a:t>
            </a:r>
            <a:r>
              <a:rPr lang="en-US" altLang="zh-TW" dirty="0" smtClean="0"/>
              <a:t>private</a:t>
            </a:r>
            <a:r>
              <a:rPr lang="zh-TW" altLang="en-US" dirty="0" smtClean="0"/>
              <a:t>的屬性和方法）。</a:t>
            </a:r>
            <a:endParaRPr lang="en-US" altLang="zh-TW" dirty="0" smtClean="0"/>
          </a:p>
          <a:p>
            <a:r>
              <a:rPr lang="en-US" altLang="zh-TW" dirty="0" smtClean="0"/>
              <a:t>C++</a:t>
            </a:r>
            <a:r>
              <a:rPr lang="zh-TW" altLang="en-US" dirty="0" smtClean="0"/>
              <a:t>支援多重繼承。</a:t>
            </a:r>
            <a:endParaRPr lang="en-US" altLang="zh-TW" dirty="0" smtClean="0"/>
          </a:p>
        </p:txBody>
      </p:sp>
      <p:sp>
        <p:nvSpPr>
          <p:cNvPr id="6" name="圓角矩形 5"/>
          <p:cNvSpPr/>
          <p:nvPr/>
        </p:nvSpPr>
        <p:spPr>
          <a:xfrm>
            <a:off x="2485505" y="3173383"/>
            <a:ext cx="1679172" cy="7232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父類別</a:t>
            </a:r>
            <a:endParaRPr lang="zh-TW" altLang="en-US" sz="2400" dirty="0"/>
          </a:p>
        </p:txBody>
      </p:sp>
      <p:sp>
        <p:nvSpPr>
          <p:cNvPr id="8" name="圓角矩形 7"/>
          <p:cNvSpPr/>
          <p:nvPr/>
        </p:nvSpPr>
        <p:spPr>
          <a:xfrm>
            <a:off x="2485505" y="4968934"/>
            <a:ext cx="1679172" cy="7232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子</a:t>
            </a:r>
            <a:r>
              <a:rPr lang="zh-TW" altLang="en-US" sz="2400" dirty="0" smtClean="0"/>
              <a:t>類別</a:t>
            </a:r>
            <a:endParaRPr lang="zh-TW" altLang="en-US" sz="2400" dirty="0"/>
          </a:p>
        </p:txBody>
      </p:sp>
      <p:sp>
        <p:nvSpPr>
          <p:cNvPr id="9" name="圓角矩形 8"/>
          <p:cNvSpPr/>
          <p:nvPr/>
        </p:nvSpPr>
        <p:spPr>
          <a:xfrm>
            <a:off x="6806876" y="3173382"/>
            <a:ext cx="1679172" cy="7232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父類別</a:t>
            </a:r>
            <a:endParaRPr lang="zh-TW" altLang="en-US" sz="2400" dirty="0"/>
          </a:p>
        </p:txBody>
      </p:sp>
      <p:sp>
        <p:nvSpPr>
          <p:cNvPr id="10" name="圓角矩形 9"/>
          <p:cNvSpPr/>
          <p:nvPr/>
        </p:nvSpPr>
        <p:spPr>
          <a:xfrm>
            <a:off x="8967562" y="3173381"/>
            <a:ext cx="1679172" cy="7232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父類別</a:t>
            </a:r>
            <a:endParaRPr lang="zh-TW" altLang="en-US" sz="2400" dirty="0"/>
          </a:p>
        </p:txBody>
      </p:sp>
      <p:sp>
        <p:nvSpPr>
          <p:cNvPr id="11" name="圓角矩形 10"/>
          <p:cNvSpPr/>
          <p:nvPr/>
        </p:nvSpPr>
        <p:spPr>
          <a:xfrm>
            <a:off x="7924800" y="4968933"/>
            <a:ext cx="1679172" cy="7232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子</a:t>
            </a:r>
            <a:r>
              <a:rPr lang="zh-TW" altLang="en-US" sz="2400" dirty="0" smtClean="0"/>
              <a:t>類別</a:t>
            </a:r>
            <a:endParaRPr lang="zh-TW" altLang="en-US" sz="2400" dirty="0"/>
          </a:p>
        </p:txBody>
      </p:sp>
      <p:sp>
        <p:nvSpPr>
          <p:cNvPr id="12" name="向上箭號 11"/>
          <p:cNvSpPr/>
          <p:nvPr/>
        </p:nvSpPr>
        <p:spPr>
          <a:xfrm>
            <a:off x="3111038" y="3896588"/>
            <a:ext cx="428106" cy="1072345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上箭號 12"/>
          <p:cNvSpPr/>
          <p:nvPr/>
        </p:nvSpPr>
        <p:spPr>
          <a:xfrm rot="19035312">
            <a:off x="7815164" y="3893719"/>
            <a:ext cx="428106" cy="1072345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上箭號 13"/>
          <p:cNvSpPr/>
          <p:nvPr/>
        </p:nvSpPr>
        <p:spPr>
          <a:xfrm rot="2306887">
            <a:off x="9037505" y="3890849"/>
            <a:ext cx="428106" cy="1072345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2753657" y="6041277"/>
            <a:ext cx="114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1" dirty="0" smtClean="0"/>
              <a:t>單一繼承</a:t>
            </a:r>
            <a:endParaRPr lang="zh-TW" altLang="en-US" sz="18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317642" y="6041277"/>
            <a:ext cx="114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1" dirty="0" smtClean="0"/>
              <a:t>多</a:t>
            </a:r>
            <a:r>
              <a:rPr lang="zh-TW" altLang="en-US" sz="1800" b="1" dirty="0"/>
              <a:t>重</a:t>
            </a:r>
            <a:r>
              <a:rPr lang="zh-TW" altLang="en-US" sz="1800" b="1" dirty="0" smtClean="0"/>
              <a:t>繼承</a:t>
            </a:r>
            <a:endParaRPr lang="zh-TW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67145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b="3141"/>
          <a:stretch/>
        </p:blipFill>
        <p:spPr>
          <a:xfrm>
            <a:off x="4307742" y="216130"/>
            <a:ext cx="4813169" cy="5012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左大括弧 2"/>
          <p:cNvSpPr/>
          <p:nvPr/>
        </p:nvSpPr>
        <p:spPr>
          <a:xfrm>
            <a:off x="3739922" y="1047403"/>
            <a:ext cx="474708" cy="1862051"/>
          </a:xfrm>
          <a:prstGeom prst="leftBrace">
            <a:avLst>
              <a:gd name="adj1" fmla="val 8333"/>
              <a:gd name="adj2" fmla="val 4831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096948" y="1768824"/>
            <a:ext cx="254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 smtClean="0"/>
              <a:t>Animal</a:t>
            </a:r>
            <a:r>
              <a:rPr lang="zh-TW" altLang="en-US" sz="1800" b="1" dirty="0" smtClean="0"/>
              <a:t>類別定義和實作</a:t>
            </a:r>
            <a:endParaRPr lang="zh-TW" altLang="en-US" sz="1800" b="1" dirty="0"/>
          </a:p>
        </p:txBody>
      </p:sp>
      <p:sp>
        <p:nvSpPr>
          <p:cNvPr id="5" name="左大括弧 4"/>
          <p:cNvSpPr/>
          <p:nvPr/>
        </p:nvSpPr>
        <p:spPr>
          <a:xfrm>
            <a:off x="3739922" y="3241965"/>
            <a:ext cx="474708" cy="423948"/>
          </a:xfrm>
          <a:prstGeom prst="leftBrace">
            <a:avLst>
              <a:gd name="adj1" fmla="val 8333"/>
              <a:gd name="adj2" fmla="val 4831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50560" y="3233654"/>
            <a:ext cx="328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1" dirty="0" smtClean="0"/>
              <a:t>宣告一個</a:t>
            </a:r>
            <a:r>
              <a:rPr lang="en-US" altLang="zh-TW" sz="1800" b="1" dirty="0" smtClean="0"/>
              <a:t>Dog</a:t>
            </a:r>
            <a:r>
              <a:rPr lang="zh-TW" altLang="en-US" sz="1800" b="1" dirty="0" smtClean="0"/>
              <a:t>類別繼承</a:t>
            </a:r>
            <a:r>
              <a:rPr lang="en-US" altLang="zh-TW" sz="1800" b="1" dirty="0" smtClean="0"/>
              <a:t>Animal</a:t>
            </a:r>
            <a:endParaRPr lang="zh-TW" altLang="en-US" sz="1800" b="1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l="653" t="23822" r="122" b="15475"/>
          <a:stretch/>
        </p:blipFill>
        <p:spPr>
          <a:xfrm>
            <a:off x="4715115" y="5769034"/>
            <a:ext cx="3998422" cy="6650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弧形箭號 (左彎) 7"/>
          <p:cNvSpPr/>
          <p:nvPr/>
        </p:nvSpPr>
        <p:spPr>
          <a:xfrm>
            <a:off x="6573009" y="4530436"/>
            <a:ext cx="559310" cy="1155469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371017" y="4664024"/>
            <a:ext cx="381901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sz="1800" b="1" dirty="0" smtClean="0"/>
              <a:t>呼叫的方法是從</a:t>
            </a:r>
            <a:r>
              <a:rPr lang="en-US" altLang="zh-TW" sz="1800" b="1" dirty="0" smtClean="0"/>
              <a:t>Animal</a:t>
            </a:r>
            <a:r>
              <a:rPr lang="zh-TW" altLang="en-US" sz="1800" b="1" dirty="0" smtClean="0"/>
              <a:t>繼承過來的</a:t>
            </a:r>
            <a:endParaRPr lang="zh-TW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99272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/>
          <a:srcRect t="996" b="5669"/>
          <a:stretch/>
        </p:blipFill>
        <p:spPr>
          <a:xfrm>
            <a:off x="4243939" y="269040"/>
            <a:ext cx="4658139" cy="52808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左大括弧 4"/>
          <p:cNvSpPr/>
          <p:nvPr/>
        </p:nvSpPr>
        <p:spPr>
          <a:xfrm>
            <a:off x="3673420" y="3233654"/>
            <a:ext cx="474708" cy="955961"/>
          </a:xfrm>
          <a:prstGeom prst="leftBrace">
            <a:avLst>
              <a:gd name="adj1" fmla="val 8333"/>
              <a:gd name="adj2" fmla="val 4831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96793" y="2972970"/>
            <a:ext cx="31287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1" dirty="0" smtClean="0"/>
              <a:t>加一個</a:t>
            </a:r>
            <a:r>
              <a:rPr lang="en-US" altLang="zh-TW" sz="1800" b="1" dirty="0" smtClean="0"/>
              <a:t>Constructor</a:t>
            </a:r>
            <a:r>
              <a:rPr lang="zh-TW" altLang="en-US" sz="1800" b="1" dirty="0" smtClean="0"/>
              <a:t>讓</a:t>
            </a:r>
            <a:r>
              <a:rPr lang="en-US" altLang="zh-TW" sz="1800" b="1" dirty="0" smtClean="0"/>
              <a:t>Dog</a:t>
            </a:r>
            <a:r>
              <a:rPr lang="zh-TW" altLang="en-US" sz="1800" b="1" dirty="0" smtClean="0"/>
              <a:t>產生的物件</a:t>
            </a:r>
            <a:r>
              <a:rPr lang="en-US" altLang="zh-TW" sz="1800" b="1" dirty="0" smtClean="0"/>
              <a:t>name</a:t>
            </a:r>
            <a:r>
              <a:rPr lang="zh-TW" altLang="en-US" sz="1800" b="1" dirty="0" smtClean="0"/>
              <a:t>都是</a:t>
            </a:r>
            <a:r>
              <a:rPr lang="en-US" altLang="zh-TW" sz="1800" b="1" dirty="0" smtClean="0"/>
              <a:t>”dog”</a:t>
            </a:r>
            <a:r>
              <a:rPr lang="zh-TW" altLang="en-US" sz="1800" b="1" dirty="0" smtClean="0"/>
              <a:t>。</a:t>
            </a:r>
            <a:endParaRPr lang="en-US" altLang="zh-TW" sz="1800" b="1" dirty="0" smtClean="0"/>
          </a:p>
          <a:p>
            <a:endParaRPr lang="en-US" altLang="zh-TW" sz="1800" b="1" dirty="0" smtClean="0"/>
          </a:p>
          <a:p>
            <a:r>
              <a:rPr lang="zh-TW" altLang="en-US" sz="1800" b="1" dirty="0" smtClean="0"/>
              <a:t>而</a:t>
            </a:r>
            <a:r>
              <a:rPr lang="en-US" altLang="zh-TW" sz="1800" b="1" dirty="0" smtClean="0"/>
              <a:t>name</a:t>
            </a:r>
            <a:r>
              <a:rPr lang="zh-TW" altLang="en-US" sz="1800" b="1" dirty="0" smtClean="0"/>
              <a:t>是</a:t>
            </a:r>
            <a:r>
              <a:rPr lang="en-US" altLang="zh-TW" sz="1800" b="1" dirty="0" smtClean="0"/>
              <a:t>protected</a:t>
            </a:r>
            <a:r>
              <a:rPr lang="zh-TW" altLang="en-US" sz="1800" b="1" dirty="0" smtClean="0"/>
              <a:t>屬性，所以子類別可以存取。</a:t>
            </a:r>
            <a:endParaRPr lang="zh-TW" altLang="en-US" sz="1800" b="1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/>
          <a:srcRect t="24487"/>
          <a:stretch/>
        </p:blipFill>
        <p:spPr>
          <a:xfrm>
            <a:off x="4562952" y="5769033"/>
            <a:ext cx="4020111" cy="8488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197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3978201c3_0_4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Outline</a:t>
            </a:r>
            <a:endParaRPr dirty="0"/>
          </a:p>
        </p:txBody>
      </p:sp>
      <p:sp>
        <p:nvSpPr>
          <p:cNvPr id="212" name="Google Shape;212;g63978201c3_0_4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zh-TW" altLang="en-US" sz="2400" dirty="0" smtClean="0"/>
              <a:t>數學函數</a:t>
            </a:r>
            <a:endParaRPr lang="en-US" sz="2400" dirty="0" smtClean="0"/>
          </a:p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lang="zh-TW" altLang="en-US" sz="2400" dirty="0" smtClean="0"/>
              <a:t>物件導向概念</a:t>
            </a:r>
            <a:endParaRPr lang="en-US" altLang="zh-TW" sz="2400" dirty="0" smtClean="0"/>
          </a:p>
          <a:p>
            <a:pPr lv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zh-TW" altLang="en-US" sz="2400" dirty="0" smtClean="0"/>
              <a:t>繼承（</a:t>
            </a:r>
            <a:r>
              <a:rPr lang="en-US" altLang="zh-TW" sz="2400" dirty="0" smtClean="0"/>
              <a:t>Inheritance</a:t>
            </a:r>
            <a:r>
              <a:rPr lang="zh-TW" altLang="en-US" sz="2400" dirty="0" smtClean="0"/>
              <a:t>）</a:t>
            </a:r>
            <a:endParaRPr lang="en-US" altLang="zh-TW" sz="2400" dirty="0"/>
          </a:p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lang="zh-TW" altLang="en-US" sz="2400" dirty="0" smtClean="0"/>
              <a:t>課堂練習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448888" y="2544555"/>
            <a:ext cx="4131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1" dirty="0" smtClean="0"/>
              <a:t>或是</a:t>
            </a:r>
            <a:r>
              <a:rPr lang="zh-TW" altLang="en-US" sz="1800" b="1" dirty="0"/>
              <a:t>實</a:t>
            </a:r>
            <a:r>
              <a:rPr lang="zh-TW" altLang="en-US" sz="1800" b="1" dirty="0" smtClean="0"/>
              <a:t>作</a:t>
            </a:r>
            <a:r>
              <a:rPr lang="en-US" altLang="zh-TW" sz="1800" b="1" dirty="0" smtClean="0"/>
              <a:t>Dog</a:t>
            </a:r>
            <a:r>
              <a:rPr lang="zh-TW" altLang="en-US" sz="1800" b="1" dirty="0" smtClean="0"/>
              <a:t>自己的</a:t>
            </a:r>
            <a:r>
              <a:rPr lang="en-US" altLang="zh-TW" sz="1800" b="1" dirty="0" smtClean="0"/>
              <a:t>eat</a:t>
            </a:r>
            <a:r>
              <a:rPr lang="zh-TW" altLang="en-US" sz="1800" b="1" dirty="0" smtClean="0"/>
              <a:t>方法。</a:t>
            </a:r>
            <a:endParaRPr lang="en-US" altLang="zh-TW" sz="1800" b="1" dirty="0" smtClean="0"/>
          </a:p>
          <a:p>
            <a:endParaRPr lang="en-US" altLang="zh-TW" sz="1800" b="1" dirty="0"/>
          </a:p>
          <a:p>
            <a:r>
              <a:rPr lang="zh-TW" altLang="en-US" sz="1800" b="1" dirty="0" smtClean="0"/>
              <a:t>改寫父類別相同方法，稱作</a:t>
            </a:r>
            <a:r>
              <a:rPr lang="en-US" altLang="zh-TW" sz="1800" b="1" dirty="0" smtClean="0"/>
              <a:t>overriding</a:t>
            </a:r>
            <a:r>
              <a:rPr lang="zh-TW" altLang="en-US" sz="1800" b="1" dirty="0" smtClean="0"/>
              <a:t>。</a:t>
            </a:r>
            <a:endParaRPr lang="zh-TW" altLang="en-US" sz="1800" b="1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/>
          <a:srcRect t="24487"/>
          <a:stretch/>
        </p:blipFill>
        <p:spPr>
          <a:xfrm>
            <a:off x="5221308" y="5793971"/>
            <a:ext cx="4020111" cy="8488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084" y="672806"/>
            <a:ext cx="4116561" cy="46668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弧形向右箭號 2"/>
          <p:cNvSpPr/>
          <p:nvPr/>
        </p:nvSpPr>
        <p:spPr>
          <a:xfrm>
            <a:off x="4671751" y="2036617"/>
            <a:ext cx="797287" cy="1683329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9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069" y="454849"/>
            <a:ext cx="3865342" cy="61375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左大括弧 4"/>
          <p:cNvSpPr/>
          <p:nvPr/>
        </p:nvSpPr>
        <p:spPr>
          <a:xfrm>
            <a:off x="3728438" y="1421480"/>
            <a:ext cx="474708" cy="3108956"/>
          </a:xfrm>
          <a:prstGeom prst="leftBrace">
            <a:avLst>
              <a:gd name="adj1" fmla="val 8333"/>
              <a:gd name="adj2" fmla="val 4831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10243" y="2652792"/>
            <a:ext cx="2534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1" dirty="0" smtClean="0"/>
              <a:t>當然也可以新增自己的屬性和方法。</a:t>
            </a:r>
            <a:endParaRPr lang="zh-TW" altLang="en-US" sz="18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t="17426"/>
          <a:stretch/>
        </p:blipFill>
        <p:spPr>
          <a:xfrm>
            <a:off x="7364799" y="4295671"/>
            <a:ext cx="3962953" cy="114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0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6828904" y="5715829"/>
            <a:ext cx="407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1" dirty="0" smtClean="0"/>
              <a:t>無論子類別用哪個</a:t>
            </a:r>
            <a:r>
              <a:rPr lang="en-US" altLang="zh-TW" sz="1800" b="1" dirty="0" smtClean="0"/>
              <a:t>Constructor</a:t>
            </a:r>
            <a:r>
              <a:rPr lang="zh-TW" altLang="en-US" sz="1800" b="1" dirty="0" smtClean="0"/>
              <a:t>，都會先執行父類別的預設</a:t>
            </a:r>
            <a:r>
              <a:rPr lang="en-US" altLang="zh-TW" sz="1800" b="1" dirty="0" smtClean="0"/>
              <a:t>Constructor</a:t>
            </a:r>
            <a:r>
              <a:rPr lang="zh-TW" altLang="en-US" sz="1800" b="1" dirty="0" smtClean="0"/>
              <a:t>。</a:t>
            </a:r>
            <a:endParaRPr lang="zh-TW" altLang="en-US" sz="18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333989" y="454849"/>
            <a:ext cx="6058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/>
              <a:t>Constructor</a:t>
            </a:r>
            <a:r>
              <a:rPr lang="zh-TW" altLang="en-US" sz="3600" b="1" dirty="0" smtClean="0"/>
              <a:t>在繼承中的順序</a:t>
            </a:r>
            <a:endParaRPr lang="zh-TW" altLang="en-US" sz="3600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425" y="1868720"/>
            <a:ext cx="4640851" cy="32262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929" y="1392513"/>
            <a:ext cx="1771897" cy="13813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/>
          <a:srcRect t="21390" r="1718" b="7935"/>
          <a:stretch/>
        </p:blipFill>
        <p:spPr>
          <a:xfrm>
            <a:off x="8292901" y="1707419"/>
            <a:ext cx="3627549" cy="75150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5"/>
          <a:srcRect l="1" t="19140" r="2034" b="10626"/>
          <a:stretch/>
        </p:blipFill>
        <p:spPr>
          <a:xfrm>
            <a:off x="8292901" y="4217379"/>
            <a:ext cx="3627549" cy="76895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8929" y="3930944"/>
            <a:ext cx="1771897" cy="13418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21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100" y="603779"/>
            <a:ext cx="5039126" cy="41344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文字方塊 2"/>
          <p:cNvSpPr txBox="1"/>
          <p:nvPr/>
        </p:nvSpPr>
        <p:spPr>
          <a:xfrm>
            <a:off x="1084810" y="5164372"/>
            <a:ext cx="4634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1" dirty="0" smtClean="0"/>
              <a:t>當類別裡面沒有宣告任何</a:t>
            </a:r>
            <a:r>
              <a:rPr lang="en-US" altLang="zh-TW" sz="1800" b="1" dirty="0" smtClean="0"/>
              <a:t>Constructor</a:t>
            </a:r>
            <a:r>
              <a:rPr lang="zh-TW" altLang="en-US" sz="1800" b="1" dirty="0" smtClean="0"/>
              <a:t>的時候，編譯器會預設</a:t>
            </a:r>
            <a:r>
              <a:rPr lang="en-US" altLang="zh-TW" sz="1800" b="1" dirty="0" smtClean="0"/>
              <a:t>default Constructor</a:t>
            </a:r>
            <a:r>
              <a:rPr lang="zh-TW" altLang="en-US" sz="1800" b="1" dirty="0" smtClean="0"/>
              <a:t>為</a:t>
            </a:r>
            <a:r>
              <a:rPr lang="en-US" altLang="zh-TW" sz="1800" b="1" dirty="0" smtClean="0"/>
              <a:t>{}</a:t>
            </a:r>
            <a:r>
              <a:rPr lang="zh-TW" altLang="en-US" sz="1800" b="1" dirty="0" smtClean="0"/>
              <a:t>。</a:t>
            </a:r>
            <a:endParaRPr lang="zh-TW" altLang="en-US" sz="1800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t="1055" b="3626"/>
          <a:stretch/>
        </p:blipFill>
        <p:spPr>
          <a:xfrm>
            <a:off x="666486" y="897775"/>
            <a:ext cx="5311475" cy="38404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7056119" y="5164372"/>
            <a:ext cx="407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1" dirty="0" smtClean="0"/>
              <a:t>但只要有宣告其他</a:t>
            </a:r>
            <a:r>
              <a:rPr lang="en-US" altLang="zh-TW" sz="1800" b="1" dirty="0"/>
              <a:t>C</a:t>
            </a:r>
            <a:r>
              <a:rPr lang="en-US" altLang="zh-TW" sz="1800" b="1" dirty="0" smtClean="0"/>
              <a:t>onstructor</a:t>
            </a:r>
            <a:r>
              <a:rPr lang="zh-TW" altLang="en-US" sz="1800" b="1" dirty="0" smtClean="0"/>
              <a:t>，卻沒有</a:t>
            </a:r>
            <a:r>
              <a:rPr lang="en-US" altLang="zh-TW" sz="1800" b="1" dirty="0" smtClean="0"/>
              <a:t>default Constructor</a:t>
            </a:r>
            <a:r>
              <a:rPr lang="zh-TW" altLang="en-US" sz="1800" b="1" dirty="0" smtClean="0"/>
              <a:t>編譯就會出錯。</a:t>
            </a:r>
            <a:endParaRPr lang="zh-TW" altLang="en-US" sz="18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3796544" y="1125433"/>
            <a:ext cx="1432161" cy="151233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sz="1800" b="1" dirty="0" smtClean="0"/>
              <a:t>等同於</a:t>
            </a:r>
            <a:endParaRPr lang="en-US" altLang="zh-TW" sz="1800" b="1" dirty="0" smtClean="0"/>
          </a:p>
          <a:p>
            <a:r>
              <a:rPr lang="en-US" altLang="zh-TW" sz="1800" b="1" dirty="0" smtClean="0"/>
              <a:t>class A{</a:t>
            </a:r>
          </a:p>
          <a:p>
            <a:r>
              <a:rPr lang="en-US" altLang="zh-TW" sz="1800" b="1" dirty="0" smtClean="0"/>
              <a:t>public:</a:t>
            </a:r>
          </a:p>
          <a:p>
            <a:r>
              <a:rPr lang="en-US" altLang="zh-TW" sz="1800" b="1" dirty="0"/>
              <a:t> </a:t>
            </a:r>
            <a:r>
              <a:rPr lang="en-US" altLang="zh-TW" sz="1800" b="1" dirty="0" smtClean="0"/>
              <a:t>      A(){}</a:t>
            </a:r>
            <a:endParaRPr lang="en-US" altLang="zh-TW" sz="1800" b="1" dirty="0"/>
          </a:p>
          <a:p>
            <a:r>
              <a:rPr lang="en-US" altLang="zh-TW" sz="1800" b="1" dirty="0" smtClean="0"/>
              <a:t>};</a:t>
            </a:r>
            <a:endParaRPr lang="zh-TW" altLang="en-US" sz="1800" b="1" dirty="0"/>
          </a:p>
        </p:txBody>
      </p:sp>
      <p:sp>
        <p:nvSpPr>
          <p:cNvPr id="7" name="向右箭號 6"/>
          <p:cNvSpPr/>
          <p:nvPr/>
        </p:nvSpPr>
        <p:spPr>
          <a:xfrm>
            <a:off x="2299143" y="1765221"/>
            <a:ext cx="1379912" cy="232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555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6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zh-TW" dirty="0"/>
              <a:t>課堂</a:t>
            </a:r>
            <a:r>
              <a:rPr lang="zh-TW" dirty="0" smtClean="0"/>
              <a:t>練習</a:t>
            </a:r>
            <a:r>
              <a:rPr lang="en-US" altLang="zh-TW" dirty="0" smtClean="0"/>
              <a:t>11</a:t>
            </a:r>
            <a:endParaRPr dirty="0"/>
          </a:p>
        </p:txBody>
      </p:sp>
      <p:sp>
        <p:nvSpPr>
          <p:cNvPr id="336" name="Google Shape;336;p16"/>
          <p:cNvSpPr txBox="1"/>
          <p:nvPr/>
        </p:nvSpPr>
        <p:spPr>
          <a:xfrm>
            <a:off x="7829990" y="4376404"/>
            <a:ext cx="361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 dirty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繳交截止日期：</a:t>
            </a:r>
            <a:r>
              <a:rPr lang="zh-TW" sz="1800" b="0" i="0" u="none" strike="noStrike" cap="none" dirty="0" smtClean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2019/</a:t>
            </a:r>
            <a:r>
              <a:rPr lang="en-US" altLang="zh-TW" sz="1800" dirty="0" smtClean="0">
                <a:latin typeface="Rockwell"/>
                <a:ea typeface="Rockwell"/>
                <a:cs typeface="Rockwell"/>
                <a:sym typeface="Rockwell"/>
              </a:rPr>
              <a:t>12</a:t>
            </a:r>
            <a:r>
              <a:rPr lang="zh-TW" sz="1800" b="0" i="0" u="none" strike="noStrike" cap="none" dirty="0" smtClean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/</a:t>
            </a:r>
            <a:r>
              <a:rPr lang="en-US" altLang="zh-TW" sz="1800" dirty="0" smtClean="0">
                <a:latin typeface="Rockwell"/>
                <a:ea typeface="Rockwell"/>
                <a:cs typeface="Rockwell"/>
                <a:sym typeface="Rockwell"/>
              </a:rPr>
              <a:t>13</a:t>
            </a:r>
            <a:r>
              <a:rPr lang="zh-TW" sz="1800" b="0" i="0" u="none" strike="noStrike" cap="none" dirty="0" smtClean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 23</a:t>
            </a:r>
            <a:r>
              <a:rPr lang="zh-TW" sz="1800" b="0" i="0" u="none" strike="noStrike" cap="none" dirty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:55</a:t>
            </a:r>
            <a:endParaRPr sz="1800" dirty="0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5400"/>
            </a:pPr>
            <a:r>
              <a:rPr lang="zh-TW" dirty="0" smtClean="0"/>
              <a:t>練習</a:t>
            </a:r>
            <a:r>
              <a:rPr lang="en-US" altLang="zh-TW" dirty="0" smtClean="0"/>
              <a:t>11</a:t>
            </a:r>
            <a:r>
              <a:rPr lang="zh-TW" dirty="0" smtClean="0"/>
              <a:t> </a:t>
            </a:r>
            <a:r>
              <a:rPr lang="en-US" altLang="zh-TW" dirty="0" smtClean="0"/>
              <a:t>–</a:t>
            </a:r>
            <a:r>
              <a:rPr lang="zh-TW" dirty="0" smtClean="0"/>
              <a:t> </a:t>
            </a:r>
            <a:r>
              <a:rPr lang="en-US" altLang="zh-TW" dirty="0"/>
              <a:t>Inheritance</a:t>
            </a:r>
            <a:endParaRPr dirty="0"/>
          </a:p>
        </p:txBody>
      </p:sp>
      <p:sp>
        <p:nvSpPr>
          <p:cNvPr id="342" name="Google Shape;342;p17"/>
          <p:cNvSpPr txBox="1">
            <a:spLocks noGrp="1"/>
          </p:cNvSpPr>
          <p:nvPr>
            <p:ph type="body" idx="1"/>
          </p:nvPr>
        </p:nvSpPr>
        <p:spPr>
          <a:xfrm>
            <a:off x="1069847" y="1767255"/>
            <a:ext cx="10500829" cy="4721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zh-TW" altLang="en-US" dirty="0" smtClean="0"/>
              <a:t>請定義一個 </a:t>
            </a:r>
            <a:r>
              <a:rPr lang="en-US" altLang="zh-TW" dirty="0" smtClean="0"/>
              <a:t>Shape </a:t>
            </a:r>
            <a:r>
              <a:rPr lang="zh-TW" altLang="en-US" dirty="0" smtClean="0"/>
              <a:t>類別：</a:t>
            </a:r>
            <a:endParaRPr lang="en-US" altLang="zh-TW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zh-TW" dirty="0" smtClean="0"/>
              <a:t>1</a:t>
            </a:r>
            <a:r>
              <a:rPr lang="zh-TW" altLang="en-US" dirty="0" smtClean="0"/>
              <a:t>個 </a:t>
            </a:r>
            <a:r>
              <a:rPr lang="en-US" altLang="zh-TW" dirty="0" smtClean="0"/>
              <a:t>protected</a:t>
            </a:r>
            <a:r>
              <a:rPr lang="zh-TW" altLang="en-US" dirty="0" smtClean="0"/>
              <a:t> 屬性 </a:t>
            </a:r>
            <a:r>
              <a:rPr lang="en-US" altLang="zh-TW" dirty="0" err="1" smtClean="0"/>
              <a:t>shapeName</a:t>
            </a:r>
            <a:endParaRPr lang="en-US" altLang="zh-TW" dirty="0" smtClean="0"/>
          </a:p>
          <a:p>
            <a:pPr marL="742950" lvl="1" indent="-285750">
              <a:lnSpc>
                <a:spcPct val="150000"/>
              </a:lnSpc>
            </a:pPr>
            <a:r>
              <a:rPr lang="en-US" altLang="zh-TW" dirty="0" smtClean="0"/>
              <a:t>2</a:t>
            </a:r>
            <a:r>
              <a:rPr lang="zh-TW" altLang="en-US" dirty="0" smtClean="0"/>
              <a:t>個 </a:t>
            </a:r>
            <a:r>
              <a:rPr lang="en-US" altLang="zh-TW" dirty="0" smtClean="0"/>
              <a:t>public</a:t>
            </a:r>
            <a:r>
              <a:rPr lang="zh-TW" altLang="en-US" dirty="0" smtClean="0"/>
              <a:t> 方法，回傳資料型態皆為 </a:t>
            </a:r>
            <a:r>
              <a:rPr lang="en-US" altLang="zh-TW" dirty="0" smtClean="0"/>
              <a:t>double</a:t>
            </a:r>
            <a:r>
              <a:rPr lang="zh-TW" altLang="en-US" dirty="0" smtClean="0"/>
              <a:t>，分別是 </a:t>
            </a:r>
            <a:r>
              <a:rPr lang="en-US" altLang="zh-TW" dirty="0" err="1" smtClean="0"/>
              <a:t>getPerimeter</a:t>
            </a:r>
            <a:r>
              <a:rPr lang="en-US" altLang="zh-TW" dirty="0" smtClean="0"/>
              <a:t>(</a:t>
            </a:r>
            <a:r>
              <a:rPr lang="zh-TW" altLang="en-US" dirty="0" smtClean="0"/>
              <a:t>求周長</a:t>
            </a:r>
            <a:r>
              <a:rPr lang="en-US" altLang="zh-TW" dirty="0" smtClean="0"/>
              <a:t>)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dirty="0" smtClean="0"/>
              <a:t>     </a:t>
            </a:r>
            <a:r>
              <a:rPr lang="zh-TW" altLang="en-US" dirty="0" smtClean="0"/>
              <a:t>和 </a:t>
            </a:r>
            <a:r>
              <a:rPr lang="en-US" altLang="zh-TW" dirty="0" err="1" smtClean="0"/>
              <a:t>getArea</a:t>
            </a:r>
            <a:r>
              <a:rPr lang="en-US" altLang="zh-TW" dirty="0" smtClean="0"/>
              <a:t>(</a:t>
            </a:r>
            <a:r>
              <a:rPr lang="zh-TW" altLang="en-US" dirty="0" smtClean="0"/>
              <a:t>求面積</a:t>
            </a:r>
            <a:r>
              <a:rPr lang="en-US" altLang="zh-TW" dirty="0" smtClean="0"/>
              <a:t>)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zh-TW" altLang="en-US" dirty="0" smtClean="0"/>
              <a:t>接著定義以下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個類別各自 </a:t>
            </a:r>
            <a:r>
              <a:rPr lang="en-US" altLang="zh-TW" dirty="0" smtClean="0"/>
              <a:t>private</a:t>
            </a:r>
            <a:r>
              <a:rPr lang="zh-TW" altLang="en-US" dirty="0" smtClean="0"/>
              <a:t> 的屬性來繼承 </a:t>
            </a:r>
            <a:r>
              <a:rPr lang="en-US" altLang="zh-TW" dirty="0" smtClean="0"/>
              <a:t>Shape</a:t>
            </a:r>
            <a:r>
              <a:rPr lang="zh-TW" altLang="en-US" dirty="0" smtClean="0"/>
              <a:t>，並透過 </a:t>
            </a:r>
            <a:r>
              <a:rPr lang="en-US" altLang="zh-TW" dirty="0" smtClean="0"/>
              <a:t>overriding </a:t>
            </a:r>
            <a:r>
              <a:rPr lang="zh-TW" altLang="en-US" dirty="0" smtClean="0"/>
              <a:t>來實作方法：</a:t>
            </a:r>
            <a:endParaRPr lang="en-US" altLang="zh-TW" dirty="0" smtClean="0"/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/>
              <a:t>Rectangle</a:t>
            </a:r>
            <a:r>
              <a:rPr lang="zh-TW" altLang="en-US" dirty="0"/>
              <a:t>：寬</a:t>
            </a:r>
            <a:r>
              <a:rPr lang="en-US" altLang="zh-TW" dirty="0"/>
              <a:t>width</a:t>
            </a:r>
            <a:r>
              <a:rPr lang="zh-TW" altLang="en-US" dirty="0"/>
              <a:t>、高</a:t>
            </a:r>
            <a:r>
              <a:rPr lang="en-US" altLang="zh-TW" dirty="0"/>
              <a:t>height (</a:t>
            </a:r>
            <a:r>
              <a:rPr lang="zh-TW" altLang="en-US" dirty="0"/>
              <a:t>皆為</a:t>
            </a:r>
            <a:r>
              <a:rPr lang="en-US" altLang="zh-TW" dirty="0" err="1"/>
              <a:t>int</a:t>
            </a:r>
            <a:r>
              <a:rPr lang="en-US" altLang="zh-TW" dirty="0"/>
              <a:t>)</a:t>
            </a:r>
          </a:p>
          <a:p>
            <a:pPr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/>
              <a:t>Triangle</a:t>
            </a:r>
            <a:r>
              <a:rPr lang="zh-TW" altLang="en-US" dirty="0"/>
              <a:t>：三邊長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/>
              <a:t>b</a:t>
            </a:r>
            <a:r>
              <a:rPr lang="zh-TW" altLang="en-US" dirty="0"/>
              <a:t>、</a:t>
            </a:r>
            <a:r>
              <a:rPr lang="en-US" altLang="zh-TW" dirty="0"/>
              <a:t>c (</a:t>
            </a:r>
            <a:r>
              <a:rPr lang="zh-TW" altLang="en-US" dirty="0"/>
              <a:t>皆為</a:t>
            </a:r>
            <a:r>
              <a:rPr lang="en-US" altLang="zh-TW" dirty="0" err="1"/>
              <a:t>int</a:t>
            </a:r>
            <a:r>
              <a:rPr lang="en-US" altLang="zh-TW" dirty="0"/>
              <a:t>)</a:t>
            </a:r>
          </a:p>
          <a:p>
            <a:pPr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/>
              <a:t>Circle</a:t>
            </a:r>
            <a:r>
              <a:rPr lang="zh-TW" altLang="en-US" dirty="0" smtClean="0"/>
              <a:t>：半徑</a:t>
            </a:r>
            <a:r>
              <a:rPr lang="en-US" altLang="zh-TW" dirty="0" smtClean="0"/>
              <a:t>r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</a:t>
            </a:r>
          </a:p>
          <a:p>
            <a:pPr lvl="0" indent="-457200">
              <a:lnSpc>
                <a:spcPct val="150000"/>
              </a:lnSpc>
              <a:buFont typeface="+mj-lt"/>
              <a:buAutoNum type="arabicPeriod"/>
            </a:pP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5400"/>
            </a:pPr>
            <a:r>
              <a:rPr lang="zh-TW" dirty="0" smtClean="0"/>
              <a:t>練習</a:t>
            </a:r>
            <a:r>
              <a:rPr lang="en-US" altLang="zh-TW" dirty="0" smtClean="0"/>
              <a:t>11</a:t>
            </a:r>
            <a:r>
              <a:rPr lang="zh-TW" dirty="0" smtClean="0"/>
              <a:t> </a:t>
            </a:r>
            <a:r>
              <a:rPr lang="en-US" altLang="zh-TW" dirty="0" smtClean="0"/>
              <a:t>–</a:t>
            </a:r>
            <a:r>
              <a:rPr lang="zh-TW" dirty="0" smtClean="0"/>
              <a:t> </a:t>
            </a:r>
            <a:r>
              <a:rPr lang="en-US" altLang="zh-TW" dirty="0"/>
              <a:t>Inheritance</a:t>
            </a:r>
            <a:endParaRPr dirty="0"/>
          </a:p>
        </p:txBody>
      </p:sp>
      <p:sp>
        <p:nvSpPr>
          <p:cNvPr id="342" name="Google Shape;342;p17"/>
          <p:cNvSpPr txBox="1">
            <a:spLocks noGrp="1"/>
          </p:cNvSpPr>
          <p:nvPr>
            <p:ph type="body" idx="1"/>
          </p:nvPr>
        </p:nvSpPr>
        <p:spPr>
          <a:xfrm>
            <a:off x="1069847" y="1767255"/>
            <a:ext cx="10500829" cy="4721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zh-TW" dirty="0" smtClean="0"/>
              <a:t>Input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 smtClean="0"/>
              <a:t>     第一行為 </a:t>
            </a:r>
            <a:r>
              <a:rPr lang="en-US" altLang="zh-TW" dirty="0" smtClean="0"/>
              <a:t>Rectangle</a:t>
            </a:r>
            <a:r>
              <a:rPr lang="zh-TW" altLang="en-US" dirty="0" smtClean="0"/>
              <a:t> 的寬、高，第二行為 </a:t>
            </a:r>
            <a:r>
              <a:rPr lang="en-US" altLang="zh-TW" dirty="0" smtClean="0"/>
              <a:t>Triangle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b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</a:t>
            </a:r>
            <a:r>
              <a:rPr lang="zh-TW" altLang="en-US" dirty="0" smtClean="0"/>
              <a:t>，最後一行是</a:t>
            </a:r>
            <a:r>
              <a:rPr lang="en-US" altLang="zh-TW" dirty="0" smtClean="0"/>
              <a:t>Circle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zh-TW" dirty="0" smtClean="0"/>
              <a:t>Output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 smtClean="0"/>
              <a:t>     依序為 </a:t>
            </a:r>
            <a:r>
              <a:rPr lang="en-US" altLang="zh-TW" dirty="0" smtClean="0"/>
              <a:t>Rectangle</a:t>
            </a:r>
            <a:r>
              <a:rPr lang="zh-TW" altLang="en-US" dirty="0" smtClean="0"/>
              <a:t> 面積、周長、</a:t>
            </a:r>
            <a:r>
              <a:rPr lang="en-US" altLang="zh-TW" dirty="0" smtClean="0"/>
              <a:t>Triangle</a:t>
            </a:r>
            <a:r>
              <a:rPr lang="zh-TW" altLang="en-US" dirty="0" smtClean="0"/>
              <a:t> 面積、周長、</a:t>
            </a:r>
            <a:r>
              <a:rPr lang="en-US" altLang="zh-TW" dirty="0" smtClean="0"/>
              <a:t>Circle</a:t>
            </a:r>
            <a:r>
              <a:rPr lang="zh-TW" altLang="en-US" dirty="0" smtClean="0"/>
              <a:t> 面積、周長。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4835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SzPts val="5400"/>
            </a:pPr>
            <a:r>
              <a:rPr lang="zh-TW" altLang="zh-TW" cap="none" dirty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練習</a:t>
            </a:r>
            <a:r>
              <a:rPr lang="en-US" altLang="zh-TW" cap="none" dirty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11</a:t>
            </a:r>
            <a:r>
              <a:rPr lang="zh-TW" altLang="zh-TW" cap="none" dirty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altLang="zh-TW" cap="none" dirty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–</a:t>
            </a:r>
            <a:r>
              <a:rPr lang="zh-TW" altLang="zh-TW" cap="none" dirty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altLang="zh-TW" cap="none" dirty="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Inheritance</a:t>
            </a:r>
            <a:endParaRPr lang="zh-TW" altLang="en-US" cap="none" dirty="0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aphicFrame>
        <p:nvGraphicFramePr>
          <p:cNvPr id="4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708491"/>
              </p:ext>
            </p:extLst>
          </p:nvPr>
        </p:nvGraphicFramePr>
        <p:xfrm>
          <a:off x="1069848" y="1949690"/>
          <a:ext cx="10058400" cy="4111758"/>
        </p:xfrm>
        <a:graphic>
          <a:graphicData uri="http://schemas.openxmlformats.org/drawingml/2006/table">
            <a:tbl>
              <a:tblPr firstRow="1" bandRow="1"/>
              <a:tblGrid>
                <a:gridCol w="5029200">
                  <a:extLst>
                    <a:ext uri="{9D8B030D-6E8A-4147-A177-3AD203B41FA5}">
                      <a16:colId xmlns:a16="http://schemas.microsoft.com/office/drawing/2014/main" val="116102050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139841828"/>
                    </a:ext>
                  </a:extLst>
                </a:gridCol>
              </a:tblGrid>
              <a:tr h="38417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Rockwell" panose="020606030202050204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Rockwell" panose="020606030202050204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Rockwell" panose="020606030202050204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Rockwell" panose="020606030202050204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Rockwell" panose="020606030202050204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Rockwell" panose="020606030202050204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Rockwell" panose="020606030202050204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Rockwell" panose="020606030202050204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Rockwell" panose="02060603020205020403"/>
                          <a:sym typeface="Arial"/>
                        </a:defRPr>
                      </a:lvl9pPr>
                    </a:lstStyle>
                    <a:p>
                      <a:r>
                        <a:rPr lang="en-US" altLang="zh-TW" dirty="0" smtClean="0"/>
                        <a:t>input</a:t>
                      </a:r>
                      <a:endParaRPr lang="zh-TW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Rockwell" panose="020606030202050204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Rockwell" panose="020606030202050204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Rockwell" panose="020606030202050204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Rockwell" panose="020606030202050204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Rockwell" panose="020606030202050204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Rockwell" panose="020606030202050204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Rockwell" panose="020606030202050204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Rockwell" panose="020606030202050204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Rockwell" panose="02060603020205020403"/>
                          <a:sym typeface="Arial"/>
                        </a:defRPr>
                      </a:lvl9pPr>
                    </a:lstStyle>
                    <a:p>
                      <a:r>
                        <a:rPr lang="en-US" altLang="zh-TW" dirty="0" smtClean="0"/>
                        <a:t>output</a:t>
                      </a:r>
                      <a:endParaRPr lang="zh-TW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207329"/>
                  </a:ext>
                </a:extLst>
              </a:tr>
              <a:tr h="157517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Rockwell" panose="020606030202050204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Rockwell" panose="020606030202050204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Rockwell" panose="020606030202050204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Rockwell" panose="020606030202050204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Rockwell" panose="020606030202050204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Rockwell" panose="020606030202050204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Rockwell" panose="020606030202050204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Rockwell" panose="020606030202050204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Rockwell" panose="02060603020205020403"/>
                          <a:sym typeface="Arial"/>
                        </a:defRPr>
                      </a:lvl9pPr>
                    </a:lstStyle>
                    <a:p>
                      <a:r>
                        <a:rPr lang="en-US" altLang="zh-TW" dirty="0" smtClean="0"/>
                        <a:t>5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4</a:t>
                      </a:r>
                    </a:p>
                    <a:p>
                      <a:r>
                        <a:rPr lang="en-US" altLang="zh-TW" dirty="0" smtClean="0"/>
                        <a:t>6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6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6</a:t>
                      </a:r>
                    </a:p>
                    <a:p>
                      <a:r>
                        <a:rPr lang="en-US" altLang="zh-TW" dirty="0" smtClean="0"/>
                        <a:t>3</a:t>
                      </a:r>
                    </a:p>
                    <a:p>
                      <a:endParaRPr lang="en-US" altLang="zh-TW" dirty="0" smtClean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Rockwell" panose="020606030202050204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Rockwell" panose="020606030202050204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Rockwell" panose="020606030202050204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Rockwell" panose="020606030202050204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Rockwell" panose="020606030202050204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Rockwell" panose="020606030202050204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Rockwell" panose="020606030202050204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Rockwell" panose="020606030202050204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Rockwell" panose="02060603020205020403"/>
                          <a:sym typeface="Arial"/>
                        </a:defRPr>
                      </a:lvl9pPr>
                    </a:lstStyle>
                    <a:p>
                      <a:r>
                        <a:rPr lang="en-US" altLang="zh-TW" dirty="0" smtClean="0"/>
                        <a:t>20</a:t>
                      </a:r>
                    </a:p>
                    <a:p>
                      <a:r>
                        <a:rPr lang="en-US" altLang="zh-TW" dirty="0" smtClean="0"/>
                        <a:t>18</a:t>
                      </a:r>
                    </a:p>
                    <a:p>
                      <a:r>
                        <a:rPr lang="en-US" altLang="zh-TW" dirty="0" smtClean="0"/>
                        <a:t>15.5885</a:t>
                      </a:r>
                    </a:p>
                    <a:p>
                      <a:r>
                        <a:rPr lang="en-US" altLang="zh-TW" dirty="0" smtClean="0"/>
                        <a:t>18</a:t>
                      </a:r>
                    </a:p>
                    <a:p>
                      <a:r>
                        <a:rPr lang="en-US" altLang="zh-TW" dirty="0" smtClean="0"/>
                        <a:t>28.2743</a:t>
                      </a:r>
                    </a:p>
                    <a:p>
                      <a:r>
                        <a:rPr lang="en-US" altLang="zh-TW" dirty="0" smtClean="0"/>
                        <a:t>18.8496</a:t>
                      </a:r>
                    </a:p>
                    <a:p>
                      <a:endParaRPr lang="zh-TW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551028"/>
                  </a:ext>
                </a:extLst>
              </a:tr>
              <a:tr h="214262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Rockwell" panose="020606030202050204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Rockwell" panose="020606030202050204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Rockwell" panose="020606030202050204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Rockwell" panose="020606030202050204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Rockwell" panose="020606030202050204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Rockwell" panose="020606030202050204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Rockwell" panose="020606030202050204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Rockwell" panose="020606030202050204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Rockwell" panose="02060603020205020403"/>
                          <a:sym typeface="Arial"/>
                        </a:defRPr>
                      </a:lvl9pPr>
                    </a:lstStyle>
                    <a:p>
                      <a:r>
                        <a:rPr lang="en-US" altLang="zh-TW" dirty="0" smtClean="0"/>
                        <a:t>10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20</a:t>
                      </a:r>
                    </a:p>
                    <a:p>
                      <a:r>
                        <a:rPr lang="en-US" altLang="zh-TW" dirty="0" smtClean="0"/>
                        <a:t>3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4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5</a:t>
                      </a:r>
                    </a:p>
                    <a:p>
                      <a:r>
                        <a:rPr lang="en-US" altLang="zh-TW" dirty="0" smtClean="0"/>
                        <a:t>10</a:t>
                      </a:r>
                    </a:p>
                    <a:p>
                      <a:endParaRPr lang="en-US" altLang="zh-TW" dirty="0" smtClean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Rockwell" panose="020606030202050204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Rockwell" panose="020606030202050204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Rockwell" panose="020606030202050204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Rockwell" panose="020606030202050204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Rockwell" panose="020606030202050204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Rockwell" panose="020606030202050204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Rockwell" panose="020606030202050204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Rockwell" panose="020606030202050204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Rockwell" panose="02060603020205020403"/>
                          <a:sym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200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314.159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62.8319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353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062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616a4af78f_1_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5400"/>
            </a:pPr>
            <a:r>
              <a:rPr lang="zh-TW" altLang="en-US" dirty="0" smtClean="0">
                <a:solidFill>
                  <a:schemeClr val="dk1"/>
                </a:solidFill>
              </a:rPr>
              <a:t>練習</a:t>
            </a:r>
            <a:r>
              <a:rPr lang="en-US" altLang="zh-TW" dirty="0" smtClean="0">
                <a:solidFill>
                  <a:schemeClr val="dk1"/>
                </a:solidFill>
              </a:rPr>
              <a:t>11 </a:t>
            </a:r>
            <a:r>
              <a:rPr lang="en-US" altLang="zh-TW" dirty="0">
                <a:solidFill>
                  <a:schemeClr val="dk1"/>
                </a:solidFill>
              </a:rPr>
              <a:t>– Inheritance</a:t>
            </a: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l="617" t="9737" r="1911" b="4497"/>
          <a:stretch/>
        </p:blipFill>
        <p:spPr>
          <a:xfrm>
            <a:off x="3311649" y="2093832"/>
            <a:ext cx="3937050" cy="190368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/>
          <a:srcRect l="3750" t="8767" r="3094" b="4353"/>
          <a:stretch/>
        </p:blipFill>
        <p:spPr>
          <a:xfrm>
            <a:off x="3311649" y="4497187"/>
            <a:ext cx="3940233" cy="189530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599700" y="3211928"/>
            <a:ext cx="421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1" dirty="0" smtClean="0"/>
              <a:t>浮點數會有誤差，答案不要差太多即可。</a:t>
            </a:r>
            <a:endParaRPr lang="zh-TW" alt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616a4af78f_0_7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5400"/>
            </a:pPr>
            <a:r>
              <a:rPr lang="zh-TW" altLang="en-US" dirty="0">
                <a:solidFill>
                  <a:schemeClr val="dk1"/>
                </a:solidFill>
              </a:rPr>
              <a:t>練習</a:t>
            </a:r>
            <a:r>
              <a:rPr lang="en-US" altLang="zh-TW" dirty="0">
                <a:solidFill>
                  <a:schemeClr val="dk1"/>
                </a:solidFill>
              </a:rPr>
              <a:t>11 – Inheritance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2" name="Google Shape;362;g616a4af78f_0_7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69847" y="2121408"/>
                <a:ext cx="10500900" cy="40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SzPts val="1530"/>
                  <a:buNone/>
                </a:pPr>
                <a:r>
                  <a:rPr lang="en-US" altLang="zh-TW" sz="2400" dirty="0" smtClean="0"/>
                  <a:t>Hint</a:t>
                </a:r>
                <a:r>
                  <a:rPr lang="en-US" altLang="zh-TW" sz="2400" dirty="0" smtClean="0"/>
                  <a:t>:</a:t>
                </a:r>
                <a:endParaRPr lang="en-US" altLang="zh-TW" dirty="0" smtClean="0"/>
              </a:p>
              <a:p>
                <a:pPr marL="182880" lvl="0" indent="-182880"/>
                <a:r>
                  <a:rPr lang="en-US" altLang="zh-TW" dirty="0" smtClean="0"/>
                  <a:t>include </a:t>
                </a:r>
                <a:r>
                  <a:rPr lang="en-US" altLang="zh-TW" dirty="0" err="1" smtClean="0"/>
                  <a:t>cmath</a:t>
                </a:r>
                <a:r>
                  <a:rPr lang="zh-TW" altLang="en-US" dirty="0" smtClean="0"/>
                  <a:t> 後，</a:t>
                </a:r>
                <a:r>
                  <a:rPr lang="zh-TW" altLang="en-US" dirty="0" smtClean="0"/>
                  <a:t>可使用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altLang="zh-TW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TW" altLang="en-US" dirty="0" smtClean="0"/>
                  <a:t> 常數 </a:t>
                </a:r>
                <a:r>
                  <a:rPr lang="en-US" altLang="zh-TW" dirty="0" smtClean="0"/>
                  <a:t>M_PI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marL="182880" lvl="0" indent="-182880" algn="l" rtl="0">
                  <a:spcBef>
                    <a:spcPts val="1200"/>
                  </a:spcBef>
                  <a:spcAft>
                    <a:spcPts val="0"/>
                  </a:spcAft>
                  <a:buSzPts val="1530"/>
                  <a:buChar char="▪"/>
                </a:pPr>
                <a:endParaRPr lang="en-US" altLang="zh-TW" dirty="0" smtClean="0"/>
              </a:p>
              <a:p>
                <a:pPr marL="457200" lvl="1" indent="0">
                  <a:spcBef>
                    <a:spcPts val="1200"/>
                  </a:spcBef>
                  <a:buNone/>
                </a:pPr>
                <a:r>
                  <a:rPr lang="en-US" altLang="zh-TW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#include &lt;</a:t>
                </a:r>
                <a:r>
                  <a:rPr lang="en-US" altLang="zh-TW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cmath</a:t>
                </a:r>
                <a:r>
                  <a:rPr lang="en-US" altLang="zh-TW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</a:t>
                </a:r>
                <a:endParaRPr lang="en-US" altLang="zh-TW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457200" lvl="1" indent="0">
                  <a:spcBef>
                    <a:spcPts val="1200"/>
                  </a:spcBef>
                  <a:buNone/>
                </a:pPr>
                <a:r>
                  <a:rPr lang="en-US" altLang="zh-TW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cout</a:t>
                </a:r>
                <a:r>
                  <a:rPr lang="en-US" altLang="zh-TW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&lt;&lt; </a:t>
                </a:r>
                <a:r>
                  <a:rPr lang="en-US" altLang="zh-TW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M_PI </a:t>
                </a:r>
                <a:r>
                  <a:rPr lang="en-US" altLang="zh-TW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&lt;&lt; </a:t>
                </a:r>
                <a:r>
                  <a:rPr lang="en-US" altLang="zh-TW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endl</a:t>
                </a:r>
                <a:r>
                  <a:rPr lang="en-US" altLang="zh-TW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pPr marL="457200" lvl="1" indent="0">
                  <a:spcBef>
                    <a:spcPts val="1200"/>
                  </a:spcBef>
                  <a:buNone/>
                </a:pPr>
                <a:endParaRPr lang="en-US" altLang="zh-TW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82880" lvl="0" indent="-182880" algn="l" rtl="0">
                  <a:spcBef>
                    <a:spcPts val="1200"/>
                  </a:spcBef>
                  <a:spcAft>
                    <a:spcPts val="0"/>
                  </a:spcAft>
                  <a:buSzPts val="1530"/>
                  <a:buChar char="▪"/>
                </a:pPr>
                <a:r>
                  <a:rPr lang="zh-TW" altLang="en-US" dirty="0" smtClean="0"/>
                  <a:t>可繳交多個檔案，但檔名需與類別名稱一致</a:t>
                </a:r>
                <a:r>
                  <a:rPr lang="zh-TW" dirty="0" smtClean="0"/>
                  <a:t>。</a:t>
                </a:r>
                <a:endParaRPr lang="en-US" altLang="zh-TW" dirty="0" smtClean="0"/>
              </a:p>
              <a:p>
                <a:pPr marL="182880" lvl="0" indent="-182880" algn="l" rtl="0">
                  <a:spcBef>
                    <a:spcPts val="1200"/>
                  </a:spcBef>
                  <a:spcAft>
                    <a:spcPts val="0"/>
                  </a:spcAft>
                  <a:buSzPts val="1530"/>
                  <a:buChar char="▪"/>
                </a:pPr>
                <a:r>
                  <a:rPr lang="zh-TW" altLang="en-US" dirty="0" smtClean="0"/>
                  <a:t>右圖為 </a:t>
                </a:r>
                <a:r>
                  <a:rPr lang="en-US" altLang="zh-TW" dirty="0" smtClean="0"/>
                  <a:t>main</a:t>
                </a:r>
                <a:r>
                  <a:rPr lang="zh-TW" altLang="en-US" dirty="0" smtClean="0"/>
                  <a:t> 的參考寫法。不一定要用</a:t>
                </a:r>
                <a:r>
                  <a:rPr lang="en-US" altLang="zh-TW" dirty="0" smtClean="0"/>
                  <a:t>Constructor</a:t>
                </a:r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SzPts val="1530"/>
                  <a:buNone/>
                </a:pPr>
                <a:r>
                  <a:rPr lang="zh-TW" altLang="en-US" dirty="0" smtClean="0"/>
                  <a:t>   去設定屬性，也可自行新增設定屬性方法。</a:t>
                </a:r>
                <a:endParaRPr dirty="0"/>
              </a:p>
              <a:p>
                <a:pPr marL="0" lvl="0" indent="0" algn="l" rtl="0">
                  <a:lnSpc>
                    <a:spcPct val="90000"/>
                  </a:lnSpc>
                  <a:spcBef>
                    <a:spcPts val="1200"/>
                  </a:spcBef>
                  <a:spcAft>
                    <a:spcPts val="0"/>
                  </a:spcAft>
                  <a:buSzPts val="1700"/>
                  <a:buNone/>
                </a:pPr>
                <a:endParaRPr dirty="0"/>
              </a:p>
            </p:txBody>
          </p:sp>
        </mc:Choice>
        <mc:Fallback>
          <p:sp>
            <p:nvSpPr>
              <p:cNvPr id="362" name="Google Shape;362;g616a4af78f_0_7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69847" y="2121408"/>
                <a:ext cx="10500900" cy="4050900"/>
              </a:xfrm>
              <a:prstGeom prst="rect">
                <a:avLst/>
              </a:prstGeom>
              <a:blipFill>
                <a:blip r:embed="rId3"/>
                <a:stretch>
                  <a:fillRect l="-8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186345" y="3525388"/>
            <a:ext cx="3962400" cy="930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4"/>
          <a:srcRect l="6403" b="2051"/>
          <a:stretch/>
        </p:blipFill>
        <p:spPr>
          <a:xfrm>
            <a:off x="7398325" y="1972317"/>
            <a:ext cx="3549535" cy="41999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lnSpc>
                <a:spcPct val="150000"/>
              </a:lnSpc>
            </a:pPr>
            <a:r>
              <a:rPr lang="zh-TW" altLang="en-US" dirty="0" smtClean="0"/>
              <a:t>數學函數</a:t>
            </a:r>
            <a:endParaRPr lang="en-US" altLang="zh-TW" dirty="0"/>
          </a:p>
        </p:txBody>
      </p:sp>
      <p:sp>
        <p:nvSpPr>
          <p:cNvPr id="234" name="Google Shape;234;p2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8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zh-TW"/>
              <a:t>繳交規範</a:t>
            </a:r>
            <a:endParaRPr/>
          </a:p>
        </p:txBody>
      </p:sp>
      <p:sp>
        <p:nvSpPr>
          <p:cNvPr id="368" name="Google Shape;368;p18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/>
              <a:t>繳交方式</a:t>
            </a:r>
            <a:endParaRPr/>
          </a:p>
        </p:txBody>
      </p:sp>
      <p:sp>
        <p:nvSpPr>
          <p:cNvPr id="374" name="Google Shape;374;p19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1. 作業上傳以 </a:t>
            </a:r>
            <a:r>
              <a:rPr lang="zh-TW" b="1">
                <a:solidFill>
                  <a:srgbClr val="FF0000"/>
                </a:solidFill>
              </a:rPr>
              <a:t>LMS系統</a:t>
            </a:r>
            <a:r>
              <a:rPr lang="zh-TW">
                <a:solidFill>
                  <a:srgbClr val="FF0000"/>
                </a:solidFill>
              </a:rPr>
              <a:t> </a:t>
            </a:r>
            <a:r>
              <a:rPr lang="zh-TW"/>
              <a:t>為主 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https://lms.ncu.edu.tw/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2. </a:t>
            </a:r>
            <a:r>
              <a:rPr lang="zh-TW">
                <a:solidFill>
                  <a:srgbClr val="FF0000"/>
                </a:solidFill>
              </a:rPr>
              <a:t>有修計實者</a:t>
            </a:r>
            <a:r>
              <a:rPr lang="zh-TW"/>
              <a:t>，作業繳交至 </a:t>
            </a:r>
            <a:r>
              <a:rPr lang="zh-TW">
                <a:solidFill>
                  <a:srgbClr val="FF0000"/>
                </a:solidFill>
              </a:rPr>
              <a:t>“計算機實習I” </a:t>
            </a:r>
            <a:endParaRPr>
              <a:solidFill>
                <a:srgbClr val="FF0000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3. </a:t>
            </a:r>
            <a:r>
              <a:rPr lang="zh-TW">
                <a:solidFill>
                  <a:srgbClr val="FF0000"/>
                </a:solidFill>
              </a:rPr>
              <a:t>無修計實者</a:t>
            </a:r>
            <a:r>
              <a:rPr lang="zh-TW"/>
              <a:t>，但有修計概者，作業繳交至 </a:t>
            </a:r>
            <a:r>
              <a:rPr lang="zh-TW">
                <a:solidFill>
                  <a:srgbClr val="FF0000"/>
                </a:solidFill>
              </a:rPr>
              <a:t>“計算機概論I” </a:t>
            </a:r>
            <a:endParaRPr>
              <a:solidFill>
                <a:srgbClr val="FF0000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4. 不接受補交</a:t>
            </a:r>
            <a:endParaRPr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/>
              <a:t>繳交內容</a:t>
            </a:r>
            <a:endParaRPr/>
          </a:p>
        </p:txBody>
      </p:sp>
      <p:sp>
        <p:nvSpPr>
          <p:cNvPr id="381" name="Google Shape;381;p20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 dirty="0"/>
              <a:t>上傳內容須為 </a:t>
            </a:r>
            <a:r>
              <a:rPr lang="zh-TW" b="1" dirty="0">
                <a:solidFill>
                  <a:srgbClr val="FF0000"/>
                </a:solidFill>
              </a:rPr>
              <a:t>.zip 壓縮檔</a:t>
            </a:r>
            <a:endParaRPr b="1" dirty="0">
              <a:solidFill>
                <a:srgbClr val="FF0000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zh-TW" dirty="0"/>
              <a:t>內容包含: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zh-TW" b="1" dirty="0">
                <a:solidFill>
                  <a:srgbClr val="FF0000"/>
                </a:solidFill>
              </a:rPr>
              <a:t>程式碼 (.cpp)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zh-TW" b="1" dirty="0">
                <a:solidFill>
                  <a:srgbClr val="FF0000"/>
                </a:solidFill>
              </a:rPr>
              <a:t>執行結果截圖 (只接受 .png 或 .jpg 形式)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zh-TW" dirty="0"/>
              <a:t>檔名皆須為  A</a:t>
            </a:r>
            <a:r>
              <a:rPr lang="zh-TW" dirty="0">
                <a:solidFill>
                  <a:srgbClr val="BFBFBF"/>
                </a:solidFill>
              </a:rPr>
              <a:t>X</a:t>
            </a:r>
            <a:r>
              <a:rPr lang="zh-TW" dirty="0"/>
              <a:t>-10</a:t>
            </a:r>
            <a:r>
              <a:rPr lang="zh-TW" dirty="0">
                <a:solidFill>
                  <a:srgbClr val="BFBFBF"/>
                </a:solidFill>
              </a:rPr>
              <a:t>XXXXXXX</a:t>
            </a:r>
            <a:r>
              <a:rPr lang="zh-TW" dirty="0"/>
              <a:t>  或  P</a:t>
            </a:r>
            <a:r>
              <a:rPr lang="zh-TW" dirty="0">
                <a:solidFill>
                  <a:srgbClr val="BFBFBF"/>
                </a:solidFill>
              </a:rPr>
              <a:t>X</a:t>
            </a:r>
            <a:r>
              <a:rPr lang="zh-TW" dirty="0"/>
              <a:t>-10</a:t>
            </a:r>
            <a:r>
              <a:rPr lang="zh-TW" dirty="0">
                <a:solidFill>
                  <a:srgbClr val="BFBFBF"/>
                </a:solidFill>
              </a:rPr>
              <a:t>XXXXXXX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zh-TW" dirty="0"/>
              <a:t>Assignment: A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zh-TW" dirty="0"/>
              <a:t>Practice: P</a:t>
            </a:r>
            <a:endParaRPr dirty="0"/>
          </a:p>
          <a:p>
            <a:pPr marL="457200" lvl="1" indent="-85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endParaRPr dirty="0"/>
          </a:p>
          <a:p>
            <a:pPr marL="182880" lvl="0" indent="-74929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pic>
        <p:nvPicPr>
          <p:cNvPr id="382" name="Google Shape;38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1773" y="4756411"/>
            <a:ext cx="6999314" cy="1865252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0"/>
          <p:cNvSpPr/>
          <p:nvPr/>
        </p:nvSpPr>
        <p:spPr>
          <a:xfrm>
            <a:off x="1460013" y="5311161"/>
            <a:ext cx="2610196" cy="86452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84" name="Google Shape;384;p20"/>
          <p:cNvSpPr txBox="1"/>
          <p:nvPr/>
        </p:nvSpPr>
        <p:spPr>
          <a:xfrm>
            <a:off x="2022847" y="4941829"/>
            <a:ext cx="15295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壓縮的內容</a:t>
            </a:r>
            <a:endParaRPr sz="1800" b="1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85" name="Google Shape;385;p20"/>
          <p:cNvSpPr txBox="1"/>
          <p:nvPr/>
        </p:nvSpPr>
        <p:spPr>
          <a:xfrm>
            <a:off x="8834973" y="6172200"/>
            <a:ext cx="2053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要上傳的壓縮檔</a:t>
            </a:r>
            <a:endParaRPr sz="1800" b="1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386" name="Google Shape;386;p20"/>
          <p:cNvCxnSpPr>
            <a:endCxn id="385" idx="1"/>
          </p:cNvCxnSpPr>
          <p:nvPr/>
        </p:nvCxnSpPr>
        <p:spPr>
          <a:xfrm>
            <a:off x="8229573" y="6339150"/>
            <a:ext cx="605400" cy="17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/>
              <a:t>截圖範例</a:t>
            </a:r>
            <a:endParaRPr/>
          </a:p>
        </p:txBody>
      </p:sp>
      <p:pic>
        <p:nvPicPr>
          <p:cNvPr id="392" name="Google Shape;39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848" y="2093976"/>
            <a:ext cx="6908453" cy="3876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/>
              <a:t>繳交格式</a:t>
            </a:r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程式碼開頭要有以下文字</a:t>
            </a:r>
            <a:endParaRPr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sp>
        <p:nvSpPr>
          <p:cNvPr id="399" name="Google Shape;399;p22"/>
          <p:cNvSpPr txBox="1"/>
          <p:nvPr/>
        </p:nvSpPr>
        <p:spPr>
          <a:xfrm>
            <a:off x="4653678" y="4794525"/>
            <a:ext cx="6211331" cy="1384995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計算機概論Ⅰ   : 2019-CE1001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計算機實習Ⅰ-A : 2019-CE1003-A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計算機實習Ⅰ-B : 2019-CE1003-B</a:t>
            </a:r>
            <a:endParaRPr sz="2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400" name="Google Shape;40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0832" y="2479281"/>
            <a:ext cx="3760009" cy="1528459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2"/>
          <p:cNvSpPr/>
          <p:nvPr/>
        </p:nvSpPr>
        <p:spPr>
          <a:xfrm>
            <a:off x="1453768" y="2717505"/>
            <a:ext cx="1271847" cy="26600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02" name="Google Shape;402;p22"/>
          <p:cNvSpPr/>
          <p:nvPr/>
        </p:nvSpPr>
        <p:spPr>
          <a:xfrm>
            <a:off x="2298410" y="3478849"/>
            <a:ext cx="1404851" cy="224443"/>
          </a:xfrm>
          <a:prstGeom prst="rect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1120832" y="5222856"/>
            <a:ext cx="3055514" cy="95410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作業: Assignment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練習: Practice</a:t>
            </a:r>
            <a:endParaRPr sz="2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16a4af78f_0_35"/>
          <p:cNvSpPr txBox="1">
            <a:spLocks noGrp="1"/>
          </p:cNvSpPr>
          <p:nvPr>
            <p:ph type="body" idx="1"/>
          </p:nvPr>
        </p:nvSpPr>
        <p:spPr>
          <a:xfrm>
            <a:off x="389299" y="497941"/>
            <a:ext cx="10738949" cy="567436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/>
            <a:r>
              <a:rPr lang="en-US" altLang="zh-TW" sz="2400" dirty="0" smtClean="0"/>
              <a:t>max():</a:t>
            </a:r>
            <a:r>
              <a:rPr lang="zh-TW" altLang="en-US" sz="2400" dirty="0" smtClean="0"/>
              <a:t>取較大值</a:t>
            </a:r>
            <a:endParaRPr lang="en-US" altLang="zh-TW" sz="2400" dirty="0" smtClean="0"/>
          </a:p>
          <a:p>
            <a:pPr marL="342900" indent="-342900"/>
            <a:r>
              <a:rPr lang="en-US" altLang="zh-TW" sz="2400" dirty="0" smtClean="0"/>
              <a:t>min():</a:t>
            </a:r>
            <a:r>
              <a:rPr lang="zh-TW" altLang="en-US" sz="2400" dirty="0" smtClean="0"/>
              <a:t>取較小值</a:t>
            </a:r>
            <a:endParaRPr lang="en-US" altLang="zh-TW" sz="2400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6908272" y="5581679"/>
            <a:ext cx="4219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 smtClean="0"/>
              <a:t>max()</a:t>
            </a:r>
            <a:r>
              <a:rPr lang="zh-TW" altLang="en-US" sz="1800" b="1" dirty="0" smtClean="0"/>
              <a:t>、</a:t>
            </a:r>
            <a:r>
              <a:rPr lang="en-US" altLang="zh-TW" sz="1800" b="1" dirty="0" smtClean="0"/>
              <a:t>min()</a:t>
            </a:r>
            <a:r>
              <a:rPr lang="zh-TW" altLang="en-US" sz="1800" b="1" dirty="0" smtClean="0"/>
              <a:t>都可接受浮點數作為參數，但兩個參數資料型</a:t>
            </a:r>
            <a:r>
              <a:rPr lang="zh-TW" altLang="en-US" sz="1800" b="1" dirty="0"/>
              <a:t>態</a:t>
            </a:r>
            <a:r>
              <a:rPr lang="zh-TW" altLang="en-US" sz="1800" b="1" dirty="0" smtClean="0"/>
              <a:t>必須相同。</a:t>
            </a:r>
            <a:endParaRPr lang="zh-TW" altLang="en-US" sz="1800" b="1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t="1586"/>
          <a:stretch/>
        </p:blipFill>
        <p:spPr>
          <a:xfrm>
            <a:off x="389299" y="2121133"/>
            <a:ext cx="4629796" cy="27375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/>
          <a:srcRect l="1429" t="20619" r="6046" b="14675"/>
          <a:stretch/>
        </p:blipFill>
        <p:spPr>
          <a:xfrm>
            <a:off x="703381" y="5303174"/>
            <a:ext cx="4001632" cy="8691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5"/>
          <a:srcRect t="648"/>
          <a:stretch/>
        </p:blipFill>
        <p:spPr>
          <a:xfrm>
            <a:off x="5758773" y="1032136"/>
            <a:ext cx="5771217" cy="40153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向下箭號 10"/>
          <p:cNvSpPr/>
          <p:nvPr/>
        </p:nvSpPr>
        <p:spPr>
          <a:xfrm>
            <a:off x="8823610" y="4288010"/>
            <a:ext cx="389299" cy="11413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t="1073" r="624" b="6584"/>
          <a:stretch/>
        </p:blipFill>
        <p:spPr>
          <a:xfrm>
            <a:off x="1502703" y="1529088"/>
            <a:ext cx="7829108" cy="34131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文字方塊 12"/>
          <p:cNvSpPr txBox="1"/>
          <p:nvPr/>
        </p:nvSpPr>
        <p:spPr>
          <a:xfrm>
            <a:off x="5216693" y="1696106"/>
            <a:ext cx="668861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sz="1800" b="1" dirty="0" smtClean="0"/>
              <a:t>除了</a:t>
            </a:r>
            <a:r>
              <a:rPr lang="en-US" altLang="zh-TW" sz="1800" b="1" dirty="0" smtClean="0"/>
              <a:t>max()</a:t>
            </a:r>
            <a:r>
              <a:rPr lang="zh-TW" altLang="en-US" sz="1800" b="1" dirty="0" smtClean="0"/>
              <a:t>、</a:t>
            </a:r>
            <a:r>
              <a:rPr lang="en-US" altLang="zh-TW" sz="1800" b="1" dirty="0" smtClean="0"/>
              <a:t>min()</a:t>
            </a:r>
            <a:r>
              <a:rPr lang="zh-TW" altLang="en-US" sz="1800" b="1" dirty="0"/>
              <a:t>，</a:t>
            </a:r>
            <a:r>
              <a:rPr lang="zh-TW" altLang="en-US" sz="1800" b="1" dirty="0" smtClean="0"/>
              <a:t>使用其他數學函數需</a:t>
            </a:r>
            <a:r>
              <a:rPr lang="en-US" altLang="zh-TW" sz="1800" b="1" dirty="0" smtClean="0"/>
              <a:t>include</a:t>
            </a:r>
            <a:r>
              <a:rPr lang="zh-TW" altLang="en-US" sz="1800" b="1" dirty="0" smtClean="0"/>
              <a:t> </a:t>
            </a:r>
            <a:r>
              <a:rPr lang="en-US" altLang="zh-TW" sz="1800" b="1" dirty="0" err="1" smtClean="0"/>
              <a:t>cmath</a:t>
            </a:r>
            <a:r>
              <a:rPr lang="zh-TW" altLang="en-US" sz="1800" b="1" dirty="0" smtClean="0"/>
              <a:t>函式庫</a:t>
            </a:r>
            <a:endParaRPr lang="zh-TW" altLang="en-US" sz="1800" b="1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24934" y="44319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/>
              <a:t>常用的數學</a:t>
            </a:r>
            <a:r>
              <a:rPr lang="zh-TW" altLang="en-US" sz="3600" b="1" dirty="0"/>
              <a:t>函數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283" t="15100" r="2221" b="12714"/>
          <a:stretch/>
        </p:blipFill>
        <p:spPr>
          <a:xfrm>
            <a:off x="3443601" y="5291580"/>
            <a:ext cx="3947311" cy="125843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直線單箭頭接點 4"/>
          <p:cNvCxnSpPr/>
          <p:nvPr/>
        </p:nvCxnSpPr>
        <p:spPr>
          <a:xfrm>
            <a:off x="4273236" y="1878423"/>
            <a:ext cx="94345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01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/>
          <p:cNvSpPr txBox="1"/>
          <p:nvPr/>
        </p:nvSpPr>
        <p:spPr>
          <a:xfrm>
            <a:off x="624934" y="443192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/>
              <a:t>其他</a:t>
            </a:r>
            <a:r>
              <a:rPr lang="zh-TW" altLang="en-US" sz="3600" b="1" dirty="0" smtClean="0"/>
              <a:t>常用的數學</a:t>
            </a:r>
            <a:r>
              <a:rPr lang="zh-TW" altLang="en-US" sz="3600" b="1" dirty="0"/>
              <a:t>函數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226545"/>
              </p:ext>
            </p:extLst>
          </p:nvPr>
        </p:nvGraphicFramePr>
        <p:xfrm>
          <a:off x="2942741" y="1387788"/>
          <a:ext cx="5911771" cy="3657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86294">
                  <a:extLst>
                    <a:ext uri="{9D8B030D-6E8A-4147-A177-3AD203B41FA5}">
                      <a16:colId xmlns:a16="http://schemas.microsoft.com/office/drawing/2014/main" val="3206849791"/>
                    </a:ext>
                  </a:extLst>
                </a:gridCol>
                <a:gridCol w="4125477">
                  <a:extLst>
                    <a:ext uri="{9D8B030D-6E8A-4147-A177-3AD203B41FA5}">
                      <a16:colId xmlns:a16="http://schemas.microsoft.com/office/drawing/2014/main" val="105176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函數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說明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575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abs(x)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取絕對值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85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sin(x)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sin</a:t>
                      </a:r>
                      <a:r>
                        <a:rPr lang="zh-TW" altLang="en-US" sz="2400" dirty="0" smtClean="0"/>
                        <a:t>三角函數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19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cos(x)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cos</a:t>
                      </a:r>
                      <a:r>
                        <a:rPr lang="zh-TW" altLang="en-US" sz="2400" dirty="0" smtClean="0"/>
                        <a:t>三角函數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7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tan(x)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tan</a:t>
                      </a:r>
                      <a:r>
                        <a:rPr lang="zh-TW" altLang="en-US" sz="2400" dirty="0" smtClean="0"/>
                        <a:t>三角函數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214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log(x)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以常數</a:t>
                      </a:r>
                      <a:r>
                        <a:rPr lang="en-US" altLang="zh-TW" sz="2400" dirty="0" smtClean="0"/>
                        <a:t>e</a:t>
                      </a:r>
                      <a:r>
                        <a:rPr lang="zh-TW" altLang="en-US" sz="2400" dirty="0" smtClean="0"/>
                        <a:t>為基底的對數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319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log10(x)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400" dirty="0" smtClean="0"/>
                        <a:t>以</a:t>
                      </a:r>
                      <a:r>
                        <a:rPr lang="en-US" altLang="zh-TW" sz="2400" dirty="0" smtClean="0"/>
                        <a:t>10</a:t>
                      </a:r>
                      <a:r>
                        <a:rPr lang="zh-TW" altLang="en-US" sz="2400" dirty="0" smtClean="0"/>
                        <a:t>為基底的對數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365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err="1" smtClean="0"/>
                        <a:t>exp</a:t>
                      </a:r>
                      <a:r>
                        <a:rPr lang="en-US" altLang="zh-TW" sz="2400" dirty="0" smtClean="0"/>
                        <a:t>(x)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常數</a:t>
                      </a:r>
                      <a:r>
                        <a:rPr lang="en-US" altLang="zh-TW" sz="2400" dirty="0" smtClean="0"/>
                        <a:t>e</a:t>
                      </a:r>
                      <a:r>
                        <a:rPr lang="zh-TW" altLang="en-US" sz="2400" dirty="0" smtClean="0"/>
                        <a:t>的</a:t>
                      </a:r>
                      <a:r>
                        <a:rPr lang="en-US" altLang="zh-TW" sz="2400" dirty="0" smtClean="0"/>
                        <a:t>x</a:t>
                      </a:r>
                      <a:r>
                        <a:rPr lang="zh-TW" altLang="en-US" sz="2400" dirty="0" smtClean="0"/>
                        <a:t>次方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459896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24934" y="5804220"/>
            <a:ext cx="8621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1" dirty="0" smtClean="0"/>
              <a:t>參考資料：</a:t>
            </a:r>
            <a:endParaRPr lang="en-US" altLang="zh-TW" sz="18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 smtClean="0">
                <a:hlinkClick r:id="rId2"/>
              </a:rPr>
              <a:t>https</a:t>
            </a:r>
            <a:r>
              <a:rPr lang="en-US" altLang="zh-TW" sz="1800" dirty="0">
                <a:hlinkClick r:id="rId2"/>
              </a:rPr>
              <a:t>://</a:t>
            </a:r>
            <a:r>
              <a:rPr lang="en-US" altLang="zh-TW" sz="1800" dirty="0" smtClean="0">
                <a:hlinkClick r:id="rId2"/>
              </a:rPr>
              <a:t>www.w3schools.com/cpp/cpp_math.asp</a:t>
            </a:r>
            <a:endParaRPr lang="en-US" altLang="zh-TW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hlinkClick r:id="rId3"/>
              </a:rPr>
              <a:t>http://www.cplusplus.com/reference/cmath</a:t>
            </a:r>
            <a:r>
              <a:rPr lang="en-US" altLang="zh-TW" sz="1800" dirty="0" smtClean="0">
                <a:hlinkClick r:id="rId3"/>
              </a:rPr>
              <a:t>/</a:t>
            </a:r>
            <a:r>
              <a:rPr lang="en-US" altLang="zh-TW" sz="1800" dirty="0" smtClean="0"/>
              <a:t> (</a:t>
            </a:r>
            <a:r>
              <a:rPr lang="zh-TW" altLang="en-US" sz="1800" dirty="0" smtClean="0"/>
              <a:t>最完整</a:t>
            </a:r>
            <a:r>
              <a:rPr lang="en-US" altLang="zh-TW" sz="1800" dirty="0" smtClean="0"/>
              <a:t>)</a:t>
            </a:r>
            <a:endParaRPr lang="en-US" altLang="zh-TW" sz="18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1895303" y="5240138"/>
            <a:ext cx="872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b="1" dirty="0">
                <a:solidFill>
                  <a:srgbClr val="FF0000"/>
                </a:solidFill>
              </a:rPr>
              <a:t>注意：浮點數</a:t>
            </a:r>
            <a:r>
              <a:rPr lang="zh-TW" altLang="en-US" sz="1800" b="1" dirty="0" smtClean="0">
                <a:solidFill>
                  <a:srgbClr val="FF0000"/>
                </a:solidFill>
              </a:rPr>
              <a:t>運算會存在誤差，即使用內建數學函數，計算出來結果也不一定正確。</a:t>
            </a:r>
            <a:endParaRPr lang="en-US" altLang="zh-TW" sz="1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22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/>
          <p:cNvSpPr txBox="1"/>
          <p:nvPr/>
        </p:nvSpPr>
        <p:spPr>
          <a:xfrm>
            <a:off x="624934" y="44319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/>
              <a:t>使用時的小</a:t>
            </a:r>
            <a:r>
              <a:rPr lang="zh-TW" altLang="en-US" sz="3600" b="1" dirty="0"/>
              <a:t>訣竅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732" y="2251944"/>
            <a:ext cx="6411220" cy="29722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4879571" y="2909455"/>
            <a:ext cx="864524" cy="324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450975" y="2970414"/>
            <a:ext cx="864524" cy="324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圖說文字 3"/>
          <p:cNvSpPr/>
          <p:nvPr/>
        </p:nvSpPr>
        <p:spPr>
          <a:xfrm>
            <a:off x="4116069" y="1479666"/>
            <a:ext cx="1877409" cy="642425"/>
          </a:xfrm>
          <a:prstGeom prst="wedgeRectCallout">
            <a:avLst>
              <a:gd name="adj1" fmla="val -663"/>
              <a:gd name="adj2" fmla="val 15684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回傳資料型態</a:t>
            </a:r>
          </a:p>
        </p:txBody>
      </p:sp>
      <p:sp>
        <p:nvSpPr>
          <p:cNvPr id="7" name="矩形圖說文字 6"/>
          <p:cNvSpPr/>
          <p:nvPr/>
        </p:nvSpPr>
        <p:spPr>
          <a:xfrm>
            <a:off x="8315498" y="3966581"/>
            <a:ext cx="2358043" cy="671921"/>
          </a:xfrm>
          <a:prstGeom prst="wedgeRectCallout">
            <a:avLst>
              <a:gd name="adj1" fmla="val -66625"/>
              <a:gd name="adj2" fmla="val -13950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可接受的參數資料</a:t>
            </a:r>
            <a:r>
              <a:rPr lang="zh-TW" alt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型態</a:t>
            </a:r>
          </a:p>
        </p:txBody>
      </p:sp>
    </p:spTree>
    <p:extLst>
      <p:ext uri="{BB962C8B-B14F-4D97-AF65-F5344CB8AC3E}">
        <p14:creationId xmlns:p14="http://schemas.microsoft.com/office/powerpoint/2010/main" val="199453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4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3978201c3_0_79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00" cy="3520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物件導向概念</a:t>
            </a:r>
            <a:endParaRPr dirty="0"/>
          </a:p>
        </p:txBody>
      </p:sp>
      <p:sp>
        <p:nvSpPr>
          <p:cNvPr id="292" name="Google Shape;292;g63978201c3_0_79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00" cy="106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什麼是物件導向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物件導向程式設計（</a:t>
            </a:r>
            <a:r>
              <a:rPr lang="en-US" altLang="zh-TW" dirty="0" smtClean="0"/>
              <a:t>Object-oriented </a:t>
            </a:r>
            <a:r>
              <a:rPr lang="en-US" altLang="zh-TW" dirty="0"/>
              <a:t>p</a:t>
            </a:r>
            <a:r>
              <a:rPr lang="en-US" altLang="zh-TW" dirty="0" smtClean="0"/>
              <a:t>rograming</a:t>
            </a:r>
            <a:r>
              <a:rPr lang="zh-TW" altLang="en-US" dirty="0" smtClean="0"/>
              <a:t>），通常縮寫為</a:t>
            </a:r>
            <a:r>
              <a:rPr lang="en-US" altLang="zh-TW" dirty="0" smtClean="0"/>
              <a:t>OOP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現在的程式語言幾乎都支援</a:t>
            </a:r>
            <a:r>
              <a:rPr lang="en-US" altLang="zh-TW" dirty="0" smtClean="0"/>
              <a:t>OOP</a:t>
            </a:r>
            <a:r>
              <a:rPr lang="zh-TW" altLang="en-US" dirty="0" smtClean="0"/>
              <a:t>，如</a:t>
            </a:r>
            <a:r>
              <a:rPr lang="en-US" altLang="zh-TW" dirty="0" smtClean="0"/>
              <a:t>C++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C#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等。</a:t>
            </a:r>
            <a:endParaRPr lang="en-US" altLang="zh-TW" dirty="0" smtClean="0"/>
          </a:p>
          <a:p>
            <a:r>
              <a:rPr lang="en-US" altLang="zh-TW" dirty="0" smtClean="0"/>
              <a:t>OOP</a:t>
            </a:r>
            <a:r>
              <a:rPr lang="zh-TW" altLang="en-US" dirty="0" smtClean="0"/>
              <a:t>具有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個基本特性：</a:t>
            </a:r>
            <a:endParaRPr lang="en-US" altLang="zh-TW" dirty="0" smtClean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TW" altLang="en-US" dirty="0" smtClean="0"/>
              <a:t>封裝</a:t>
            </a:r>
            <a:r>
              <a:rPr lang="zh-TW" altLang="en-US" dirty="0"/>
              <a:t>（</a:t>
            </a:r>
            <a:r>
              <a:rPr lang="en-US" altLang="zh-TW" dirty="0" smtClean="0"/>
              <a:t>Encapsulation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TW" altLang="en-US" dirty="0"/>
              <a:t>繼承</a:t>
            </a:r>
            <a:r>
              <a:rPr lang="zh-TW" altLang="en-US" dirty="0" smtClean="0"/>
              <a:t>（</a:t>
            </a:r>
            <a:r>
              <a:rPr lang="en-US" altLang="zh-TW" dirty="0"/>
              <a:t>Inheritance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TW" altLang="en-US" dirty="0" smtClean="0"/>
              <a:t>多</a:t>
            </a:r>
            <a:r>
              <a:rPr lang="zh-TW" altLang="en-US" dirty="0"/>
              <a:t>型</a:t>
            </a:r>
            <a:r>
              <a:rPr lang="zh-TW" altLang="en-US" dirty="0" smtClean="0"/>
              <a:t>（</a:t>
            </a:r>
            <a:r>
              <a:rPr lang="en-US" altLang="zh-TW" dirty="0"/>
              <a:t>Polymorphism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591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木刻字型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5313</TotalTime>
  <Words>1053</Words>
  <Application>Microsoft Office PowerPoint</Application>
  <PresentationFormat>寬螢幕</PresentationFormat>
  <Paragraphs>174</Paragraphs>
  <Slides>34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3" baseType="lpstr">
      <vt:lpstr>Noto Sans Symbols</vt:lpstr>
      <vt:lpstr>新細明體</vt:lpstr>
      <vt:lpstr>Arial</vt:lpstr>
      <vt:lpstr>Calibri</vt:lpstr>
      <vt:lpstr>Cambria Math</vt:lpstr>
      <vt:lpstr>Courier New</vt:lpstr>
      <vt:lpstr>Rockwell</vt:lpstr>
      <vt:lpstr>Wingdings</vt:lpstr>
      <vt:lpstr>木刻字型</vt:lpstr>
      <vt:lpstr>計算機實習 11</vt:lpstr>
      <vt:lpstr>Outline</vt:lpstr>
      <vt:lpstr>數學函數</vt:lpstr>
      <vt:lpstr>PowerPoint 簡報</vt:lpstr>
      <vt:lpstr>PowerPoint 簡報</vt:lpstr>
      <vt:lpstr>PowerPoint 簡報</vt:lpstr>
      <vt:lpstr>PowerPoint 簡報</vt:lpstr>
      <vt:lpstr>物件導向概念</vt:lpstr>
      <vt:lpstr>什麼是物件導向?</vt:lpstr>
      <vt:lpstr>為何使用物件導向?</vt:lpstr>
      <vt:lpstr>Class(類別) vs. Object(物件)</vt:lpstr>
      <vt:lpstr>PowerPoint 簡報</vt:lpstr>
      <vt:lpstr>PowerPoint 簡報</vt:lpstr>
      <vt:lpstr>PowerPoint 簡報</vt:lpstr>
      <vt:lpstr>PowerPoint 簡報</vt:lpstr>
      <vt:lpstr>繼承（Inheritance）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課堂練習11</vt:lpstr>
      <vt:lpstr>練習11 – Inheritance</vt:lpstr>
      <vt:lpstr>練習11 – Inheritance</vt:lpstr>
      <vt:lpstr>PowerPoint 簡報</vt:lpstr>
      <vt:lpstr>練習11 – Inheritance</vt:lpstr>
      <vt:lpstr>練習11 – Inheritance</vt:lpstr>
      <vt:lpstr>繳交規範</vt:lpstr>
      <vt:lpstr>繳交方式</vt:lpstr>
      <vt:lpstr>繳交內容</vt:lpstr>
      <vt:lpstr>截圖範例</vt:lpstr>
      <vt:lpstr>繳交格式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計算機實習 02</dc:title>
  <dc:creator>user</dc:creator>
  <cp:lastModifiedBy>User</cp:lastModifiedBy>
  <cp:revision>266</cp:revision>
  <dcterms:created xsi:type="dcterms:W3CDTF">2019-09-17T01:59:49Z</dcterms:created>
  <dcterms:modified xsi:type="dcterms:W3CDTF">2019-12-13T02:20:39Z</dcterms:modified>
</cp:coreProperties>
</file>