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312" r:id="rId5"/>
    <p:sldId id="313" r:id="rId6"/>
    <p:sldId id="314" r:id="rId7"/>
    <p:sldId id="315" r:id="rId8"/>
    <p:sldId id="311" r:id="rId9"/>
    <p:sldId id="310" r:id="rId10"/>
    <p:sldId id="316" r:id="rId11"/>
    <p:sldId id="317" r:id="rId12"/>
    <p:sldId id="318" r:id="rId13"/>
    <p:sldId id="319" r:id="rId14"/>
    <p:sldId id="333" r:id="rId15"/>
    <p:sldId id="320" r:id="rId16"/>
    <p:sldId id="321" r:id="rId17"/>
    <p:sldId id="322" r:id="rId18"/>
    <p:sldId id="266" r:id="rId19"/>
    <p:sldId id="323" r:id="rId20"/>
    <p:sldId id="324" r:id="rId21"/>
    <p:sldId id="325" r:id="rId22"/>
    <p:sldId id="326" r:id="rId23"/>
    <p:sldId id="328" r:id="rId24"/>
    <p:sldId id="329" r:id="rId25"/>
    <p:sldId id="330" r:id="rId26"/>
    <p:sldId id="331" r:id="rId27"/>
    <p:sldId id="332" r:id="rId28"/>
    <p:sldId id="273" r:id="rId29"/>
    <p:sldId id="309" r:id="rId30"/>
    <p:sldId id="334" r:id="rId31"/>
    <p:sldId id="274" r:id="rId32"/>
    <p:sldId id="335" r:id="rId33"/>
    <p:sldId id="336" r:id="rId34"/>
    <p:sldId id="278" r:id="rId35"/>
    <p:sldId id="279" r:id="rId36"/>
    <p:sldId id="280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MrrvjUc5w3BOgSYVFCETXq4yX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2B3BAB-1735-4D12-83DF-2AD4D45C46A0}">
  <a:tblStyle styleId="{362B3BAB-1735-4D12-83DF-2AD4D45C4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EADCAA-55D7-4968-A02E-304BDB117EE6}" styleName="Table_1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5122" autoAdjust="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0863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4072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16a4af7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16a4af78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616a4af78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31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318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978201c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978201c3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63978201c3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978201c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978201c3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63978201c3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0898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978201c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978201c3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63978201c3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7692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3978201c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3978201c3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63978201c3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3978201c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3978201c3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63978201c3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0609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3978201c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3978201c3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63978201c3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354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4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2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7" name="Google Shape;37;p2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3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3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3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3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1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ncu.edu.tw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zh-TW" dirty="0"/>
              <a:t>計算機實習 </a:t>
            </a:r>
            <a:r>
              <a:rPr lang="en-US" altLang="zh-TW" dirty="0" smtClean="0"/>
              <a:t>12</a:t>
            </a:r>
            <a:endParaRPr dirty="0"/>
          </a:p>
        </p:txBody>
      </p:sp>
      <p:sp>
        <p:nvSpPr>
          <p:cNvPr id="205" name="Google Shape;205;p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zh-TW" dirty="0" smtClean="0"/>
              <a:t>2019/</a:t>
            </a:r>
            <a:r>
              <a:rPr lang="en-US" altLang="zh-TW" dirty="0" smtClean="0"/>
              <a:t>12</a:t>
            </a:r>
            <a:r>
              <a:rPr lang="zh-TW" dirty="0" smtClean="0"/>
              <a:t>/</a:t>
            </a:r>
            <a:r>
              <a:rPr lang="en-US" altLang="zh-TW" dirty="0" smtClean="0"/>
              <a:t>20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.h 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3028"/>
            <a:ext cx="4055619" cy="40482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770" y="2905262"/>
            <a:ext cx="4002556" cy="296833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478" y="2675762"/>
            <a:ext cx="3981132" cy="31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924" y="2726573"/>
            <a:ext cx="3473826" cy="242731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395854" y="3665913"/>
            <a:ext cx="179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避免重複定義，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稍後會提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0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.</a:t>
            </a:r>
            <a:r>
              <a:rPr lang="en-US" altLang="zh-TW" dirty="0" smtClean="0"/>
              <a:t>h</a:t>
            </a:r>
            <a:r>
              <a:rPr lang="zh-TW" altLang="en-US" dirty="0" smtClean="0"/>
              <a:t>  宣告雛形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06916"/>
            <a:ext cx="3792769" cy="42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1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cpp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7" y="2443941"/>
            <a:ext cx="4598988" cy="34511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332" y="2529922"/>
            <a:ext cx="4148137" cy="336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4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確認是否有勾選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18" y="2309034"/>
            <a:ext cx="3162300" cy="3933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66" y="2389270"/>
            <a:ext cx="4971738" cy="371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1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.</a:t>
            </a:r>
            <a:r>
              <a:rPr lang="en-US" altLang="zh-TW" dirty="0" err="1"/>
              <a:t>cpp</a:t>
            </a:r>
            <a:r>
              <a:rPr lang="en-US" altLang="zh-TW" dirty="0"/>
              <a:t>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23" y="2585258"/>
            <a:ext cx="4505325" cy="3752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53491" y="2502132"/>
            <a:ext cx="2069869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38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73" y="2872652"/>
            <a:ext cx="3057871" cy="27675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307" y="2839400"/>
            <a:ext cx="36099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9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避免重複</a:t>
            </a:r>
            <a:r>
              <a:rPr lang="zh-TW" altLang="en-US" dirty="0">
                <a:solidFill>
                  <a:schemeClr val="tx1"/>
                </a:solidFill>
              </a:rPr>
              <a:t>定義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4196" y="2818014"/>
            <a:ext cx="1255222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dirty="0" smtClean="0"/>
              <a:t>物件</a:t>
            </a:r>
            <a:r>
              <a:rPr lang="en-US" altLang="zh-TW" sz="1800" dirty="0" smtClean="0"/>
              <a:t>A</a:t>
            </a:r>
            <a:endParaRPr lang="zh-TW" altLang="en-US" sz="1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618509" y="2709056"/>
            <a:ext cx="3042458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dirty="0" smtClean="0"/>
              <a:t>物件</a:t>
            </a:r>
            <a:r>
              <a:rPr lang="en-US" altLang="zh-TW" sz="1800" dirty="0"/>
              <a:t>B</a:t>
            </a:r>
          </a:p>
          <a:p>
            <a:endParaRPr lang="en-US" altLang="zh-TW" sz="1800" dirty="0" smtClean="0"/>
          </a:p>
          <a:p>
            <a:r>
              <a:rPr lang="zh-TW" altLang="en-US" sz="1800" dirty="0" smtClean="0"/>
              <a:t>使用到物件</a:t>
            </a:r>
            <a:r>
              <a:rPr lang="en-US" altLang="zh-TW" sz="1800" dirty="0" smtClean="0"/>
              <a:t>A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(include A)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454043" y="2402515"/>
            <a:ext cx="3624349" cy="1200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主程式</a:t>
            </a:r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zh-TW" altLang="en-US" sz="1800" dirty="0" smtClean="0"/>
              <a:t>使用到物件</a:t>
            </a:r>
            <a:r>
              <a:rPr lang="en-US" altLang="zh-TW" sz="1800" dirty="0" smtClean="0"/>
              <a:t>A (include A)</a:t>
            </a:r>
          </a:p>
          <a:p>
            <a:r>
              <a:rPr lang="zh-TW" altLang="en-US" sz="1800" dirty="0" smtClean="0"/>
              <a:t>使用到物件</a:t>
            </a:r>
            <a:r>
              <a:rPr lang="en-US" altLang="zh-TW" sz="1800" dirty="0" smtClean="0"/>
              <a:t>B (include B)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5370022" y="3416531"/>
            <a:ext cx="3117272" cy="16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181406" y="4754880"/>
            <a:ext cx="216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A </a:t>
            </a:r>
            <a:r>
              <a:rPr lang="zh-TW" altLang="en-US" sz="1800" dirty="0" smtClean="0">
                <a:solidFill>
                  <a:srgbClr val="FF0000"/>
                </a:solidFill>
              </a:rPr>
              <a:t>被重複定義兩次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054" y="4447172"/>
            <a:ext cx="3473826" cy="242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6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978201c3_0_79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TW" altLang="en-US" dirty="0"/>
              <a:t>繼承</a:t>
            </a:r>
            <a:endParaRPr lang="en-US" altLang="zh-TW" dirty="0"/>
          </a:p>
        </p:txBody>
      </p:sp>
      <p:sp>
        <p:nvSpPr>
          <p:cNvPr id="292" name="Google Shape;292;g63978201c3_0_79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繼承 </a:t>
            </a:r>
            <a:r>
              <a:rPr lang="en-US" altLang="zh-TW" dirty="0" smtClean="0">
                <a:solidFill>
                  <a:schemeClr val="tx1"/>
                </a:solidFill>
              </a:rPr>
              <a:t>(public, private, protected)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1908"/>
              </p:ext>
            </p:extLst>
          </p:nvPr>
        </p:nvGraphicFramePr>
        <p:xfrm>
          <a:off x="519084" y="3225337"/>
          <a:ext cx="3261668" cy="1876521"/>
        </p:xfrm>
        <a:graphic>
          <a:graphicData uri="http://schemas.openxmlformats.org/drawingml/2006/table">
            <a:tbl>
              <a:tblPr firstRow="1" bandRow="1">
                <a:tableStyleId>{362B3BAB-1735-4D12-83DF-2AD4D45C46A0}</a:tableStyleId>
              </a:tblPr>
              <a:tblGrid>
                <a:gridCol w="1630834">
                  <a:extLst>
                    <a:ext uri="{9D8B030D-6E8A-4147-A177-3AD203B41FA5}">
                      <a16:colId xmlns:a16="http://schemas.microsoft.com/office/drawing/2014/main" val="567131616"/>
                    </a:ext>
                  </a:extLst>
                </a:gridCol>
                <a:gridCol w="1630834">
                  <a:extLst>
                    <a:ext uri="{9D8B030D-6E8A-4147-A177-3AD203B41FA5}">
                      <a16:colId xmlns:a16="http://schemas.microsoft.com/office/drawing/2014/main" val="1211520059"/>
                    </a:ext>
                  </a:extLst>
                </a:gridCol>
              </a:tblGrid>
              <a:tr h="3308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/>
                        <a:t>public </a:t>
                      </a:r>
                      <a:r>
                        <a:rPr lang="zh-TW" altLang="en-US" sz="1800" b="1" dirty="0" smtClean="0"/>
                        <a:t>繼承</a:t>
                      </a:r>
                      <a:endParaRPr lang="zh-TW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441665"/>
                  </a:ext>
                </a:extLst>
              </a:tr>
              <a:tr h="33086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父類別</a:t>
                      </a:r>
                      <a:endParaRPr lang="en-US" altLang="zh-TW" b="1" dirty="0" smtClean="0"/>
                    </a:p>
                    <a:p>
                      <a:pPr algn="ctr"/>
                      <a:r>
                        <a:rPr lang="zh-TW" altLang="en-US" b="1" dirty="0" smtClean="0"/>
                        <a:t>權限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子類別</a:t>
                      </a:r>
                      <a:endParaRPr lang="en-US" altLang="zh-TW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繼承後權限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9235"/>
                  </a:ext>
                </a:extLst>
              </a:tr>
              <a:tr h="330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public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public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5796"/>
                  </a:ext>
                </a:extLst>
              </a:tr>
              <a:tr h="330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protected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protected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8776"/>
                  </a:ext>
                </a:extLst>
              </a:tr>
              <a:tr h="330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private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private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968966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85618"/>
              </p:ext>
            </p:extLst>
          </p:nvPr>
        </p:nvGraphicFramePr>
        <p:xfrm>
          <a:off x="4237644" y="3225337"/>
          <a:ext cx="3261668" cy="1876521"/>
        </p:xfrm>
        <a:graphic>
          <a:graphicData uri="http://schemas.openxmlformats.org/drawingml/2006/table">
            <a:tbl>
              <a:tblPr firstRow="1" bandRow="1">
                <a:tableStyleId>{362B3BAB-1735-4D12-83DF-2AD4D45C46A0}</a:tableStyleId>
              </a:tblPr>
              <a:tblGrid>
                <a:gridCol w="1630834">
                  <a:extLst>
                    <a:ext uri="{9D8B030D-6E8A-4147-A177-3AD203B41FA5}">
                      <a16:colId xmlns:a16="http://schemas.microsoft.com/office/drawing/2014/main" val="567131616"/>
                    </a:ext>
                  </a:extLst>
                </a:gridCol>
                <a:gridCol w="1630834">
                  <a:extLst>
                    <a:ext uri="{9D8B030D-6E8A-4147-A177-3AD203B41FA5}">
                      <a16:colId xmlns:a16="http://schemas.microsoft.com/office/drawing/2014/main" val="1211520059"/>
                    </a:ext>
                  </a:extLst>
                </a:gridCol>
              </a:tblGrid>
              <a:tr h="3308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/>
                        <a:t>private </a:t>
                      </a:r>
                      <a:r>
                        <a:rPr lang="zh-TW" altLang="en-US" sz="1800" b="1" dirty="0" smtClean="0"/>
                        <a:t>繼承</a:t>
                      </a:r>
                      <a:endParaRPr lang="zh-TW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441665"/>
                  </a:ext>
                </a:extLst>
              </a:tr>
              <a:tr h="33086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父類別</a:t>
                      </a:r>
                      <a:endParaRPr lang="en-US" altLang="zh-TW" b="1" dirty="0" smtClean="0"/>
                    </a:p>
                    <a:p>
                      <a:pPr algn="ctr"/>
                      <a:r>
                        <a:rPr lang="zh-TW" altLang="en-US" b="1" dirty="0" smtClean="0"/>
                        <a:t>權限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子類別</a:t>
                      </a:r>
                      <a:endParaRPr lang="en-US" altLang="zh-TW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繼承後權限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9235"/>
                  </a:ext>
                </a:extLst>
              </a:tr>
              <a:tr h="330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public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private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5796"/>
                  </a:ext>
                </a:extLst>
              </a:tr>
              <a:tr h="330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protected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private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8776"/>
                  </a:ext>
                </a:extLst>
              </a:tr>
              <a:tr h="330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private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無繼承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968966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12533"/>
              </p:ext>
            </p:extLst>
          </p:nvPr>
        </p:nvGraphicFramePr>
        <p:xfrm>
          <a:off x="7956204" y="3225336"/>
          <a:ext cx="3261668" cy="1876521"/>
        </p:xfrm>
        <a:graphic>
          <a:graphicData uri="http://schemas.openxmlformats.org/drawingml/2006/table">
            <a:tbl>
              <a:tblPr firstRow="1" bandRow="1">
                <a:tableStyleId>{362B3BAB-1735-4D12-83DF-2AD4D45C46A0}</a:tableStyleId>
              </a:tblPr>
              <a:tblGrid>
                <a:gridCol w="1630834">
                  <a:extLst>
                    <a:ext uri="{9D8B030D-6E8A-4147-A177-3AD203B41FA5}">
                      <a16:colId xmlns:a16="http://schemas.microsoft.com/office/drawing/2014/main" val="567131616"/>
                    </a:ext>
                  </a:extLst>
                </a:gridCol>
                <a:gridCol w="1630834">
                  <a:extLst>
                    <a:ext uri="{9D8B030D-6E8A-4147-A177-3AD203B41FA5}">
                      <a16:colId xmlns:a16="http://schemas.microsoft.com/office/drawing/2014/main" val="1211520059"/>
                    </a:ext>
                  </a:extLst>
                </a:gridCol>
              </a:tblGrid>
              <a:tr h="3308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r>
                        <a:rPr lang="en-US" altLang="zh-TW" sz="1800" b="1" dirty="0" smtClean="0"/>
                        <a:t> </a:t>
                      </a:r>
                      <a:r>
                        <a:rPr lang="zh-TW" altLang="en-US" sz="1800" b="1" dirty="0" smtClean="0"/>
                        <a:t>繼承</a:t>
                      </a:r>
                      <a:endParaRPr lang="zh-TW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441665"/>
                  </a:ext>
                </a:extLst>
              </a:tr>
              <a:tr h="33086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父類別</a:t>
                      </a:r>
                      <a:endParaRPr lang="en-US" altLang="zh-TW" b="1" dirty="0" smtClean="0"/>
                    </a:p>
                    <a:p>
                      <a:pPr algn="ctr"/>
                      <a:r>
                        <a:rPr lang="zh-TW" altLang="en-US" b="1" dirty="0" smtClean="0"/>
                        <a:t>權限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子類別</a:t>
                      </a:r>
                      <a:endParaRPr lang="en-US" altLang="zh-TW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繼承後權限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9235"/>
                  </a:ext>
                </a:extLst>
              </a:tr>
              <a:tr h="330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public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protected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5796"/>
                  </a:ext>
                </a:extLst>
              </a:tr>
              <a:tr h="330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protected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protected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8776"/>
                  </a:ext>
                </a:extLst>
              </a:tr>
              <a:tr h="330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private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無繼承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968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77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978201c3_0_4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Outline</a:t>
            </a:r>
            <a:endParaRPr dirty="0"/>
          </a:p>
        </p:txBody>
      </p:sp>
      <p:sp>
        <p:nvSpPr>
          <p:cNvPr id="212" name="Google Shape;212;g63978201c3_0_4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400" dirty="0" smtClean="0"/>
              <a:t>建構子</a:t>
            </a:r>
            <a:endParaRPr lang="en-US" altLang="zh-TW" sz="2400" dirty="0" smtClean="0"/>
          </a:p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400" dirty="0" smtClean="0"/>
              <a:t>封裝</a:t>
            </a:r>
            <a:endParaRPr lang="en-US" altLang="zh-TW" sz="24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US" altLang="zh-TW" sz="2200" dirty="0" smtClean="0"/>
              <a:t>.</a:t>
            </a:r>
            <a:r>
              <a:rPr lang="en-US" altLang="zh-TW" sz="2200" dirty="0" err="1" smtClean="0"/>
              <a:t>cpp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、</a:t>
            </a:r>
            <a:r>
              <a:rPr lang="en-US" altLang="zh-TW" sz="2200" dirty="0" smtClean="0"/>
              <a:t> .h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400" dirty="0" smtClean="0"/>
              <a:t>繼承</a:t>
            </a:r>
            <a:endParaRPr lang="en-US" altLang="zh-TW" sz="24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US" sz="2200" dirty="0" smtClean="0"/>
              <a:t>public, private, protected </a:t>
            </a:r>
            <a:r>
              <a:rPr lang="zh-TW" altLang="en-US" sz="2200" dirty="0" smtClean="0"/>
              <a:t>繼承</a:t>
            </a:r>
            <a:endParaRPr lang="en-US" altLang="zh-TW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200" dirty="0" smtClean="0"/>
              <a:t>多重繼</a:t>
            </a:r>
            <a:r>
              <a:rPr lang="zh-TW" altLang="en-US" sz="2200" dirty="0"/>
              <a:t>承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p</a:t>
            </a:r>
            <a:r>
              <a:rPr lang="en-US" altLang="zh-TW" dirty="0" smtClean="0">
                <a:solidFill>
                  <a:schemeClr val="tx1"/>
                </a:solidFill>
              </a:rPr>
              <a:t>ublic</a:t>
            </a:r>
            <a:r>
              <a:rPr lang="zh-TW" altLang="en-US" dirty="0" smtClean="0">
                <a:solidFill>
                  <a:schemeClr val="tx1"/>
                </a:solidFill>
              </a:rPr>
              <a:t> 繼承 範例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5566583"/>
            <a:ext cx="2543175" cy="895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85" y="2422813"/>
            <a:ext cx="3057525" cy="2095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285" y="4972828"/>
            <a:ext cx="3829050" cy="18002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050" y="2129011"/>
            <a:ext cx="2647950" cy="27622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20982" y="3740727"/>
            <a:ext cx="731520" cy="191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975956" y="4114800"/>
            <a:ext cx="3320329" cy="145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1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978201c3_0_79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TW" altLang="en-US" dirty="0" smtClean="0"/>
              <a:t>多</a:t>
            </a:r>
            <a:r>
              <a:rPr lang="zh-TW" altLang="en-US" dirty="0"/>
              <a:t>重</a:t>
            </a:r>
            <a:r>
              <a:rPr lang="zh-TW" altLang="en-US" dirty="0" smtClean="0"/>
              <a:t>繼承</a:t>
            </a:r>
            <a:endParaRPr lang="en-US" altLang="zh-TW" dirty="0"/>
          </a:p>
        </p:txBody>
      </p:sp>
      <p:sp>
        <p:nvSpPr>
          <p:cNvPr id="292" name="Google Shape;292;g63978201c3_0_79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多重繼承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36124" y="2859578"/>
            <a:ext cx="11388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物件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342015" y="2859578"/>
            <a:ext cx="11388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物件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97383" y="4250574"/>
            <a:ext cx="11388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物件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9" idx="0"/>
            <a:endCxn id="3" idx="2"/>
          </p:cNvCxnSpPr>
          <p:nvPr/>
        </p:nvCxnSpPr>
        <p:spPr>
          <a:xfrm flipH="1" flipV="1">
            <a:off x="2805546" y="3167355"/>
            <a:ext cx="1061259" cy="108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9" idx="0"/>
            <a:endCxn id="8" idx="2"/>
          </p:cNvCxnSpPr>
          <p:nvPr/>
        </p:nvCxnSpPr>
        <p:spPr>
          <a:xfrm flipV="1">
            <a:off x="3866805" y="3167355"/>
            <a:ext cx="1044632" cy="108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486892" y="3646057"/>
            <a:ext cx="69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繼承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11436" y="3475132"/>
            <a:ext cx="69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繼承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906684" y="5016176"/>
            <a:ext cx="269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擁有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及物件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的成員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80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多重繼承例子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236124" y="2859578"/>
            <a:ext cx="11388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staff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342015" y="2859578"/>
            <a:ext cx="11388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student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89070" y="4250574"/>
            <a:ext cx="11388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TA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9" idx="0"/>
            <a:endCxn id="3" idx="2"/>
          </p:cNvCxnSpPr>
          <p:nvPr/>
        </p:nvCxnSpPr>
        <p:spPr>
          <a:xfrm flipH="1" flipV="1">
            <a:off x="2805546" y="3167355"/>
            <a:ext cx="1052946" cy="108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9" idx="0"/>
            <a:endCxn id="8" idx="2"/>
          </p:cNvCxnSpPr>
          <p:nvPr/>
        </p:nvCxnSpPr>
        <p:spPr>
          <a:xfrm flipV="1">
            <a:off x="3858492" y="3167355"/>
            <a:ext cx="1052945" cy="108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486892" y="3646057"/>
            <a:ext cx="69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繼承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11436" y="3475132"/>
            <a:ext cx="69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繼承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833256" y="4712239"/>
            <a:ext cx="269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擁有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及物件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的成員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183179" y="4250574"/>
            <a:ext cx="11388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teacher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0"/>
            <a:endCxn id="3" idx="2"/>
          </p:cNvCxnSpPr>
          <p:nvPr/>
        </p:nvCxnSpPr>
        <p:spPr>
          <a:xfrm flipV="1">
            <a:off x="1752601" y="3167355"/>
            <a:ext cx="1052945" cy="108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8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多重繼承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5276850"/>
            <a:ext cx="2543175" cy="895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426" y="2093976"/>
            <a:ext cx="3152775" cy="22669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426" y="4891261"/>
            <a:ext cx="2914650" cy="15144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379" y="2093976"/>
            <a:ext cx="3676650" cy="22383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904" y="4891261"/>
            <a:ext cx="3667125" cy="7715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050" y="2129011"/>
            <a:ext cx="2647950" cy="27622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734204" y="3200400"/>
            <a:ext cx="2161309" cy="174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95796" y="6405736"/>
            <a:ext cx="673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staff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34147" y="6405736"/>
            <a:ext cx="122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student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835339" y="6405736"/>
            <a:ext cx="122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TA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84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多重繼承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93976"/>
            <a:ext cx="4648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42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978201c3_0_79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zh-TW" altLang="en-US" dirty="0" smtClean="0"/>
              <a:t>練習</a:t>
            </a:r>
            <a:r>
              <a:rPr lang="en-US" altLang="zh-TW" dirty="0" smtClean="0"/>
              <a:t>12</a:t>
            </a:r>
            <a:endParaRPr lang="en-US" altLang="zh-TW" dirty="0"/>
          </a:p>
        </p:txBody>
      </p:sp>
      <p:sp>
        <p:nvSpPr>
          <p:cNvPr id="292" name="Google Shape;292;g63978201c3_0_79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/>
            <a:r>
              <a:rPr lang="zh-TW" altLang="en-US" b="1" dirty="0" smtClean="0">
                <a:solidFill>
                  <a:schemeClr val="tx1"/>
                </a:solidFill>
              </a:rPr>
              <a:t>繳交期限</a:t>
            </a:r>
            <a:r>
              <a:rPr lang="en-US" altLang="zh-TW" b="1" dirty="0" smtClean="0">
                <a:solidFill>
                  <a:schemeClr val="tx1"/>
                </a:solidFill>
              </a:rPr>
              <a:t>12/20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23:55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 smtClean="0"/>
              <a:t>12 </a:t>
            </a:r>
            <a:r>
              <a:rPr lang="zh-TW" altLang="en-US" dirty="0" smtClean="0"/>
              <a:t>多重繼承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36124" y="2859578"/>
            <a:ext cx="11388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mammal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342015" y="2859578"/>
            <a:ext cx="11388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reptile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253942" y="2859578"/>
            <a:ext cx="11388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meat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342014" y="4932218"/>
            <a:ext cx="1138843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lion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20" idx="0"/>
            <a:endCxn id="3" idx="2"/>
          </p:cNvCxnSpPr>
          <p:nvPr/>
        </p:nvCxnSpPr>
        <p:spPr>
          <a:xfrm flipH="1" flipV="1">
            <a:off x="2805546" y="3167355"/>
            <a:ext cx="2105890" cy="1764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20" idx="0"/>
            <a:endCxn id="8" idx="2"/>
          </p:cNvCxnSpPr>
          <p:nvPr/>
        </p:nvCxnSpPr>
        <p:spPr>
          <a:xfrm flipV="1">
            <a:off x="4911436" y="3167355"/>
            <a:ext cx="1" cy="1764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586747" y="4932218"/>
            <a:ext cx="1138843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snake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26" idx="0"/>
            <a:endCxn id="8" idx="2"/>
          </p:cNvCxnSpPr>
          <p:nvPr/>
        </p:nvCxnSpPr>
        <p:spPr>
          <a:xfrm flipH="1" flipV="1">
            <a:off x="4911437" y="3167355"/>
            <a:ext cx="3244732" cy="1764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6" idx="0"/>
            <a:endCxn id="18" idx="2"/>
          </p:cNvCxnSpPr>
          <p:nvPr/>
        </p:nvCxnSpPr>
        <p:spPr>
          <a:xfrm flipH="1" flipV="1">
            <a:off x="6823364" y="3167355"/>
            <a:ext cx="1332805" cy="1764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94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5400"/>
            </a:pPr>
            <a:r>
              <a:rPr lang="zh-TW" altLang="en-US" dirty="0"/>
              <a:t>練習</a:t>
            </a:r>
            <a:r>
              <a:rPr lang="en-US" altLang="zh-TW" dirty="0" smtClean="0"/>
              <a:t>12 </a:t>
            </a:r>
            <a:r>
              <a:rPr lang="zh-TW" altLang="en-US" dirty="0"/>
              <a:t>多重繼承</a:t>
            </a:r>
            <a:endParaRPr dirty="0"/>
          </a:p>
        </p:txBody>
      </p:sp>
      <p:sp>
        <p:nvSpPr>
          <p:cNvPr id="342" name="Google Shape;342;p17"/>
          <p:cNvSpPr txBox="1">
            <a:spLocks noGrp="1"/>
          </p:cNvSpPr>
          <p:nvPr>
            <p:ph type="body" idx="1"/>
          </p:nvPr>
        </p:nvSpPr>
        <p:spPr>
          <a:xfrm>
            <a:off x="1069847" y="1767255"/>
            <a:ext cx="10500829" cy="472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zh-TW" altLang="en-US" dirty="0" smtClean="0"/>
              <a:t>提供 </a:t>
            </a:r>
            <a:r>
              <a:rPr lang="en-US" altLang="zh-TW" dirty="0" err="1" smtClean="0"/>
              <a:t>mammal.h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mammal.cpp </a:t>
            </a:r>
            <a:r>
              <a:rPr lang="zh-TW" altLang="en-US" dirty="0" smtClean="0"/>
              <a:t>、 </a:t>
            </a:r>
            <a:r>
              <a:rPr lang="en-US" altLang="zh-TW" dirty="0" err="1" smtClean="0"/>
              <a:t>reptile.h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reptile.cpp</a:t>
            </a:r>
            <a:r>
              <a:rPr lang="zh-TW" altLang="en-US" dirty="0" smtClean="0"/>
              <a:t> 、 </a:t>
            </a:r>
            <a:r>
              <a:rPr lang="en-US" altLang="zh-TW" dirty="0" err="1" smtClean="0"/>
              <a:t>meat.h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meat.cpp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main.cpp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altLang="zh-TW" dirty="0"/>
          </a:p>
          <a:p>
            <a:pPr marL="0" lvl="0" indent="0">
              <a:lnSpc>
                <a:spcPct val="150000"/>
              </a:lnSpc>
              <a:buNone/>
            </a:pPr>
            <a:r>
              <a:rPr lang="zh-TW" altLang="en-US" dirty="0" smtClean="0"/>
              <a:t>請完成 </a:t>
            </a:r>
            <a:r>
              <a:rPr lang="en-US" altLang="zh-TW" dirty="0" err="1" smtClean="0"/>
              <a:t>lion.h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lion.cpp 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snake.h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snake.cpp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5400"/>
            </a:pPr>
            <a:r>
              <a:rPr lang="zh-TW" dirty="0" smtClean="0"/>
              <a:t>練習</a:t>
            </a:r>
            <a:r>
              <a:rPr lang="en-US" altLang="zh-TW" dirty="0" smtClean="0"/>
              <a:t>12</a:t>
            </a:r>
            <a:endParaRPr dirty="0"/>
          </a:p>
        </p:txBody>
      </p:sp>
      <p:sp>
        <p:nvSpPr>
          <p:cNvPr id="342" name="Google Shape;342;p17"/>
          <p:cNvSpPr txBox="1">
            <a:spLocks noGrp="1"/>
          </p:cNvSpPr>
          <p:nvPr>
            <p:ph type="body" idx="1"/>
          </p:nvPr>
        </p:nvSpPr>
        <p:spPr>
          <a:xfrm>
            <a:off x="1069847" y="1767255"/>
            <a:ext cx="10500829" cy="472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TW" dirty="0" smtClean="0"/>
              <a:t>lion - public</a:t>
            </a:r>
            <a:r>
              <a:rPr lang="zh-TW" altLang="en-US" dirty="0" smtClean="0"/>
              <a:t>繼承 </a:t>
            </a:r>
            <a:r>
              <a:rPr lang="en-US" altLang="zh-TW" dirty="0" smtClean="0"/>
              <a:t>mammal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meat </a:t>
            </a:r>
          </a:p>
          <a:p>
            <a:pPr marL="342900" indent="-342900">
              <a:lnSpc>
                <a:spcPct val="150000"/>
              </a:lnSpc>
            </a:pPr>
            <a:r>
              <a:rPr lang="zh-TW" altLang="en-US" dirty="0" smtClean="0"/>
              <a:t>提供 </a:t>
            </a:r>
            <a:r>
              <a:rPr lang="en-US" altLang="zh-TW" dirty="0" smtClean="0"/>
              <a:t>2</a:t>
            </a:r>
            <a:r>
              <a:rPr lang="zh-TW" altLang="en-US" dirty="0" smtClean="0"/>
              <a:t> 個 </a:t>
            </a:r>
            <a:r>
              <a:rPr lang="en-US" altLang="zh-TW" dirty="0" smtClean="0"/>
              <a:t>public member function</a:t>
            </a:r>
          </a:p>
          <a:p>
            <a:pPr marL="800100" lvl="1" indent="-342900">
              <a:lnSpc>
                <a:spcPct val="150000"/>
              </a:lnSpc>
            </a:pPr>
            <a:r>
              <a:rPr lang="zh-TW" altLang="en-US" dirty="0" smtClean="0"/>
              <a:t>建構子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可輸入一字串，透過</a:t>
            </a:r>
            <a:r>
              <a:rPr lang="en-US" altLang="zh-TW" dirty="0" smtClean="0"/>
              <a:t>mammal</a:t>
            </a:r>
            <a:r>
              <a:rPr lang="zh-TW" altLang="en-US" dirty="0" smtClean="0"/>
              <a:t>中提供的方法修改棲息地</a:t>
            </a:r>
            <a:endParaRPr lang="en-US" altLang="zh-TW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altLang="zh-TW" dirty="0" smtClean="0"/>
              <a:t>howl  -  </a:t>
            </a:r>
            <a:r>
              <a:rPr lang="zh-TW" altLang="en-US" dirty="0" smtClean="0"/>
              <a:t>輸出</a:t>
            </a:r>
            <a:r>
              <a:rPr lang="en-US" altLang="zh-TW" dirty="0"/>
              <a:t> </a:t>
            </a:r>
            <a:r>
              <a:rPr lang="en-US" altLang="zh-TW" dirty="0" smtClean="0"/>
              <a:t>“meow”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記得換行</a:t>
            </a:r>
            <a:r>
              <a:rPr lang="en-US" altLang="zh-TW" dirty="0" smtClean="0"/>
              <a:t>)</a:t>
            </a:r>
          </a:p>
          <a:p>
            <a:pPr marL="800100" lvl="1" indent="-342900">
              <a:lnSpc>
                <a:spcPct val="15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4835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TW" altLang="en-US" dirty="0" smtClean="0"/>
              <a:t>建構子</a:t>
            </a:r>
            <a:endParaRPr lang="en-US" altLang="zh-TW" dirty="0"/>
          </a:p>
        </p:txBody>
      </p:sp>
      <p:sp>
        <p:nvSpPr>
          <p:cNvPr id="234" name="Google Shape;234;p2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5400"/>
            </a:pPr>
            <a:r>
              <a:rPr lang="zh-TW" dirty="0" smtClean="0"/>
              <a:t>練習</a:t>
            </a:r>
            <a:r>
              <a:rPr lang="en-US" altLang="zh-TW" dirty="0" smtClean="0"/>
              <a:t>12</a:t>
            </a:r>
            <a:endParaRPr dirty="0"/>
          </a:p>
        </p:txBody>
      </p:sp>
      <p:sp>
        <p:nvSpPr>
          <p:cNvPr id="342" name="Google Shape;342;p17"/>
          <p:cNvSpPr txBox="1">
            <a:spLocks noGrp="1"/>
          </p:cNvSpPr>
          <p:nvPr>
            <p:ph type="body" idx="1"/>
          </p:nvPr>
        </p:nvSpPr>
        <p:spPr>
          <a:xfrm>
            <a:off x="1069847" y="1767255"/>
            <a:ext cx="10500829" cy="472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TW" dirty="0" smtClean="0"/>
              <a:t>snake - public</a:t>
            </a:r>
            <a:r>
              <a:rPr lang="zh-TW" altLang="en-US" dirty="0" smtClean="0"/>
              <a:t>繼承 </a:t>
            </a:r>
            <a:r>
              <a:rPr lang="en-US" altLang="zh-TW" dirty="0" smtClean="0"/>
              <a:t>reptile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meat </a:t>
            </a:r>
          </a:p>
          <a:p>
            <a:pPr marL="342900" indent="-342900">
              <a:lnSpc>
                <a:spcPct val="150000"/>
              </a:lnSpc>
            </a:pPr>
            <a:r>
              <a:rPr lang="zh-TW" altLang="en-US" dirty="0" smtClean="0"/>
              <a:t>提供 </a:t>
            </a:r>
            <a:r>
              <a:rPr lang="en-US" altLang="zh-TW" dirty="0"/>
              <a:t>4</a:t>
            </a:r>
            <a:r>
              <a:rPr lang="zh-TW" altLang="en-US" dirty="0" smtClean="0"/>
              <a:t> 個 </a:t>
            </a:r>
            <a:r>
              <a:rPr lang="en-US" altLang="zh-TW" dirty="0" smtClean="0"/>
              <a:t>public member function</a:t>
            </a:r>
          </a:p>
          <a:p>
            <a:pPr marL="800100" lvl="1" indent="-342900">
              <a:lnSpc>
                <a:spcPct val="150000"/>
              </a:lnSpc>
            </a:pPr>
            <a:r>
              <a:rPr lang="zh-TW" altLang="en-US" dirty="0" smtClean="0"/>
              <a:t>建構子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可輸入一布林</a:t>
            </a:r>
            <a:r>
              <a:rPr lang="en-US" altLang="zh-TW" dirty="0" smtClean="0"/>
              <a:t>(bool)</a:t>
            </a:r>
            <a:r>
              <a:rPr lang="zh-TW" altLang="en-US" dirty="0" smtClean="0"/>
              <a:t>，初始化</a:t>
            </a:r>
            <a:r>
              <a:rPr lang="en-US" altLang="zh-TW" dirty="0"/>
              <a:t>toxin</a:t>
            </a:r>
            <a:r>
              <a:rPr lang="zh-TW" altLang="en-US" dirty="0" smtClean="0"/>
              <a:t>的數值</a:t>
            </a:r>
            <a:endParaRPr lang="en-US" altLang="zh-TW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altLang="zh-TW" dirty="0" err="1" smtClean="0"/>
              <a:t>set_toxin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修改 </a:t>
            </a:r>
            <a:r>
              <a:rPr lang="en-US" altLang="zh-TW" dirty="0" smtClean="0"/>
              <a:t>toxin</a:t>
            </a:r>
            <a:r>
              <a:rPr lang="zh-TW" altLang="en-US" dirty="0" smtClean="0"/>
              <a:t> 的數值</a:t>
            </a:r>
            <a:endParaRPr lang="en-US" altLang="zh-TW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altLang="zh-TW" dirty="0" err="1" smtClean="0"/>
              <a:t>get_toxin</a:t>
            </a:r>
            <a:r>
              <a:rPr lang="en-US" altLang="zh-TW" dirty="0" smtClean="0"/>
              <a:t> –</a:t>
            </a:r>
            <a:r>
              <a:rPr lang="zh-TW" altLang="en-US" dirty="0" smtClean="0"/>
              <a:t> 回傳 </a:t>
            </a:r>
            <a:r>
              <a:rPr lang="en-US" altLang="zh-TW" dirty="0" smtClean="0"/>
              <a:t>toxin</a:t>
            </a:r>
            <a:r>
              <a:rPr lang="zh-TW" altLang="en-US" dirty="0" smtClean="0"/>
              <a:t> 數值</a:t>
            </a:r>
            <a:endParaRPr lang="en-US" altLang="zh-TW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altLang="zh-TW" dirty="0" err="1" smtClean="0"/>
              <a:t>winter_sleep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輸出 </a:t>
            </a:r>
            <a:r>
              <a:rPr lang="en-US" altLang="zh-TW" dirty="0" smtClean="0"/>
              <a:t>“winter sleep”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記得換行</a:t>
            </a:r>
            <a:r>
              <a:rPr lang="en-US" altLang="zh-TW" dirty="0" smtClean="0"/>
              <a:t>) </a:t>
            </a:r>
          </a:p>
          <a:p>
            <a:pPr marL="342900" indent="-342900">
              <a:lnSpc>
                <a:spcPct val="150000"/>
              </a:lnSpc>
            </a:pPr>
            <a:r>
              <a:rPr lang="zh-TW" altLang="en-US" dirty="0" smtClean="0"/>
              <a:t>提供 </a:t>
            </a:r>
            <a:r>
              <a:rPr lang="en-US" altLang="zh-TW" dirty="0"/>
              <a:t>1</a:t>
            </a:r>
            <a:r>
              <a:rPr lang="zh-TW" altLang="en-US" dirty="0" smtClean="0"/>
              <a:t> 個 </a:t>
            </a:r>
            <a:r>
              <a:rPr lang="en-US" altLang="zh-TW" dirty="0"/>
              <a:t>private</a:t>
            </a:r>
            <a:r>
              <a:rPr lang="en-US" altLang="zh-TW" dirty="0" smtClean="0"/>
              <a:t> member function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zh-TW" dirty="0" smtClean="0"/>
              <a:t>bool toxin </a:t>
            </a:r>
          </a:p>
          <a:p>
            <a:pPr marL="800100" lvl="1" indent="-342900">
              <a:lnSpc>
                <a:spcPct val="150000"/>
              </a:lnSpc>
            </a:pPr>
            <a:endParaRPr lang="en-US" altLang="zh-TW" dirty="0"/>
          </a:p>
          <a:p>
            <a:pPr marL="800100" lvl="1" indent="-342900">
              <a:lnSpc>
                <a:spcPct val="150000"/>
              </a:lnSpc>
            </a:pPr>
            <a:endParaRPr lang="en-US" altLang="zh-TW" dirty="0" smtClean="0"/>
          </a:p>
          <a:p>
            <a:pPr marL="800100" lvl="1" indent="-342900">
              <a:lnSpc>
                <a:spcPct val="150000"/>
              </a:lnSpc>
            </a:pPr>
            <a:endParaRPr lang="en-US" altLang="zh-TW" dirty="0"/>
          </a:p>
          <a:p>
            <a:pPr marL="800100" lvl="1" indent="-342900">
              <a:lnSpc>
                <a:spcPct val="150000"/>
              </a:lnSpc>
            </a:pPr>
            <a:endParaRPr lang="en-US" altLang="zh-TW" dirty="0" smtClean="0"/>
          </a:p>
          <a:p>
            <a:pPr marL="800100" lvl="1" indent="-342900">
              <a:lnSpc>
                <a:spcPct val="15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786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16a4af78f_1_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5400"/>
            </a:pPr>
            <a:r>
              <a:rPr lang="zh-TW" altLang="en-US" dirty="0" smtClean="0">
                <a:solidFill>
                  <a:schemeClr val="dk1"/>
                </a:solidFill>
              </a:rPr>
              <a:t>練習</a:t>
            </a:r>
            <a:r>
              <a:rPr lang="en-US" altLang="zh-TW" dirty="0" smtClean="0">
                <a:solidFill>
                  <a:schemeClr val="dk1"/>
                </a:solidFill>
              </a:rPr>
              <a:t>12</a:t>
            </a:r>
            <a:r>
              <a:rPr lang="zh-TW" altLang="en-US" dirty="0" smtClean="0">
                <a:solidFill>
                  <a:schemeClr val="dk1"/>
                </a:solidFill>
              </a:rPr>
              <a:t> </a:t>
            </a:r>
            <a:r>
              <a:rPr lang="en-US" altLang="zh-TW" dirty="0" smtClean="0">
                <a:solidFill>
                  <a:schemeClr val="dk1"/>
                </a:solidFill>
              </a:rPr>
              <a:t>–</a:t>
            </a:r>
            <a:r>
              <a:rPr lang="zh-TW" altLang="en-US" dirty="0" smtClean="0">
                <a:solidFill>
                  <a:schemeClr val="dk1"/>
                </a:solidFill>
              </a:rPr>
              <a:t> 測試結果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73" y="1831398"/>
            <a:ext cx="8001000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lion.h</a:t>
            </a:r>
            <a:r>
              <a:rPr lang="zh-TW" altLang="en-US" dirty="0" smtClean="0"/>
              <a:t> 、</a:t>
            </a:r>
            <a:r>
              <a:rPr lang="en-US" altLang="zh-TW" dirty="0" err="1" smtClean="0"/>
              <a:t>snake.h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雛型宣告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lion.cpp</a:t>
            </a:r>
            <a:r>
              <a:rPr lang="zh-TW" altLang="en-US" dirty="0" smtClean="0"/>
              <a:t> </a:t>
            </a:r>
            <a:r>
              <a:rPr lang="zh-TW" altLang="en-US" dirty="0"/>
              <a:t>、</a:t>
            </a:r>
            <a:r>
              <a:rPr lang="en-US" altLang="zh-TW" dirty="0" smtClean="0"/>
              <a:t>snake.cpp </a:t>
            </a:r>
            <a:r>
              <a:rPr lang="zh-TW" altLang="en-US" dirty="0" smtClean="0">
                <a:solidFill>
                  <a:srgbClr val="FF0000"/>
                </a:solidFill>
              </a:rPr>
              <a:t>實作內容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只需繳交上述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</a:rPr>
              <a:t>個檔案，檔名需一樣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5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繳交格式</a:t>
            </a: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altLang="zh-TW" dirty="0" err="1" smtClean="0">
                <a:solidFill>
                  <a:srgbClr val="FF0000"/>
                </a:solidFill>
              </a:rPr>
              <a:t>cpp</a:t>
            </a:r>
            <a:r>
              <a:rPr lang="zh-TW" altLang="en-US" dirty="0" smtClean="0">
                <a:solidFill>
                  <a:srgbClr val="FF0000"/>
                </a:solidFill>
              </a:rPr>
              <a:t>檔</a:t>
            </a:r>
            <a:r>
              <a:rPr lang="zh-TW" dirty="0" smtClean="0">
                <a:solidFill>
                  <a:srgbClr val="FF0000"/>
                </a:solidFill>
              </a:rPr>
              <a:t>開頭</a:t>
            </a:r>
            <a:r>
              <a:rPr lang="zh-TW" dirty="0">
                <a:solidFill>
                  <a:srgbClr val="FF0000"/>
                </a:solidFill>
              </a:rPr>
              <a:t>要有以下文字</a:t>
            </a:r>
            <a:endParaRPr dirty="0">
              <a:solidFill>
                <a:srgbClr val="FF0000"/>
              </a:solidFill>
            </a:endParaRPr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399" name="Google Shape;399;p22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   : 2019-CE1001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計算機實習Ⅰ-A : 2019-CE1003-A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計算機實習Ⅰ-B : 2019-CE1003-B</a:t>
            </a:r>
            <a:endParaRPr sz="2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00" name="Google Shape;40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2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2298410" y="3478849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275398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繳交方式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1. 作業上傳以 </a:t>
            </a:r>
            <a:r>
              <a:rPr lang="zh-TW" b="1" dirty="0">
                <a:solidFill>
                  <a:srgbClr val="FF0000"/>
                </a:solidFill>
              </a:rPr>
              <a:t>LMS系統</a:t>
            </a:r>
            <a:r>
              <a:rPr lang="zh-TW" dirty="0">
                <a:solidFill>
                  <a:srgbClr val="FF0000"/>
                </a:solidFill>
              </a:rPr>
              <a:t> </a:t>
            </a:r>
            <a:r>
              <a:rPr lang="zh-TW" dirty="0"/>
              <a:t>為主  </a:t>
            </a:r>
            <a:r>
              <a:rPr lang="zh-TW" u="sng" dirty="0">
                <a:solidFill>
                  <a:schemeClr val="hlink"/>
                </a:solidFill>
                <a:hlinkClick r:id="rId3"/>
              </a:rPr>
              <a:t>https://lms.ncu.edu.tw/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2. </a:t>
            </a:r>
            <a:r>
              <a:rPr lang="zh-TW" dirty="0" smtClean="0"/>
              <a:t>作業</a:t>
            </a:r>
            <a:r>
              <a:rPr lang="zh-TW" dirty="0"/>
              <a:t>繳交至 </a:t>
            </a:r>
            <a:r>
              <a:rPr lang="zh-TW" dirty="0">
                <a:solidFill>
                  <a:srgbClr val="FF0000"/>
                </a:solidFill>
              </a:rPr>
              <a:t>“計算機實習I” </a:t>
            </a:r>
            <a:endParaRPr dirty="0"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altLang="zh-TW" dirty="0"/>
              <a:t>3</a:t>
            </a:r>
            <a:r>
              <a:rPr lang="zh-TW" dirty="0" smtClean="0"/>
              <a:t>.</a:t>
            </a:r>
            <a:r>
              <a:rPr lang="en-US" altLang="zh-TW" dirty="0" smtClean="0"/>
              <a:t> </a:t>
            </a:r>
            <a:r>
              <a:rPr lang="zh-TW" dirty="0" smtClean="0"/>
              <a:t>不</a:t>
            </a:r>
            <a:r>
              <a:rPr lang="zh-TW" dirty="0"/>
              <a:t>接受補交</a:t>
            </a: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繳交內容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上傳內容須為 </a:t>
            </a:r>
            <a:r>
              <a:rPr lang="zh-TW" b="1" dirty="0">
                <a:solidFill>
                  <a:srgbClr val="FF0000"/>
                </a:solidFill>
              </a:rPr>
              <a:t>.zip 壓縮檔</a:t>
            </a:r>
            <a:endParaRPr b="1" dirty="0"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內容包含:</a:t>
            </a:r>
            <a:endParaRPr dirty="0"/>
          </a:p>
          <a:p>
            <a:pPr marL="457200" lvl="1" indent="-182880"/>
            <a:r>
              <a:rPr lang="zh-TW" b="1" dirty="0">
                <a:solidFill>
                  <a:srgbClr val="FF0000"/>
                </a:solidFill>
              </a:rPr>
              <a:t>程式碼 (.cpp</a:t>
            </a:r>
            <a:r>
              <a:rPr 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  </a:t>
            </a:r>
            <a:r>
              <a:rPr lang="en-US" altLang="zh-TW" b="1" dirty="0" smtClean="0">
                <a:solidFill>
                  <a:srgbClr val="FF0000"/>
                </a:solidFill>
              </a:rPr>
              <a:t>[mammal.cpp 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reptile.cpp</a:t>
            </a:r>
            <a:r>
              <a:rPr lang="zh-TW" altLang="en-US" b="1" dirty="0" smtClean="0">
                <a:solidFill>
                  <a:srgbClr val="FF0000"/>
                </a:solidFill>
              </a:rPr>
              <a:t>、 </a:t>
            </a:r>
            <a:r>
              <a:rPr lang="en-US" altLang="zh-TW" b="1" dirty="0" smtClean="0">
                <a:solidFill>
                  <a:srgbClr val="FF0000"/>
                </a:solidFill>
              </a:rPr>
              <a:t>meat.cpp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lion.cpp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snake.cpp]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 b="1" dirty="0">
                <a:solidFill>
                  <a:srgbClr val="FF0000"/>
                </a:solidFill>
              </a:rPr>
              <a:t>執行結果截圖 (只接受 .png 或 .jpg 形式)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zh-TW" altLang="en-US" dirty="0" smtClean="0"/>
              <a:t>資料</a:t>
            </a:r>
            <a:r>
              <a:rPr lang="zh-TW" dirty="0" smtClean="0"/>
              <a:t>檔名</a:t>
            </a:r>
            <a:r>
              <a:rPr lang="zh-TW" dirty="0"/>
              <a:t>皆須為  </a:t>
            </a:r>
            <a:r>
              <a:rPr lang="en-US" altLang="zh-TW" dirty="0" smtClean="0"/>
              <a:t>P</a:t>
            </a:r>
            <a:r>
              <a:rPr lang="zh-TW" dirty="0" smtClean="0">
                <a:solidFill>
                  <a:srgbClr val="BFBFBF"/>
                </a:solidFill>
              </a:rPr>
              <a:t>X</a:t>
            </a:r>
            <a:r>
              <a:rPr lang="zh-TW" dirty="0"/>
              <a:t>-10</a:t>
            </a:r>
            <a:r>
              <a:rPr lang="zh-TW" dirty="0">
                <a:solidFill>
                  <a:srgbClr val="BFBFBF"/>
                </a:solidFill>
              </a:rPr>
              <a:t>XXXXXXX</a:t>
            </a:r>
            <a:r>
              <a:rPr lang="zh-TW" dirty="0"/>
              <a:t>  </a:t>
            </a:r>
            <a:endParaRPr lang="en-US" altLang="zh-TW" dirty="0" smtClean="0"/>
          </a:p>
          <a:p>
            <a:pPr marL="640080" lvl="1" indent="-182880">
              <a:spcBef>
                <a:spcPts val="1400"/>
              </a:spcBef>
              <a:buSzPts val="1700"/>
            </a:pPr>
            <a:r>
              <a:rPr lang="en-US" altLang="zh-TW" dirty="0" smtClean="0"/>
              <a:t>Practice</a:t>
            </a:r>
            <a:r>
              <a:rPr lang="zh-TW" dirty="0" smtClean="0"/>
              <a:t>: </a:t>
            </a:r>
            <a:r>
              <a:rPr lang="en-US" altLang="zh-TW" dirty="0"/>
              <a:t>P</a:t>
            </a:r>
            <a:endParaRPr dirty="0"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截圖範例</a:t>
            </a:r>
            <a:endParaRPr/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848" y="2093976"/>
            <a:ext cx="6908453" cy="3876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978201c3_0_4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buChar char="-"/>
            </a:pPr>
            <a:r>
              <a:rPr lang="zh-TW" altLang="en-US" dirty="0"/>
              <a:t>建構</a:t>
            </a:r>
            <a:r>
              <a:rPr lang="zh-TW" altLang="en-US" dirty="0" smtClean="0"/>
              <a:t>子 </a:t>
            </a:r>
            <a:r>
              <a:rPr lang="en-US" altLang="zh-TW" dirty="0" smtClean="0"/>
              <a:t>(constructor)</a:t>
            </a:r>
            <a:endParaRPr lang="en-US" altLang="zh-TW" dirty="0"/>
          </a:p>
        </p:txBody>
      </p:sp>
      <p:sp>
        <p:nvSpPr>
          <p:cNvPr id="212" name="Google Shape;212;g63978201c3_0_4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400" dirty="0" smtClean="0"/>
              <a:t>創建物件時執行的函式</a:t>
            </a:r>
            <a:endParaRPr lang="en-US" altLang="zh-TW" sz="2400" dirty="0" smtClean="0"/>
          </a:p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endParaRPr lang="en-US" altLang="zh-TW" sz="2400" dirty="0"/>
          </a:p>
          <a:p>
            <a:pPr lvl="1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200" dirty="0" smtClean="0"/>
              <a:t>建構子名稱與類別名稱需相同</a:t>
            </a:r>
            <a:endParaRPr lang="en-US" altLang="zh-TW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200" dirty="0" smtClean="0"/>
              <a:t>無須回傳值</a:t>
            </a: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23301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134" y="2356104"/>
            <a:ext cx="2495550" cy="35814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Default </a:t>
            </a:r>
            <a:r>
              <a:rPr lang="en-US" altLang="zh-TW" dirty="0" smtClean="0"/>
              <a:t>Constructor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45" indent="0">
              <a:buNone/>
            </a:pPr>
            <a:r>
              <a:rPr lang="zh-TW" altLang="en-US" dirty="0" smtClean="0"/>
              <a:t>若在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內無定義建構子</a:t>
            </a:r>
            <a:endParaRPr lang="en-US" altLang="zh-TW" dirty="0" smtClean="0"/>
          </a:p>
          <a:p>
            <a:pPr marL="131445" indent="0">
              <a:buNone/>
            </a:pPr>
            <a:r>
              <a:rPr lang="zh-TW" altLang="en-US" dirty="0" smtClean="0"/>
              <a:t>，將使用默認建構子。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31426" y="2429600"/>
            <a:ext cx="2294312" cy="2044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960225" y="5197704"/>
            <a:ext cx="2809700" cy="310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811416" y="5045826"/>
            <a:ext cx="180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呼叫建構子，生成物件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92822" y="2039664"/>
            <a:ext cx="180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class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5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5" y="2216035"/>
            <a:ext cx="3476625" cy="40386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建構子定義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62545" y="2618509"/>
            <a:ext cx="2992582" cy="972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212080" y="287620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建構子定義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9047" y="2676698"/>
            <a:ext cx="723208" cy="1995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303739" y="5594466"/>
            <a:ext cx="1033030" cy="8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78260" y="5419899"/>
            <a:ext cx="180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呼叫建構子，執行建構子內容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8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</a:t>
            </a:r>
            <a:r>
              <a:rPr lang="zh-TW" altLang="en-US" dirty="0" smtClean="0"/>
              <a:t>子 </a:t>
            </a:r>
            <a:r>
              <a:rPr lang="en-US" altLang="zh-TW" dirty="0" smtClean="0"/>
              <a:t>overloading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6" y="1772082"/>
            <a:ext cx="4752975" cy="4810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921" y="1607474"/>
            <a:ext cx="3143250" cy="1714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38102" y="4114800"/>
            <a:ext cx="4330931" cy="1188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85411" y="4506632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建構子不限於初始化參數。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4397433" y="2202873"/>
            <a:ext cx="4646814" cy="108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2876204" y="2419835"/>
            <a:ext cx="6109855" cy="1694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29615" y="2417470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依據輸入參數型態、個數決定執行哪個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0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封裝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5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978201c3_0_4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TW" altLang="en-US" dirty="0"/>
              <a:t>封裝</a:t>
            </a:r>
            <a:endParaRPr dirty="0"/>
          </a:p>
        </p:txBody>
      </p:sp>
      <p:sp>
        <p:nvSpPr>
          <p:cNvPr id="212" name="Google Shape;212;g63978201c3_0_4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200" dirty="0" smtClean="0"/>
              <a:t>分開 </a:t>
            </a:r>
            <a:r>
              <a:rPr lang="zh-TW" altLang="en-US" sz="2200" dirty="0" smtClean="0">
                <a:solidFill>
                  <a:srgbClr val="FF0000"/>
                </a:solidFill>
              </a:rPr>
              <a:t>實作</a:t>
            </a:r>
            <a:r>
              <a:rPr lang="zh-TW" altLang="en-US" sz="2200" dirty="0" smtClean="0"/>
              <a:t> 與 </a:t>
            </a:r>
            <a:r>
              <a:rPr lang="zh-TW" altLang="en-US" sz="2200" dirty="0" smtClean="0">
                <a:solidFill>
                  <a:srgbClr val="FF0000"/>
                </a:solidFill>
              </a:rPr>
              <a:t>雛型</a:t>
            </a:r>
            <a:r>
              <a:rPr lang="en-US" altLang="zh-TW" sz="2200" dirty="0" smtClean="0">
                <a:solidFill>
                  <a:srgbClr val="FF0000"/>
                </a:solidFill>
              </a:rPr>
              <a:t>(prototype)</a:t>
            </a:r>
            <a:r>
              <a:rPr lang="zh-TW" altLang="en-US" sz="2200" dirty="0" smtClean="0">
                <a:solidFill>
                  <a:srgbClr val="FF0000"/>
                </a:solidFill>
              </a:rPr>
              <a:t>宣告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endParaRPr lang="en-US" sz="2200" dirty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200" dirty="0" smtClean="0">
                <a:solidFill>
                  <a:srgbClr val="FF0000"/>
                </a:solidFill>
              </a:rPr>
              <a:t>實作 </a:t>
            </a:r>
            <a:r>
              <a:rPr lang="en-US" altLang="zh-TW" sz="2200" dirty="0" smtClean="0">
                <a:solidFill>
                  <a:srgbClr val="FF0000"/>
                </a:solidFill>
              </a:rPr>
              <a:t>.</a:t>
            </a:r>
            <a:r>
              <a:rPr lang="en-US" altLang="zh-TW" sz="2200" dirty="0" err="1" smtClean="0">
                <a:solidFill>
                  <a:srgbClr val="FF0000"/>
                </a:solidFill>
              </a:rPr>
              <a:t>cpp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200" dirty="0" smtClean="0">
                <a:solidFill>
                  <a:srgbClr val="FF0000"/>
                </a:solidFill>
              </a:rPr>
              <a:t>雛型宣告 </a:t>
            </a:r>
            <a:r>
              <a:rPr lang="en-US" altLang="zh-TW" sz="2200" dirty="0" smtClean="0">
                <a:solidFill>
                  <a:srgbClr val="FF0000"/>
                </a:solidFill>
              </a:rPr>
              <a:t>.h</a:t>
            </a:r>
            <a:endParaRPr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木刻字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6868</TotalTime>
  <Words>621</Words>
  <Application>Microsoft Office PowerPoint</Application>
  <PresentationFormat>寬螢幕</PresentationFormat>
  <Paragraphs>169</Paragraphs>
  <Slides>36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Noto Sans Symbols</vt:lpstr>
      <vt:lpstr>Rockwell</vt:lpstr>
      <vt:lpstr>新細明體</vt:lpstr>
      <vt:lpstr>Arial</vt:lpstr>
      <vt:lpstr>Calibri</vt:lpstr>
      <vt:lpstr>木刻字型</vt:lpstr>
      <vt:lpstr>計算機實習 12</vt:lpstr>
      <vt:lpstr>Outline</vt:lpstr>
      <vt:lpstr>建構子</vt:lpstr>
      <vt:lpstr>建構子 (constructor)</vt:lpstr>
      <vt:lpstr>Default Constructor</vt:lpstr>
      <vt:lpstr>建構子定義</vt:lpstr>
      <vt:lpstr>建構子 overloading</vt:lpstr>
      <vt:lpstr>封裝</vt:lpstr>
      <vt:lpstr>封裝</vt:lpstr>
      <vt:lpstr>新增.h 檔案</vt:lpstr>
      <vt:lpstr>PowerPoint 簡報</vt:lpstr>
      <vt:lpstr>.h  宣告雛形</vt:lpstr>
      <vt:lpstr>新增.cpp 檔案</vt:lpstr>
      <vt:lpstr>確認是否有勾選</vt:lpstr>
      <vt:lpstr>.cpp 實作</vt:lpstr>
      <vt:lpstr>PowerPoint 簡報</vt:lpstr>
      <vt:lpstr>避免重複定義</vt:lpstr>
      <vt:lpstr>繼承</vt:lpstr>
      <vt:lpstr>繼承 (public, private, protected)</vt:lpstr>
      <vt:lpstr>public 繼承 範例</vt:lpstr>
      <vt:lpstr>多重繼承</vt:lpstr>
      <vt:lpstr>多重繼承</vt:lpstr>
      <vt:lpstr>多重繼承例子</vt:lpstr>
      <vt:lpstr>多重繼承</vt:lpstr>
      <vt:lpstr>多重繼承</vt:lpstr>
      <vt:lpstr>練習12</vt:lpstr>
      <vt:lpstr>練習12 多重繼承</vt:lpstr>
      <vt:lpstr>練習12 多重繼承</vt:lpstr>
      <vt:lpstr>練習12</vt:lpstr>
      <vt:lpstr>練習12</vt:lpstr>
      <vt:lpstr>練習12 – 測試結果</vt:lpstr>
      <vt:lpstr>練習12</vt:lpstr>
      <vt:lpstr>繳交格式</vt:lpstr>
      <vt:lpstr>繳交方式</vt:lpstr>
      <vt:lpstr>繳交內容</vt:lpstr>
      <vt:lpstr>截圖範例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02</dc:title>
  <dc:creator>user</dc:creator>
  <cp:lastModifiedBy>冠宏 林</cp:lastModifiedBy>
  <cp:revision>355</cp:revision>
  <dcterms:created xsi:type="dcterms:W3CDTF">2019-09-17T01:59:49Z</dcterms:created>
  <dcterms:modified xsi:type="dcterms:W3CDTF">2019-12-20T03:46:56Z</dcterms:modified>
</cp:coreProperties>
</file>