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15" r:id="rId4"/>
    <p:sldId id="323" r:id="rId5"/>
    <p:sldId id="327" r:id="rId6"/>
    <p:sldId id="324" r:id="rId7"/>
    <p:sldId id="318" r:id="rId8"/>
    <p:sldId id="325" r:id="rId9"/>
    <p:sldId id="326" r:id="rId10"/>
    <p:sldId id="328" r:id="rId11"/>
    <p:sldId id="329" r:id="rId12"/>
    <p:sldId id="330" r:id="rId13"/>
    <p:sldId id="333" r:id="rId14"/>
    <p:sldId id="332" r:id="rId15"/>
    <p:sldId id="334" r:id="rId16"/>
    <p:sldId id="335" r:id="rId17"/>
    <p:sldId id="336" r:id="rId18"/>
    <p:sldId id="358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6" r:id="rId28"/>
    <p:sldId id="347" r:id="rId29"/>
    <p:sldId id="348" r:id="rId30"/>
    <p:sldId id="349" r:id="rId31"/>
    <p:sldId id="350" r:id="rId32"/>
    <p:sldId id="272" r:id="rId33"/>
    <p:sldId id="273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277" r:id="rId42"/>
    <p:sldId id="278" r:id="rId43"/>
    <p:sldId id="279" r:id="rId44"/>
    <p:sldId id="280" r:id="rId45"/>
    <p:sldId id="281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6C5D"/>
    <a:srgbClr val="C00000"/>
    <a:srgbClr val="00B0F0"/>
    <a:srgbClr val="F4CEC9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4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ssh.tp.edu.tw/~jing/teach/note/c/c-fil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64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43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57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::in</a:t>
            </a:r>
            <a:r>
              <a:rPr lang="zh-TW" altLang="en-US" dirty="0" smtClean="0"/>
              <a:t>：檔案開啟為讀取狀態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::out</a:t>
            </a:r>
            <a:r>
              <a:rPr lang="zh-TW" altLang="en-US" dirty="0" smtClean="0"/>
              <a:t>：檔案開啟為寫入狀態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::ate</a:t>
            </a:r>
            <a:r>
              <a:rPr lang="zh-TW" altLang="en-US" dirty="0" smtClean="0"/>
              <a:t>：從檔案結尾讀取及寫入資料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http://www2.lssh.tp.edu.tw/~jing/teach/note/c/c-file.htm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71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10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39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33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85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85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isp.ee.ntu.edu.tw/class/C++%E7%89%A9%E4%BB%B6%E5%B0%8E%E5%90%91%E5%8F%8A%E5%A2%9E%E9%80%B2%E6%95%88%E7%8E%87%E7%A8%8B%E5%BC%8F%E6%8A%80%E5%B7%A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home.cc/Gossip/CppGossip/ClassABC.html" TargetMode="Externa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isp.ee.ntu.edu.tw/class/C++%E7%89%A9%E4%BB%B6%E5%B0%8E%E5%90%91%E5%8F%8A%E5%A2%9E%E9%80%B2%E6%95%88%E7%8E%87%E7%A8%8B%E5%BC%8F%E6%8A%80%E5%B7%A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cu.edu.t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計算機實習 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 smtClean="0"/>
              <a:t>2019/</a:t>
            </a:r>
            <a:r>
              <a:rPr lang="en-US" altLang="zh-TW" dirty="0" smtClean="0"/>
              <a:t>11</a:t>
            </a:r>
            <a:r>
              <a:rPr lang="zh-TW" dirty="0" smtClean="0"/>
              <a:t>/</a:t>
            </a:r>
            <a:r>
              <a:rPr lang="en-US" altLang="zh-TW" dirty="0" smtClean="0"/>
              <a:t>29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604"/>
          <a:stretch/>
        </p:blipFill>
        <p:spPr>
          <a:xfrm>
            <a:off x="1069848" y="1650358"/>
            <a:ext cx="4406824" cy="51463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9691" y="3191609"/>
            <a:ext cx="3686783" cy="21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46568" y="5737014"/>
            <a:ext cx="2114148" cy="2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53338" y="3144724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/>
              <a:t>o</a:t>
            </a:r>
            <a:r>
              <a:rPr lang="en-US" altLang="zh-TW" dirty="0" err="1" smtClean="0"/>
              <a:t>fstream</a:t>
            </a:r>
            <a:r>
              <a:rPr lang="zh-TW" altLang="en-US" dirty="0" smtClean="0"/>
              <a:t>類別操作寫</a:t>
            </a:r>
            <a:r>
              <a:rPr lang="zh-TW" altLang="en-US" dirty="0"/>
              <a:t>檔</a:t>
            </a:r>
          </a:p>
        </p:txBody>
      </p:sp>
      <p:cxnSp>
        <p:nvCxnSpPr>
          <p:cNvPr id="16" name="直線單箭頭接點 15"/>
          <p:cNvCxnSpPr>
            <a:stCxn id="5" idx="3"/>
          </p:cNvCxnSpPr>
          <p:nvPr/>
        </p:nvCxnSpPr>
        <p:spPr>
          <a:xfrm flipV="1">
            <a:off x="5126474" y="3281363"/>
            <a:ext cx="252686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87580" y="5731941"/>
            <a:ext cx="336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可以寫入</a:t>
            </a:r>
            <a:r>
              <a:rPr lang="en-US" altLang="zh-TW" dirty="0" err="1" smtClean="0"/>
              <a:t>endl</a:t>
            </a:r>
            <a:r>
              <a:rPr lang="zh-TW" altLang="en-US" dirty="0" smtClean="0"/>
              <a:t>，跟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一樣，有換行效果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260716" y="5868579"/>
            <a:ext cx="252686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Write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3835527" cy="405079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如果要寫的檔案不存在，則會自動創立一個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進行寫入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23" y="1161169"/>
            <a:ext cx="5915025" cy="50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預設的路徑是此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所在的路徑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，因此如果將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Input.txt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放在同一份資料夾下，路徑可以直接設定成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Input.txt 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就可以找到檔案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780"/>
          <a:stretch/>
        </p:blipFill>
        <p:spPr>
          <a:xfrm>
            <a:off x="1403223" y="3219450"/>
            <a:ext cx="7705725" cy="2492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81800" y="5210175"/>
            <a:ext cx="1133475" cy="502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00351" y="4465892"/>
            <a:ext cx="914400" cy="248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但如果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在不同的資料夾下，要如何去做存取？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5845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相對路徑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5845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徑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46"/>
          <a:stretch/>
        </p:blipFill>
        <p:spPr>
          <a:xfrm>
            <a:off x="3314700" y="2934658"/>
            <a:ext cx="7813548" cy="32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目前的程式所在的目錄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去表現需要讀取的檔案所在的位置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(./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表當前所在路徑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258" t="297" b="-297"/>
          <a:stretch/>
        </p:blipFill>
        <p:spPr>
          <a:xfrm>
            <a:off x="1362074" y="2962275"/>
            <a:ext cx="8220075" cy="3209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71750" y="3448050"/>
            <a:ext cx="168592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表示當前的路徑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表示當前路徑的上一層路徑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../../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表示當前路徑的上上層路徑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test\file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./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E:\test\file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	E:\test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../../	E: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73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絕對路徑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直接寫出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檔案所在路徑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39"/>
          <a:stretch/>
        </p:blipFill>
        <p:spPr>
          <a:xfrm>
            <a:off x="1069848" y="2789241"/>
            <a:ext cx="5407152" cy="3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注意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如果使用「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」來表示路徑，需要寫成「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\\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因為許多語言會用 反斜槓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後面加字符來表示特殊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 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」、「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裡面使用「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\\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」來表示單一反斜槓字符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72"/>
          <a:stretch/>
        </p:blipFill>
        <p:spPr>
          <a:xfrm>
            <a:off x="5886450" y="3090112"/>
            <a:ext cx="5473972" cy="347046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05480" y="3707179"/>
            <a:ext cx="4892802" cy="2236327"/>
            <a:chOff x="405480" y="3602045"/>
            <a:chExt cx="4892802" cy="22363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290" t="-741" r="435" b="741"/>
            <a:stretch/>
          </p:blipFill>
          <p:spPr>
            <a:xfrm>
              <a:off x="405480" y="3909822"/>
              <a:ext cx="4892802" cy="192855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05480" y="3602045"/>
              <a:ext cx="4671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▼單一反斜槓會與後面的字符組合成一個特殊字符而錯誤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971675" y="4014956"/>
            <a:ext cx="2781300" cy="20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72299" y="4219575"/>
            <a:ext cx="3686175" cy="20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752975" y="4095750"/>
            <a:ext cx="2219324" cy="209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中的檔名，必須是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常數。使用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c_str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語言的字串常數，便可以透過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變數來當作檔名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允許非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常數當作檔名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98"/>
          <a:stretch/>
        </p:blipFill>
        <p:spPr>
          <a:xfrm>
            <a:off x="1562100" y="2914649"/>
            <a:ext cx="3352800" cy="3552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737"/>
          <a:stretch/>
        </p:blipFill>
        <p:spPr>
          <a:xfrm>
            <a:off x="5407152" y="2914649"/>
            <a:ext cx="4108323" cy="386510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762750" y="4051300"/>
            <a:ext cx="104775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5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檔案操作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寫入檔案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基礎介紹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實作成員函數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差別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588645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39369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中類別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資料以及函數組織在同一個結構的方法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「屬性」（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Property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「方法」（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lvl="1" indent="0">
              <a:buNone/>
            </a:pP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存取權限範圍：用來規範可以存取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成員的範圍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舉例：可以將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書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」定義為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，其中包含：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type)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type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31445" indent="0"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初始化屬性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回傳第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頁內容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(N)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獲取書籍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ISBN()</a:t>
            </a:r>
          </a:p>
          <a:p>
            <a:pPr marL="131445" indent="0">
              <a:buNone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在宣告時就可以直接宣告一個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Book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物件，裡面就會包含了上述的資訊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上一頁的舉例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1421"/>
          <a:stretch/>
        </p:blipFill>
        <p:spPr>
          <a:xfrm>
            <a:off x="1636585" y="2884742"/>
            <a:ext cx="4462463" cy="3792284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9464835" y="314326"/>
            <a:ext cx="2601625" cy="5593858"/>
            <a:chOff x="7090062" y="1428750"/>
            <a:chExt cx="2139663" cy="46005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724" t="460"/>
            <a:stretch/>
          </p:blipFill>
          <p:spPr>
            <a:xfrm>
              <a:off x="7099587" y="1428750"/>
              <a:ext cx="2130138" cy="44577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099587" y="2000250"/>
              <a:ext cx="1958688" cy="1762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090062" y="5191125"/>
              <a:ext cx="1958688" cy="838200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Main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57400" y="5038725"/>
            <a:ext cx="269557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57400" y="5971032"/>
            <a:ext cx="269557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</p:cNvCxnSpPr>
          <p:nvPr/>
        </p:nvCxnSpPr>
        <p:spPr>
          <a:xfrm>
            <a:off x="4752975" y="5305425"/>
            <a:ext cx="134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063510" y="5151536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/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752975" y="6270724"/>
            <a:ext cx="134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63510" y="6116835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/>
              <a:t>屬性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21862" y="3619499"/>
            <a:ext cx="4041648" cy="1166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063510" y="4200525"/>
            <a:ext cx="708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769298" y="4046636"/>
            <a:ext cx="26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建構子 </a:t>
            </a:r>
            <a:r>
              <a:rPr lang="en-US" altLang="zh-TW" dirty="0" smtClean="0"/>
              <a:t>(</a:t>
            </a:r>
            <a:r>
              <a:rPr lang="en-US" altLang="zh-TW" b="1" dirty="0"/>
              <a:t>Constructor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617535" y="3362325"/>
            <a:ext cx="830390" cy="228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617535" y="5718620"/>
            <a:ext cx="830390" cy="228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肘形接點 29"/>
          <p:cNvCxnSpPr>
            <a:stCxn id="25" idx="1"/>
            <a:endCxn id="26" idx="1"/>
          </p:cNvCxnSpPr>
          <p:nvPr/>
        </p:nvCxnSpPr>
        <p:spPr>
          <a:xfrm rot="10800000" flipV="1">
            <a:off x="1617535" y="3476624"/>
            <a:ext cx="12700" cy="2356295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077047" y="4069995"/>
            <a:ext cx="400110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存取權限範圍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5460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同名的函數定義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。當要生成一個新的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物件，或是該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的一個物件分配記憶體的時候，建構子自動被調用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類似初始化的概念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9208"/>
          <a:stretch/>
        </p:blipFill>
        <p:spPr>
          <a:xfrm>
            <a:off x="1636585" y="3417475"/>
            <a:ext cx="4462463" cy="19539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9775" y="4162425"/>
            <a:ext cx="4013073" cy="120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73152" y="6627168"/>
            <a:ext cx="122651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hlinkClick r:id="rId3"/>
              </a:rPr>
              <a:t>http://disp.ee.ntu.edu.tw/class/C++%E7%89%A9%E4%BB%B6%E5%B0%8E%E5%90%91%E5%8F%8A%E5%A2%9E%E9%80%B2%E6%95%88%E7%8E%87%E7%A8%8B%E5%BC%8F%E6%8A%80%E5%B7%A7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457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Method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Property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宣告屬性：有點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像宣告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變數；宣告方法：宣告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時的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prototype)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是物件的靜態描述，而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是可施加於物件上的動態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390650" y="3598325"/>
            <a:ext cx="3622548" cy="3078509"/>
            <a:chOff x="1352550" y="3075496"/>
            <a:chExt cx="4136898" cy="351561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b="1421"/>
            <a:stretch/>
          </p:blipFill>
          <p:spPr>
            <a:xfrm>
              <a:off x="1352550" y="3075496"/>
              <a:ext cx="4136898" cy="351561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609725" y="5019675"/>
              <a:ext cx="2695575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09725" y="5932932"/>
              <a:ext cx="2695575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Method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實際定義此方法要做什麼事情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類似於實作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裡面的內容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293385" y="484632"/>
            <a:ext cx="2601625" cy="5593858"/>
            <a:chOff x="7090062" y="1428750"/>
            <a:chExt cx="2139663" cy="460057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1724" t="460"/>
            <a:stretch/>
          </p:blipFill>
          <p:spPr>
            <a:xfrm>
              <a:off x="7099587" y="1428750"/>
              <a:ext cx="2130138" cy="44577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090062" y="3833688"/>
              <a:ext cx="1958688" cy="1334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90062" y="5191125"/>
              <a:ext cx="1958688" cy="838200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</a:rPr>
                <a:t>Main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206759" y="3352902"/>
            <a:ext cx="4001865" cy="2819298"/>
            <a:chOff x="1243012" y="2819502"/>
            <a:chExt cx="4001865" cy="281929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012" y="2862262"/>
              <a:ext cx="4001865" cy="2776538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1969293" y="2819502"/>
              <a:ext cx="638175" cy="3598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969293" y="3921369"/>
              <a:ext cx="638175" cy="3598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345535" y="3352902"/>
            <a:ext cx="2445915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dirty="0"/>
              <a:t>「</a:t>
            </a:r>
            <a:r>
              <a:rPr lang="en-US" altLang="zh-TW" dirty="0"/>
              <a:t>::</a:t>
            </a:r>
            <a:r>
              <a:rPr lang="zh-TW" altLang="en-US" dirty="0"/>
              <a:t>」稱之為</a:t>
            </a:r>
            <a:r>
              <a:rPr lang="zh-TW" altLang="en-US" b="1" dirty="0">
                <a:solidFill>
                  <a:srgbClr val="C00000"/>
                </a:solidFill>
              </a:rPr>
              <a:t>類別範圍解析</a:t>
            </a:r>
            <a:r>
              <a:rPr lang="zh-TW" altLang="en-US" dirty="0"/>
              <a:t>（</a:t>
            </a:r>
            <a:r>
              <a:rPr lang="en-US" altLang="zh-TW" dirty="0"/>
              <a:t>Class scope resolution</a:t>
            </a:r>
            <a:r>
              <a:rPr lang="zh-TW" altLang="en-US" dirty="0"/>
              <a:t>）運算子，在實作類別方法時，在</a:t>
            </a:r>
            <a:r>
              <a:rPr lang="en-US" altLang="zh-TW" dirty="0"/>
              <a:t>::</a:t>
            </a:r>
            <a:r>
              <a:rPr lang="zh-TW" altLang="en-US" dirty="0"/>
              <a:t>之前指明您要實作的是哪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</a:t>
            </a:r>
            <a:r>
              <a:rPr lang="en-US" altLang="zh-TW" dirty="0"/>
              <a:t>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</a:p>
        </p:txBody>
      </p:sp>
      <p:sp>
        <p:nvSpPr>
          <p:cNvPr id="13" name="矩形 12"/>
          <p:cNvSpPr/>
          <p:nvPr/>
        </p:nvSpPr>
        <p:spPr>
          <a:xfrm>
            <a:off x="-45938" y="6543203"/>
            <a:ext cx="4754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://openhome.cc/Gossip/CppGossip/ClassABC.html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2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上述宣告完後，便可以在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裡面宣告物件類別，像是宣告參數一樣，但這個宣告的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內包含著許多的方法與屬性，可供使用者使用。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如此一來讓程式更具結構性。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059"/>
          <a:stretch/>
        </p:blipFill>
        <p:spPr>
          <a:xfrm>
            <a:off x="1609724" y="3526536"/>
            <a:ext cx="4569255" cy="26730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63169" y="5143500"/>
            <a:ext cx="4283504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162675" y="5284887"/>
            <a:ext cx="1346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508748" y="5023277"/>
            <a:ext cx="334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Book class</a:t>
            </a:r>
            <a:r>
              <a:rPr lang="zh-TW" altLang="en-US" dirty="0" smtClean="0"/>
              <a:t>，並且透過建構子初始化</a:t>
            </a:r>
            <a:r>
              <a:rPr lang="en-US" altLang="zh-TW" dirty="0" smtClean="0"/>
              <a:t>Book class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ISBN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content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的方法：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ClassName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1059"/>
          <a:stretch/>
        </p:blipFill>
        <p:spPr>
          <a:xfrm>
            <a:off x="1321110" y="2873401"/>
            <a:ext cx="4569255" cy="26730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15569" y="4875639"/>
            <a:ext cx="1899206" cy="486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12" idx="1"/>
          </p:cNvCxnSpPr>
          <p:nvPr/>
        </p:nvCxnSpPr>
        <p:spPr>
          <a:xfrm>
            <a:off x="3914775" y="5119107"/>
            <a:ext cx="1546097" cy="67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/>
          <p:cNvGrpSpPr/>
          <p:nvPr/>
        </p:nvGrpSpPr>
        <p:grpSpPr>
          <a:xfrm>
            <a:off x="8896350" y="217124"/>
            <a:ext cx="3081971" cy="4392975"/>
            <a:chOff x="9214803" y="207600"/>
            <a:chExt cx="2696843" cy="4080684"/>
          </a:xfrm>
        </p:grpSpPr>
        <p:grpSp>
          <p:nvGrpSpPr>
            <p:cNvPr id="15" name="群組 14"/>
            <p:cNvGrpSpPr/>
            <p:nvPr/>
          </p:nvGrpSpPr>
          <p:grpSpPr>
            <a:xfrm>
              <a:off x="9214803" y="207600"/>
              <a:ext cx="2696843" cy="2291828"/>
              <a:chOff x="1352550" y="3075496"/>
              <a:chExt cx="4136898" cy="3515613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3"/>
              <a:srcRect b="1421"/>
              <a:stretch/>
            </p:blipFill>
            <p:spPr>
              <a:xfrm>
                <a:off x="1352550" y="3075496"/>
                <a:ext cx="4136898" cy="3515613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1609725" y="5019675"/>
                <a:ext cx="2695575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09725" y="5932932"/>
                <a:ext cx="2695575" cy="533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4803" y="2496610"/>
              <a:ext cx="2582366" cy="1791674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5460872" y="5100056"/>
            <a:ext cx="4464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前面有建立了一個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名字叫</a:t>
            </a:r>
            <a:r>
              <a:rPr lang="en-US" altLang="zh-TW" dirty="0" err="1" smtClean="0"/>
              <a:t>myBook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要使用類別內的方法只需要將名字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’.</a:t>
            </a:r>
            <a:r>
              <a:rPr lang="zh-TW" altLang="en-US" dirty="0" smtClean="0"/>
              <a:t>方法名稱</a:t>
            </a:r>
            <a:r>
              <a:rPr lang="en-US" altLang="zh-TW" dirty="0" smtClean="0"/>
              <a:t>’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如本例子使用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裡面的</a:t>
            </a:r>
            <a:r>
              <a:rPr lang="en-US" altLang="zh-TW" dirty="0" err="1" smtClean="0"/>
              <a:t>getISBN</a:t>
            </a:r>
            <a:r>
              <a:rPr lang="zh-TW" altLang="en-US" dirty="0" smtClean="0"/>
              <a:t>方法以及</a:t>
            </a:r>
            <a:r>
              <a:rPr lang="en-US" altLang="zh-TW" dirty="0" err="1" smtClean="0"/>
              <a:t>getContent</a:t>
            </a:r>
            <a:r>
              <a:rPr lang="zh-TW" altLang="en-US" dirty="0" smtClean="0"/>
              <a:t>方法，方法的參數與回傳值依照方法宣告的規定格式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791575" y="123825"/>
            <a:ext cx="3186746" cy="4486274"/>
          </a:xfrm>
          <a:prstGeom prst="rect">
            <a:avLst/>
          </a:prstGeom>
          <a:noFill/>
          <a:ln>
            <a:solidFill>
              <a:srgbClr val="F4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0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00"/>
          <a:stretch/>
        </p:blipFill>
        <p:spPr>
          <a:xfrm>
            <a:off x="1069848" y="1714499"/>
            <a:ext cx="3174873" cy="49359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1627"/>
          <a:stretch/>
        </p:blipFill>
        <p:spPr>
          <a:xfrm>
            <a:off x="5534025" y="1781175"/>
            <a:ext cx="4019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存取權限範圍：用來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規範誰可以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938462"/>
            <a:ext cx="3933219" cy="34337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62062" y="3352799"/>
            <a:ext cx="747713" cy="2190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62062" y="3571874"/>
            <a:ext cx="3933219" cy="172402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262062" y="5514975"/>
            <a:ext cx="823913" cy="209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262062" y="5724524"/>
            <a:ext cx="3933219" cy="388430"/>
          </a:xfrm>
          <a:prstGeom prst="rect">
            <a:avLst/>
          </a:prstGeom>
          <a:solidFill>
            <a:srgbClr val="DF6C5D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195281" y="3790950"/>
            <a:ext cx="218659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381874" y="3638550"/>
            <a:ext cx="431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表示：這塊範圍內的東西是</a:t>
            </a:r>
            <a:r>
              <a:rPr lang="en-US" altLang="zh-TW" dirty="0" smtClean="0"/>
              <a:t>public</a:t>
            </a:r>
            <a:r>
              <a:rPr lang="zh-TW" altLang="en-US" dirty="0"/>
              <a:t>權限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7381875" y="5435798"/>
            <a:ext cx="431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表示：這塊範圍內的東西</a:t>
            </a:r>
            <a:r>
              <a:rPr lang="zh-TW" altLang="en-US" dirty="0" smtClean="0"/>
              <a:t>是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權限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5195281" y="5591175"/>
            <a:ext cx="218659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7"/>
            <a:ext cx="10058400" cy="4346067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只有同一個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的其他成員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friend” 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可以使用這些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成員，只有同一個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的其他成員，該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friend” 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derived classes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子類別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可以使用這些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任何可以看到這個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的地方都可以使用這 些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以後進階介紹會詳細講述繼承、多型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等等，比較能明顯感受出權限差異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-9525" y="6627168"/>
            <a:ext cx="122586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hlinkClick r:id="rId2"/>
              </a:rPr>
              <a:t>http://disp.ee.ntu.edu.tw/class/C++%E7%89%A9%E4%BB%B6%E5%B0%8E%E5%90%91%E5%8F%8A%E5%A2%9E%E9%80%B2%E6%95%88%E7%8E%87%E7%A8%8B%E5%BC%8F%E6%8A%80%E5%B7%A7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8610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read/write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217"/>
          <a:stretch/>
        </p:blipFill>
        <p:spPr>
          <a:xfrm>
            <a:off x="507873" y="2143124"/>
            <a:ext cx="5114925" cy="39894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143124"/>
            <a:ext cx="4946523" cy="405981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610475" y="5667375"/>
            <a:ext cx="2171700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7873" y="1786199"/>
            <a:ext cx="3852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▼宣告權限為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的屬性，可以直接用 </a:t>
            </a:r>
            <a:r>
              <a:rPr lang="en-US" altLang="zh-TW" dirty="0" smtClean="0"/>
              <a:t>.</a:t>
            </a:r>
            <a:r>
              <a:rPr lang="zh-TW" altLang="en-US" dirty="0" smtClean="0"/>
              <a:t> 存取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67500" y="1748948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▼宣告權限為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則不行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6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– public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protected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差別 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那如何存取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屬性、方法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b="1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在同一個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內建立一個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的方法去存取 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" y="2693411"/>
            <a:ext cx="4946523" cy="4059813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203823" y="2695574"/>
            <a:ext cx="5124450" cy="4057650"/>
            <a:chOff x="6003798" y="2695574"/>
            <a:chExt cx="5124450" cy="40576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3798" y="2695574"/>
              <a:ext cx="5124450" cy="40576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838950" y="3810000"/>
              <a:ext cx="16573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562725" y="4991100"/>
              <a:ext cx="1781175" cy="6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9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zh-TW" dirty="0" smtClean="0"/>
              <a:t>0</a:t>
            </a:r>
            <a:r>
              <a:rPr lang="en-US" altLang="zh-TW" dirty="0" smtClean="0"/>
              <a:t>9</a:t>
            </a:r>
            <a:endParaRPr dirty="0"/>
          </a:p>
        </p:txBody>
      </p:sp>
      <p:sp>
        <p:nvSpPr>
          <p:cNvPr id="336" name="Google Shape;336;p16"/>
          <p:cNvSpPr txBox="1"/>
          <p:nvPr/>
        </p:nvSpPr>
        <p:spPr>
          <a:xfrm>
            <a:off x="7829990" y="4376404"/>
            <a:ext cx="361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  <a:sym typeface="Rockwell"/>
              </a:rPr>
              <a:t>繳交截止日期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：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2019/</a:t>
            </a:r>
            <a:r>
              <a:rPr lang="en-US" altLang="zh-TW" sz="1800" dirty="0" smtClean="0">
                <a:latin typeface="Rockwell"/>
                <a:ea typeface="Rockwell"/>
                <a:cs typeface="Rockwell"/>
                <a:sym typeface="Rockwell"/>
              </a:rPr>
              <a:t>12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1800" dirty="0" smtClean="0">
                <a:latin typeface="Rockwell"/>
                <a:ea typeface="Rockwell"/>
                <a:cs typeface="Rockwell"/>
                <a:sym typeface="Rockwell"/>
              </a:rPr>
              <a:t>3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23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:55</a:t>
            </a:r>
            <a:endParaRPr sz="1800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井字遊戲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1069847" y="2121408"/>
            <a:ext cx="10500829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井字遊戲規則：總共會有兩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個玩家，一個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輪流在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的格上打自己的符號，最先以橫、直、斜連成一線則為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lvl="0" indent="-182880" algn="l" rtl="0"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檔案，檔案內含有玩家資訊以及一張目前的棋局情勢，請判斷該局是誰勝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還是局勢尚未底定？ 或是有人耍詐呢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lang="en-US" altLang="zh-TW" dirty="0" smtClean="0"/>
          </a:p>
          <a:p>
            <a:pPr marL="914400" lvl="2" indent="0">
              <a:spcBef>
                <a:spcPts val="1200"/>
              </a:spcBef>
              <a:buNone/>
            </a:pPr>
            <a:endParaRPr lang="en-US" altLang="zh-TW" dirty="0" smtClean="0"/>
          </a:p>
          <a:p>
            <a:pPr marL="182880" lvl="0" indent="-182880" algn="l" rtl="0"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檔案的絕對路徑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indent="-18288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檔案內容：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046" t="3642"/>
          <a:stretch/>
        </p:blipFill>
        <p:spPr>
          <a:xfrm>
            <a:off x="1069848" y="3343275"/>
            <a:ext cx="5245809" cy="2762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9848" y="4229100"/>
            <a:ext cx="100660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endCxn id="8" idx="1"/>
          </p:cNvCxnSpPr>
          <p:nvPr/>
        </p:nvCxnSpPr>
        <p:spPr>
          <a:xfrm>
            <a:off x="2076450" y="4380012"/>
            <a:ext cx="2455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532155" y="4226123"/>
            <a:ext cx="7231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第一列表示</a:t>
            </a:r>
            <a:r>
              <a:rPr lang="zh-TW" altLang="en-US" dirty="0" smtClean="0">
                <a:solidFill>
                  <a:srgbClr val="FF0000"/>
                </a:solidFill>
              </a:rPr>
              <a:t>先手玩家</a:t>
            </a:r>
            <a:r>
              <a:rPr lang="zh-TW" altLang="en-US" dirty="0" smtClean="0"/>
              <a:t>，玩家姓名為</a:t>
            </a:r>
            <a:r>
              <a:rPr lang="en-US" altLang="zh-TW" dirty="0" smtClean="0">
                <a:solidFill>
                  <a:srgbClr val="0070C0"/>
                </a:solidFill>
              </a:rPr>
              <a:t>Eric</a:t>
            </a:r>
            <a:r>
              <a:rPr lang="zh-TW" altLang="en-US" dirty="0" smtClean="0"/>
              <a:t>，使用</a:t>
            </a:r>
            <a:r>
              <a:rPr lang="zh-TW" altLang="en-US" dirty="0"/>
              <a:t>棋</a:t>
            </a:r>
            <a:r>
              <a:rPr lang="zh-TW" altLang="en-US" dirty="0" smtClean="0"/>
              <a:t>子為</a:t>
            </a:r>
            <a:r>
              <a:rPr lang="en-US" altLang="zh-TW" dirty="0" smtClean="0">
                <a:solidFill>
                  <a:srgbClr val="0070C0"/>
                </a:solidFill>
              </a:rPr>
              <a:t>O</a:t>
            </a:r>
            <a:r>
              <a:rPr lang="zh-TW" altLang="en-US" dirty="0" smtClean="0"/>
              <a:t>，姓名與使用棋子中間以</a:t>
            </a:r>
            <a:r>
              <a:rPr lang="en-US" altLang="zh-TW" dirty="0" smtClean="0"/>
              <a:t>:</a:t>
            </a:r>
            <a:r>
              <a:rPr lang="zh-TW" altLang="en-US" dirty="0" smtClean="0"/>
              <a:t>作為分割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69848" y="4561332"/>
            <a:ext cx="108280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160338" y="4715221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22536" y="4561332"/>
            <a:ext cx="724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第二列表示</a:t>
            </a:r>
            <a:r>
              <a:rPr lang="zh-TW" altLang="en-US" dirty="0" smtClean="0">
                <a:solidFill>
                  <a:srgbClr val="FF0000"/>
                </a:solidFill>
              </a:rPr>
              <a:t>後手玩家</a:t>
            </a:r>
            <a:r>
              <a:rPr lang="zh-TW" altLang="en-US" dirty="0" smtClean="0"/>
              <a:t>，玩家姓名為</a:t>
            </a:r>
            <a:r>
              <a:rPr lang="en-US" altLang="zh-TW" dirty="0" smtClean="0">
                <a:solidFill>
                  <a:srgbClr val="0070C0"/>
                </a:solidFill>
              </a:rPr>
              <a:t>Alice</a:t>
            </a:r>
            <a:r>
              <a:rPr lang="zh-TW" altLang="en-US" dirty="0" smtClean="0"/>
              <a:t>，使用</a:t>
            </a:r>
            <a:r>
              <a:rPr lang="zh-TW" altLang="en-US" dirty="0"/>
              <a:t>棋</a:t>
            </a:r>
            <a:r>
              <a:rPr lang="zh-TW" altLang="en-US" dirty="0" smtClean="0"/>
              <a:t>子為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/>
              <a:t>，姓名與使用棋子中間以</a:t>
            </a:r>
            <a:r>
              <a:rPr lang="en-US" altLang="zh-TW" dirty="0"/>
              <a:t>:</a:t>
            </a:r>
            <a:r>
              <a:rPr lang="zh-TW" altLang="en-US" dirty="0"/>
              <a:t>作為</a:t>
            </a:r>
            <a:r>
              <a:rPr lang="zh-TW" altLang="en-US" dirty="0" smtClean="0"/>
              <a:t>分割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69848" y="4857177"/>
            <a:ext cx="413982" cy="898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483830" y="5334346"/>
            <a:ext cx="3048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532156" y="5050428"/>
            <a:ext cx="701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後面三列表示目前棋局局勢，需要注意，每一列不一定會擺滿棋子，</a:t>
            </a:r>
            <a:r>
              <a:rPr lang="zh-TW" altLang="en-US" dirty="0" smtClean="0">
                <a:solidFill>
                  <a:srgbClr val="FF0000"/>
                </a:solidFill>
              </a:rPr>
              <a:t>若該列後面沒棋子則直接換行</a:t>
            </a:r>
            <a:r>
              <a:rPr lang="zh-TW" altLang="en-US" dirty="0" smtClean="0"/>
              <a:t>；</a:t>
            </a:r>
            <a:r>
              <a:rPr lang="zh-TW" altLang="en-US" dirty="0" smtClean="0">
                <a:solidFill>
                  <a:srgbClr val="FF0000"/>
                </a:solidFill>
              </a:rPr>
              <a:t>若該列前面欄位沒有棋子，後面欄位有，則前面欄位以半形空格隔開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局勢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有可能的輸入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每列長度可能不一樣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638538" y="3702470"/>
            <a:ext cx="1600201" cy="2937719"/>
            <a:chOff x="1228724" y="2871786"/>
            <a:chExt cx="1600201" cy="293771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9783"/>
            <a:stretch/>
          </p:blipFill>
          <p:spPr>
            <a:xfrm>
              <a:off x="1228724" y="2871786"/>
              <a:ext cx="1600201" cy="293771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685925" y="3924300"/>
              <a:ext cx="342899" cy="647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2571750" y="3014470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2571750" y="3916867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2571750" y="4814695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4252648" y="3776096"/>
            <a:ext cx="1477612" cy="2681289"/>
            <a:chOff x="3343109" y="2871786"/>
            <a:chExt cx="1477612" cy="268128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1631" b="5673"/>
            <a:stretch/>
          </p:blipFill>
          <p:spPr>
            <a:xfrm>
              <a:off x="3343109" y="2871786"/>
              <a:ext cx="1477612" cy="2681289"/>
            </a:xfrm>
            <a:prstGeom prst="rect">
              <a:avLst/>
            </a:prstGeom>
          </p:spPr>
        </p:pic>
        <p:cxnSp>
          <p:nvCxnSpPr>
            <p:cNvPr id="14" name="直線接點 13"/>
            <p:cNvCxnSpPr/>
            <p:nvPr/>
          </p:nvCxnSpPr>
          <p:spPr>
            <a:xfrm>
              <a:off x="4667250" y="3014470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3781425" y="3871720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4667250" y="4788405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6746837" y="3861630"/>
            <a:ext cx="1467756" cy="2569465"/>
            <a:chOff x="5248275" y="3014470"/>
            <a:chExt cx="1467756" cy="256946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4562" t="4735" b="8059"/>
            <a:stretch/>
          </p:blipFill>
          <p:spPr>
            <a:xfrm>
              <a:off x="5248275" y="3014470"/>
              <a:ext cx="1467756" cy="253860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290947" y="3105150"/>
              <a:ext cx="342899" cy="647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18048" y="3105150"/>
              <a:ext cx="342899" cy="647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6572250" y="3059810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5702046" y="3916867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572250" y="4845555"/>
              <a:ext cx="0" cy="73838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648567" y="2768108"/>
            <a:ext cx="200768" cy="3792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797319" y="28038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：代表半形空格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541967" y="280383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：代表換行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3541967" y="2746458"/>
            <a:ext cx="0" cy="4225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6059" y="2264283"/>
            <a:ext cx="11245977" cy="405079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有四種可能性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如果有人作弊，則輸出「作弊者姓名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cheated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作弊者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cheated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有半形空格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cheated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要換行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如果有贏家，則輸出「贏家姓名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 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zh-TW" altLang="en-US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贏家姓名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中間有半形空格，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後要換行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如果和局，則輸出「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ended in a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注意字跟字之間有半形空格，最後要換行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如果局勢尚未底定，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over yet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注意字跟字之間有半形空格，最後要換行</a:t>
            </a:r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88645" indent="-457200">
              <a:buFont typeface="+mj-lt"/>
              <a:buAutoNum type="arabicPeriod"/>
            </a:pPr>
            <a:endParaRPr lang="en-US" altLang="zh-TW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1445" indent="0">
              <a:buNone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四種輸出的優先權：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1&gt;2=3=4	   (EX.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如果有人靠著作弊贏得勝利，則要以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的輸出優先，依此類推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88645" indent="-457200">
              <a:buFont typeface="+mj-lt"/>
              <a:buAutoNum type="arabicPeriod"/>
            </a:pP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9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井字遊戲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作弊：如果是後手但場上的棋子卻比對方多，則該人判定為作弊；或是單一人的棋子比對方多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顆以上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凡是不符合正常規則所能達到的局勢，判定為作弊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贏家：場上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格連成一線，則判定勝利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包含直線、對角線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輸入不會有兩個人勝利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和局：場上所有格子佔滿，但並未有贏家出現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88645" indent="-4572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局勢尚未底定：場上格子尚未占滿，且尚未有贏家出現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5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井字遊戲 範例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774"/>
          <a:stretch/>
        </p:blipFill>
        <p:spPr>
          <a:xfrm>
            <a:off x="1069848" y="2258279"/>
            <a:ext cx="971550" cy="14763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98" y="2255047"/>
            <a:ext cx="5398255" cy="1479607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>
            <a:off x="476250" y="4010025"/>
            <a:ext cx="112395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/>
          <a:srcRect r="62921"/>
          <a:stretch/>
        </p:blipFill>
        <p:spPr>
          <a:xfrm>
            <a:off x="1069848" y="4260053"/>
            <a:ext cx="971990" cy="127635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98" y="4231570"/>
            <a:ext cx="5398255" cy="14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井字遊戲 範例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476250" y="4010025"/>
            <a:ext cx="11239500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-1" t="3465" r="47131" b="3250"/>
          <a:stretch/>
        </p:blipFill>
        <p:spPr>
          <a:xfrm>
            <a:off x="1069848" y="2093975"/>
            <a:ext cx="997077" cy="1571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98" y="2093976"/>
            <a:ext cx="5821299" cy="1571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4231570"/>
            <a:ext cx="997077" cy="15601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98" y="4231570"/>
            <a:ext cx="5757630" cy="15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讀取檔案需要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#include&lt;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(file stream)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err="1" smtClean="0"/>
              <a:t>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類別完成檔案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utput)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如果要讀檔，則用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	//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如果要寫檔，則用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0439" b="10409"/>
          <a:stretch/>
        </p:blipFill>
        <p:spPr>
          <a:xfrm>
            <a:off x="1069848" y="3133800"/>
            <a:ext cx="4321053" cy="10601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662" y="3429005"/>
            <a:ext cx="222445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74" y="5765272"/>
            <a:ext cx="4562034" cy="4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井字遊戲 範例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有額外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附一些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在壓縮檔中，可以拿來使用！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85462"/>
              </p:ext>
            </p:extLst>
          </p:nvPr>
        </p:nvGraphicFramePr>
        <p:xfrm>
          <a:off x="1384300" y="3015190"/>
          <a:ext cx="8128000" cy="2591508"/>
        </p:xfrm>
        <a:graphic>
          <a:graphicData uri="http://schemas.openxmlformats.org/drawingml/2006/table">
            <a:tbl>
              <a:tblPr firstRow="1" bandRow="1">
                <a:tableStyleId>{362B3BAB-1735-4D12-83DF-2AD4D45C46A0}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5386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5565143"/>
                    </a:ext>
                  </a:extLst>
                </a:gridCol>
              </a:tblGrid>
              <a:tr h="5183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OXgame1.txt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over yet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54760"/>
                  </a:ext>
                </a:extLst>
              </a:tr>
              <a:tr h="5183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OXgame2.txt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Eric cheated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21773"/>
                  </a:ext>
                </a:extLst>
              </a:tr>
              <a:tr h="5183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OXgame3.txt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Gary win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28723"/>
                  </a:ext>
                </a:extLst>
              </a:tr>
              <a:tr h="51833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OXgame4.txt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over yet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5152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OXgame5.txt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Game ended in a draw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3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1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1. 作業上傳以 </a:t>
            </a:r>
            <a:r>
              <a:rPr lang="zh-TW" b="1">
                <a:solidFill>
                  <a:srgbClr val="FF0000"/>
                </a:solidFill>
              </a:rPr>
              <a:t>LMS系統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為主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https://lms.ncu.edu.tw/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2. </a:t>
            </a:r>
            <a:r>
              <a:rPr lang="zh-TW">
                <a:solidFill>
                  <a:srgbClr val="FF0000"/>
                </a:solidFill>
              </a:rPr>
              <a:t>有修計實者</a:t>
            </a:r>
            <a:r>
              <a:rPr lang="zh-TW"/>
              <a:t>，作業繳交至 </a:t>
            </a:r>
            <a:r>
              <a:rPr lang="zh-TW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3. </a:t>
            </a:r>
            <a:r>
              <a:rPr lang="zh-TW">
                <a:solidFill>
                  <a:srgbClr val="FF0000"/>
                </a:solidFill>
              </a:rPr>
              <a:t>無修計實者</a:t>
            </a:r>
            <a:r>
              <a:rPr lang="zh-TW"/>
              <a:t>，但有修計概者，作業繳交至 </a:t>
            </a:r>
            <a:r>
              <a:rPr lang="zh-TW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4. 不接受補交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上傳內容須為 </a:t>
            </a:r>
            <a:r>
              <a:rPr lang="zh-TW" b="1">
                <a:solidFill>
                  <a:srgbClr val="FF0000"/>
                </a:solidFill>
              </a:rPr>
              <a:t>.zip 壓縮檔</a:t>
            </a:r>
            <a:endParaRPr b="1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內容包含: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b="1">
                <a:solidFill>
                  <a:srgbClr val="FF0000"/>
                </a:solidFill>
              </a:rPr>
              <a:t>程式碼 (.cpp)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b="1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檔名皆須為  A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r>
              <a:rPr lang="zh-TW"/>
              <a:t>  或  P</a:t>
            </a:r>
            <a:r>
              <a:rPr lang="zh-TW">
                <a:solidFill>
                  <a:srgbClr val="BFBFBF"/>
                </a:solidFill>
              </a:rPr>
              <a:t>X</a:t>
            </a:r>
            <a:r>
              <a:rPr lang="zh-TW"/>
              <a:t>-10</a:t>
            </a:r>
            <a:r>
              <a:rPr lang="zh-TW">
                <a:solidFill>
                  <a:srgbClr val="BFBFBF"/>
                </a:solidFill>
              </a:rPr>
              <a:t>XXXXXXX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Assignment: A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/>
              <a:t>Practice: P</a:t>
            </a:r>
            <a:endParaRPr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773" y="4756411"/>
            <a:ext cx="6999314" cy="186525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>
            <a:off x="1460013" y="5311161"/>
            <a:ext cx="2610196" cy="8645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2022847" y="4941829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8834973" y="6172200"/>
            <a:ext cx="205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要上傳的壓縮檔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86" name="Google Shape;386;p20"/>
          <p:cNvCxnSpPr>
            <a:endCxn id="385" idx="1"/>
          </p:cNvCxnSpPr>
          <p:nvPr/>
        </p:nvCxnSpPr>
        <p:spPr>
          <a:xfrm>
            <a:off x="8229573" y="6339150"/>
            <a:ext cx="605400" cy="1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截圖範例</a:t>
            </a:r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2093976"/>
            <a:ext cx="6908453" cy="387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99" name="Google Shape;399;p22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   : 2019-CE1001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計算機實習Ⅰ-A : 2019-CE1003-A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計算機實習Ⅰ-B : 2019-CE1003-B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56577"/>
            <a:ext cx="10058400" cy="4050792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131445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.open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131445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14" y="2725248"/>
            <a:ext cx="4002346" cy="483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14" y="5286376"/>
            <a:ext cx="3786812" cy="586886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3657600" y="3311870"/>
            <a:ext cx="624254" cy="10403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67554" y="35931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/>
              <a:t>也可以這樣</a:t>
            </a:r>
            <a:r>
              <a:rPr lang="zh-TW" altLang="en-US" sz="1800" b="1" dirty="0"/>
              <a:t>寫</a:t>
            </a:r>
          </a:p>
        </p:txBody>
      </p:sp>
    </p:spTree>
    <p:extLst>
      <p:ext uri="{BB962C8B-B14F-4D97-AF65-F5344CB8AC3E}">
        <p14:creationId xmlns:p14="http://schemas.microsoft.com/office/powerpoint/2010/main" val="20296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open mode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6275"/>
          <a:stretch/>
        </p:blipFill>
        <p:spPr>
          <a:xfrm>
            <a:off x="1114939" y="2779775"/>
            <a:ext cx="8422942" cy="3603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9" y="2093976"/>
            <a:ext cx="4562034" cy="45620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404946" y="2093976"/>
            <a:ext cx="1037492" cy="456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22131" y="4440115"/>
            <a:ext cx="3701561" cy="58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2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t="1759"/>
          <a:stretch/>
        </p:blipFill>
        <p:spPr>
          <a:xfrm>
            <a:off x="1069848" y="1784838"/>
            <a:ext cx="7983908" cy="462475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00200" y="3138854"/>
            <a:ext cx="3560885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00201" y="3563816"/>
            <a:ext cx="1151792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8" idx="3"/>
            <a:endCxn id="22" idx="1"/>
          </p:cNvCxnSpPr>
          <p:nvPr/>
        </p:nvCxnSpPr>
        <p:spPr>
          <a:xfrm flipV="1">
            <a:off x="5161085" y="2276683"/>
            <a:ext cx="3177934" cy="9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39019" y="2122794"/>
            <a:ext cx="22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類別操作讀檔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3"/>
            <a:endCxn id="28" idx="1"/>
          </p:cNvCxnSpPr>
          <p:nvPr/>
        </p:nvCxnSpPr>
        <p:spPr>
          <a:xfrm>
            <a:off x="2751993" y="3686908"/>
            <a:ext cx="5479308" cy="3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231301" y="3563816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如果開檔失敗，則串流會回傳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3" idx="3"/>
            <a:endCxn id="32" idx="1"/>
          </p:cNvCxnSpPr>
          <p:nvPr/>
        </p:nvCxnSpPr>
        <p:spPr>
          <a:xfrm>
            <a:off x="3948302" y="5381625"/>
            <a:ext cx="267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20279" y="5227736"/>
            <a:ext cx="511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進行讀檔，跟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一樣，每遇到空格、換行則當成下一筆輸入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60685" y="4986704"/>
            <a:ext cx="1987617" cy="78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stCxn id="41" idx="3"/>
            <a:endCxn id="42" idx="1"/>
          </p:cNvCxnSpPr>
          <p:nvPr/>
        </p:nvCxnSpPr>
        <p:spPr>
          <a:xfrm flipV="1">
            <a:off x="3948302" y="5890290"/>
            <a:ext cx="2671977" cy="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60685" y="5793853"/>
            <a:ext cx="1987617" cy="202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620279" y="5736401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串流關閉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9" r="1"/>
          <a:stretch/>
        </p:blipFill>
        <p:spPr>
          <a:xfrm>
            <a:off x="1069848" y="2401753"/>
            <a:ext cx="4406713" cy="1990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14" t="2000"/>
          <a:stretch/>
        </p:blipFill>
        <p:spPr>
          <a:xfrm>
            <a:off x="6736416" y="2401753"/>
            <a:ext cx="4391832" cy="2333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9848" y="2093976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▼上一頁程式讀檔的結果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36416" y="2093976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▼如果在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裡面有半形空白，則會視為下一筆輸入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9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如果想要一列一列讀入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讀到半形空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不算下一筆輸入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42" t="20874" r="1"/>
          <a:stretch/>
        </p:blipFill>
        <p:spPr>
          <a:xfrm>
            <a:off x="1069848" y="2979774"/>
            <a:ext cx="6589755" cy="34533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7362" y="5126477"/>
            <a:ext cx="1624519" cy="22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218" t="614"/>
          <a:stretch/>
        </p:blipFill>
        <p:spPr>
          <a:xfrm>
            <a:off x="6196518" y="4173315"/>
            <a:ext cx="4931729" cy="22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1829</Words>
  <Application>Microsoft Office PowerPoint</Application>
  <PresentationFormat>寬螢幕</PresentationFormat>
  <Paragraphs>228</Paragraphs>
  <Slides>45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Noto Sans Symbols</vt:lpstr>
      <vt:lpstr>微軟正黑體</vt:lpstr>
      <vt:lpstr>新細明體</vt:lpstr>
      <vt:lpstr>Arial</vt:lpstr>
      <vt:lpstr>Calibri</vt:lpstr>
      <vt:lpstr>Rockwell</vt:lpstr>
      <vt:lpstr>木刻字型</vt:lpstr>
      <vt:lpstr>計算機實習 09</vt:lpstr>
      <vt:lpstr>大綱</vt:lpstr>
      <vt:lpstr>File read/write</vt:lpstr>
      <vt:lpstr>fstream</vt:lpstr>
      <vt:lpstr>fstream</vt:lpstr>
      <vt:lpstr>File open mode</vt:lpstr>
      <vt:lpstr>File Read</vt:lpstr>
      <vt:lpstr>File Read</vt:lpstr>
      <vt:lpstr>File Read</vt:lpstr>
      <vt:lpstr>File Write</vt:lpstr>
      <vt:lpstr>File Write</vt:lpstr>
      <vt:lpstr>File path</vt:lpstr>
      <vt:lpstr>File path</vt:lpstr>
      <vt:lpstr>File path – 相對路徑</vt:lpstr>
      <vt:lpstr>File path – 相對路徑</vt:lpstr>
      <vt:lpstr>File path – 絕對路徑</vt:lpstr>
      <vt:lpstr>File path – 注意</vt:lpstr>
      <vt:lpstr>File path – 注意</vt:lpstr>
      <vt:lpstr> Class 基礎介紹</vt:lpstr>
      <vt:lpstr>Class</vt:lpstr>
      <vt:lpstr>Class – Example</vt:lpstr>
      <vt:lpstr>Class – Example</vt:lpstr>
      <vt:lpstr>Class – Example</vt:lpstr>
      <vt:lpstr>Class – Example</vt:lpstr>
      <vt:lpstr>Class – Example</vt:lpstr>
      <vt:lpstr>Class – Example</vt:lpstr>
      <vt:lpstr>Class – Example程式碼</vt:lpstr>
      <vt:lpstr>Class – public、private、protected 差別 </vt:lpstr>
      <vt:lpstr>Class – public、private、protected 差別 </vt:lpstr>
      <vt:lpstr>Class – public、private、protected 差別 </vt:lpstr>
      <vt:lpstr>Class – public、private、protected 差別 </vt:lpstr>
      <vt:lpstr>課堂練習09</vt:lpstr>
      <vt:lpstr>練習09 –井字遊戲</vt:lpstr>
      <vt:lpstr>練習09 –井字遊戲 INPUT</vt:lpstr>
      <vt:lpstr>練習09 –井字遊戲 INPUT</vt:lpstr>
      <vt:lpstr>練習09 –井字遊戲 OUTPUT</vt:lpstr>
      <vt:lpstr>練習09 –井字遊戲 OUTPUT</vt:lpstr>
      <vt:lpstr>練習09 –井字遊戲 範例</vt:lpstr>
      <vt:lpstr>練習09 –井字遊戲 範例</vt:lpstr>
      <vt:lpstr>練習09 –井字遊戲 範例</vt:lpstr>
      <vt:lpstr>繳交規範</vt:lpstr>
      <vt:lpstr>繳交方式</vt:lpstr>
      <vt:lpstr>繳交內容</vt:lpstr>
      <vt:lpstr>截圖範例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user</cp:lastModifiedBy>
  <cp:revision>288</cp:revision>
  <dcterms:created xsi:type="dcterms:W3CDTF">2019-09-17T01:59:49Z</dcterms:created>
  <dcterms:modified xsi:type="dcterms:W3CDTF">2019-11-27T05:08:29Z</dcterms:modified>
</cp:coreProperties>
</file>