
<file path=[Content_Types].xml><?xml version="1.0" encoding="utf-8"?>
<Types xmlns="http://schemas.openxmlformats.org/package/2006/content-types"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96CE0-2E0F-485D-AF00-6C9193D801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5ED811-8A91-42CC-B748-43D6BCD035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0E1D81-0BC7-4DDA-9C18-5D77EA2ED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05719-4DEE-456C-A298-540A8692F72C}" type="datetimeFigureOut">
              <a:rPr lang="en-IN" smtClean="0"/>
              <a:t>03-01-2020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F68BF5-7481-4EEF-87BB-2717210BC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687A3-8327-48BB-83E2-3E2E0B912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CDD2-C611-4748-B54D-C9B9D08636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9152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B2F8D-23A3-42DB-9108-2EC29B5B5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B62E8C-B1C3-4E7F-9FBE-793680EE47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4DD24-BA6C-4E52-AE88-7924060A5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05719-4DEE-456C-A298-540A8692F72C}" type="datetimeFigureOut">
              <a:rPr lang="en-IN" smtClean="0"/>
              <a:t>03-01-2020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99459F-9CB2-4365-87A2-6739F60EC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20691-44ED-48CF-8207-7A5836EB6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CDD2-C611-4748-B54D-C9B9D08636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6152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6261DA-2B61-4C3B-9B18-00973C075B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B7242E-F37D-48C1-90B4-7538D80958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DBC46-241C-4820-A637-9C2F643EF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05719-4DEE-456C-A298-540A8692F72C}" type="datetimeFigureOut">
              <a:rPr lang="en-IN" smtClean="0"/>
              <a:t>03-01-2020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C095FD-2BFD-4E84-84D2-4B0BB96C7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FBCCD-FDC3-479D-9205-93F2AB8B5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CDD2-C611-4748-B54D-C9B9D08636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9849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F2B9D-3E4B-4476-A08F-1460FA9E4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30492-EF25-4FC1-8F12-60B71C5CC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7F6C98-8056-4E6C-85B0-7D48355BA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05719-4DEE-456C-A298-540A8692F72C}" type="datetimeFigureOut">
              <a:rPr lang="en-IN" smtClean="0"/>
              <a:t>03-01-2020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A5D4C-F73B-4CF6-884B-0669BE47F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74C03E-1A7B-49E6-B59C-CDA3C3A96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CDD2-C611-4748-B54D-C9B9D08636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5176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02559-BB2C-42F5-A9F8-16202BE0A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9B48B5-737C-4FF1-BA71-CF0F29AF04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FDFAD-4001-45FE-A88B-1614EA8D4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05719-4DEE-456C-A298-540A8692F72C}" type="datetimeFigureOut">
              <a:rPr lang="en-IN" smtClean="0"/>
              <a:t>03-01-2020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9D6A9E-9770-4CD9-8F0F-C89A64B86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A371E4-7548-4437-98ED-6041A28AB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CDD2-C611-4748-B54D-C9B9D08636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4534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844BD-DAB5-4AB6-B08C-CC41390C4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3B514-FA99-4546-A410-F3FE8D1DEB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CE4357-5104-4EEC-AD37-17D7BE1392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674A14-F6DD-45A5-91A1-F21CBE49A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05719-4DEE-456C-A298-540A8692F72C}" type="datetimeFigureOut">
              <a:rPr lang="en-IN" smtClean="0"/>
              <a:t>03-01-2020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479078-4911-442A-BD8D-16A9299E6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0EC778-9C83-43D1-AD96-C1C5C7542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CDD2-C611-4748-B54D-C9B9D08636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7023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B1DA3-26F3-4BFC-B662-DB900D370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C9016B-C3AB-4DE9-87CD-D6701F3E1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2FE9D3-14EC-49A6-B996-7392A4EC43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78A990-44BD-42AD-966F-347996A087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9B66EF-0FD4-4416-AA91-23FBFA3FB1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5C5773-01F8-4598-874F-43275B76C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05719-4DEE-456C-A298-540A8692F72C}" type="datetimeFigureOut">
              <a:rPr lang="en-IN" smtClean="0"/>
              <a:t>03-01-2020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BAE7E7-3107-4D40-AD5C-CF74321EB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6DDA7C-BBBB-486F-8049-F2DD8DB94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CDD2-C611-4748-B54D-C9B9D08636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8310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21550-B95A-45C2-A03C-5F8425254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C0A3F8-1EB8-4505-80FF-906C9BDEF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05719-4DEE-456C-A298-540A8692F72C}" type="datetimeFigureOut">
              <a:rPr lang="en-IN" smtClean="0"/>
              <a:t>03-01-2020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D4817A-7CD4-4E39-B8C7-D592F52AA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D1BB66-F971-4423-8A3A-1E83BF37A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CDD2-C611-4748-B54D-C9B9D08636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223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3FAD04-FB0E-4E50-923C-1C0F5BC7A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05719-4DEE-456C-A298-540A8692F72C}" type="datetimeFigureOut">
              <a:rPr lang="en-IN" smtClean="0"/>
              <a:t>03-01-2020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B2930B-8938-4B27-90CD-5CB0B1156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E2519-6B72-4549-A8AD-A791D0211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CDD2-C611-4748-B54D-C9B9D08636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2690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46363-15C1-4AE1-BF82-401BCE6BA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E1D5A-E289-434A-B535-F60C76427D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9CED1B-5D8B-4E4F-8A2E-663F02D97F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7A9DBE-72C2-452F-9021-284BE04B3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05719-4DEE-456C-A298-540A8692F72C}" type="datetimeFigureOut">
              <a:rPr lang="en-IN" smtClean="0"/>
              <a:t>03-01-2020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70984-5205-4C2D-8FA8-711485670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EA3CDA-A04F-4A6A-B7BA-820968062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CDD2-C611-4748-B54D-C9B9D08636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2651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46A8B-065A-4664-B8BE-80D73629C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11D356-D621-4896-A098-DC73A31184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396701-899B-469F-8876-8748B6322E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3C89BB-28FC-4422-9638-8E5710648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05719-4DEE-456C-A298-540A8692F72C}" type="datetimeFigureOut">
              <a:rPr lang="en-IN" smtClean="0"/>
              <a:t>03-01-2020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02D1A4-B4ED-4914-A4FC-75934002E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7F7D23-8DAD-4CF6-BC61-180FF9C0A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CDD2-C611-4748-B54D-C9B9D08636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2592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5AB9D1-2818-418E-9BCD-4539288BC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389A3B-83FE-4008-9B11-C4FBB6072D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AC3AF-C0A2-4C97-B8CF-EA53BC0373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05719-4DEE-456C-A298-540A8692F72C}" type="datetimeFigureOut">
              <a:rPr lang="en-IN" smtClean="0"/>
              <a:t>03-01-2020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ED289B-DAD6-4B50-AB8D-0AFB6BB9D9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9D55F-C7E6-4E93-9B0A-7B608196BA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9CDD2-C611-4748-B54D-C9B9D08636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7562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C667537-BECD-426F-AD99-D91ABA18C962}"/>
              </a:ext>
            </a:extLst>
          </p:cNvPr>
          <p:cNvSpPr txBox="1">
            <a:spLocks/>
          </p:cNvSpPr>
          <p:nvPr/>
        </p:nvSpPr>
        <p:spPr>
          <a:xfrm>
            <a:off x="345538" y="225028"/>
            <a:ext cx="11027006" cy="36933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b="1" i="1" dirty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Project: 2020 Q1-01 - Benson Hill Biosystems – CropOS Onboarding</a:t>
            </a:r>
            <a:r>
              <a:rPr lang="en-US" i="1" dirty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F87918F-9E50-4EFD-9ECA-508D69628A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884008"/>
              </p:ext>
            </p:extLst>
          </p:nvPr>
        </p:nvGraphicFramePr>
        <p:xfrm>
          <a:off x="327834" y="651943"/>
          <a:ext cx="5694851" cy="2088720"/>
        </p:xfrm>
        <a:graphic>
          <a:graphicData uri="http://schemas.openxmlformats.org/drawingml/2006/table">
            <a:tbl>
              <a:tblPr firstRow="1" bandRow="1">
                <a:effectLst/>
              </a:tblPr>
              <a:tblGrid>
                <a:gridCol w="19627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2062">
                  <a:extLst>
                    <a:ext uri="{9D8B030D-6E8A-4147-A177-3AD203B41FA5}">
                      <a16:colId xmlns:a16="http://schemas.microsoft.com/office/drawing/2014/main" val="1985252287"/>
                    </a:ext>
                  </a:extLst>
                </a:gridCol>
              </a:tblGrid>
              <a:tr h="405296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050" b="1" kern="1200" baseline="0" dirty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itchFamily="18" charset="0"/>
                        </a:rPr>
                        <a:t>Product Owner</a:t>
                      </a:r>
                    </a:p>
                  </a:txBody>
                  <a:tcPr marT="25742" marB="25742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050" b="0" kern="1200" baseline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itchFamily="18" charset="0"/>
                        </a:rPr>
                        <a:t>Shailaja Suresh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sz="1050" b="0" kern="1200" baseline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itchFamily="18" charset="0"/>
                      </a:endParaRPr>
                    </a:p>
                  </a:txBody>
                  <a:tcPr marT="25742" marB="25742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0356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050" b="1" kern="1200" baseline="0" dirty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itchFamily="18" charset="0"/>
                        </a:rPr>
                        <a:t>Core Team</a:t>
                      </a:r>
                    </a:p>
                  </a:txBody>
                  <a:tcPr marT="25742" marB="25742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050" b="0" kern="1200" baseline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itchFamily="18" charset="0"/>
                        </a:rPr>
                        <a:t>Rohit – Tech Architect .Net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050" b="0" kern="1200" baseline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itchFamily="18" charset="0"/>
                        </a:rPr>
                        <a:t>Saravanakumar Ganesan – Project Lead .Net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050" b="0" kern="1200" baseline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itchFamily="18" charset="0"/>
                        </a:rPr>
                        <a:t>Lakshmi – Project Lead Python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050" b="0" kern="1200" baseline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itchFamily="18" charset="0"/>
                        </a:rPr>
                        <a:t>Bhanuprathap – Python Developer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050" b="0" kern="1200" baseline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itchFamily="18" charset="0"/>
                        </a:rPr>
                        <a:t>Mukesh - .Net Developer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sz="1050" b="0" kern="1200" baseline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itchFamily="18" charset="0"/>
                      </a:endParaRPr>
                    </a:p>
                  </a:txBody>
                  <a:tcPr marT="25742" marB="25742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6345490"/>
                  </a:ext>
                </a:extLst>
              </a:tr>
              <a:tr h="57986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050" b="1" kern="1200" baseline="0" dirty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itchFamily="18" charset="0"/>
                        </a:rPr>
                        <a:t>Project Description</a:t>
                      </a:r>
                    </a:p>
                  </a:txBody>
                  <a:tcPr marT="25742" marB="25742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050" b="0" kern="1200" baseline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itchFamily="18" charset="0"/>
                        </a:rPr>
                        <a:t>CropOS is built to provide the data through uploading files and makes the Breed application to perform computational breeding on Cloud.</a:t>
                      </a:r>
                    </a:p>
                  </a:txBody>
                  <a:tcPr marT="25742" marB="25742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0925136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456EE36-DA45-490D-AD5B-1A7B17C316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051630"/>
              </p:ext>
            </p:extLst>
          </p:nvPr>
        </p:nvGraphicFramePr>
        <p:xfrm>
          <a:off x="6198876" y="864473"/>
          <a:ext cx="5556740" cy="1470764"/>
        </p:xfrm>
        <a:graphic>
          <a:graphicData uri="http://schemas.openxmlformats.org/drawingml/2006/table">
            <a:tbl>
              <a:tblPr firstRow="1" bandRow="1">
                <a:effectLst/>
              </a:tblPr>
              <a:tblGrid>
                <a:gridCol w="15787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4646">
                  <a:extLst>
                    <a:ext uri="{9D8B030D-6E8A-4147-A177-3AD203B41FA5}">
                      <a16:colId xmlns:a16="http://schemas.microsoft.com/office/drawing/2014/main" val="1905090771"/>
                    </a:ext>
                  </a:extLst>
                </a:gridCol>
                <a:gridCol w="909437">
                  <a:extLst>
                    <a:ext uri="{9D8B030D-6E8A-4147-A177-3AD203B41FA5}">
                      <a16:colId xmlns:a16="http://schemas.microsoft.com/office/drawing/2014/main" val="2288852447"/>
                    </a:ext>
                  </a:extLst>
                </a:gridCol>
                <a:gridCol w="1063869">
                  <a:extLst>
                    <a:ext uri="{9D8B030D-6E8A-4147-A177-3AD203B41FA5}">
                      <a16:colId xmlns:a16="http://schemas.microsoft.com/office/drawing/2014/main" val="1001598840"/>
                    </a:ext>
                  </a:extLst>
                </a:gridCol>
              </a:tblGrid>
              <a:tr h="525158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050" b="1" kern="1200" baseline="0" dirty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itchFamily="18" charset="0"/>
                        </a:rPr>
                        <a:t>Overall Project Health (RAG)</a:t>
                      </a:r>
                    </a:p>
                  </a:txBody>
                  <a:tcPr marT="25742" marB="25742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sz="1050" b="1" kern="1200" baseline="0" dirty="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itchFamily="18" charset="0"/>
                      </a:endParaRPr>
                    </a:p>
                  </a:txBody>
                  <a:tcPr marT="25742" marB="25742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sz="1000" b="0" kern="1200" baseline="0">
                        <a:solidFill>
                          <a:schemeClr val="bg1"/>
                        </a:solidFill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 marT="25742" marB="25742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235027"/>
                  </a:ext>
                </a:extLst>
              </a:tr>
              <a:tr h="276956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050" b="1" kern="1200" baseline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itchFamily="18" charset="0"/>
                        </a:rPr>
                        <a:t>Scope</a:t>
                      </a:r>
                    </a:p>
                  </a:txBody>
                  <a:tcPr marT="25742" marB="25742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050" b="1" kern="1200" baseline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itchFamily="18" charset="0"/>
                        </a:rPr>
                        <a:t>Cost</a:t>
                      </a:r>
                    </a:p>
                  </a:txBody>
                  <a:tcPr marT="25742" marB="25742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050" b="1" kern="1200" baseline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itchFamily="18" charset="0"/>
                        </a:rPr>
                        <a:t>Timeline</a:t>
                      </a:r>
                    </a:p>
                  </a:txBody>
                  <a:tcPr marT="25742" marB="25742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050" b="1" kern="1200" baseline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itchFamily="18" charset="0"/>
                        </a:rPr>
                        <a:t>Resources</a:t>
                      </a:r>
                    </a:p>
                  </a:txBody>
                  <a:tcPr marT="25742" marB="25742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694">
                <a:tc rowSpan="2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sz="1050" b="0" kern="1200" baseline="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itchFamily="18" charset="0"/>
                      </a:endParaRPr>
                    </a:p>
                  </a:txBody>
                  <a:tcPr marT="25742" marB="25742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lang="en-US" sz="1050" b="0" kern="1200" baseline="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itchFamily="18" charset="0"/>
                      </a:endParaRPr>
                    </a:p>
                  </a:txBody>
                  <a:tcPr marT="25742" marB="25742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lang="en-US" sz="1050" b="0" kern="1200" baseline="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itchFamily="18" charset="0"/>
                      </a:endParaRPr>
                    </a:p>
                  </a:txBody>
                  <a:tcPr marT="25742" marB="25742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lang="en-US" sz="1050" b="0" kern="1200" baseline="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itchFamily="18" charset="0"/>
                      </a:endParaRPr>
                    </a:p>
                  </a:txBody>
                  <a:tcPr marT="25742" marB="25742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6345490"/>
                  </a:ext>
                </a:extLst>
              </a:tr>
              <a:tr h="276956">
                <a:tc v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sz="1050" b="0" kern="1200" baseline="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 marT="25742" marB="25742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050" b="0" kern="1200" baseline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itchFamily="18" charset="0"/>
                        </a:rPr>
                        <a:t> </a:t>
                      </a:r>
                    </a:p>
                  </a:txBody>
                  <a:tcPr marT="25742" marB="25742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lang="en-US" sz="1050" b="0" kern="1200" baseline="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 marT="25742" marB="25742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6805885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6ABE386-74F9-4E28-BE82-EB37EF30ED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3464786"/>
              </p:ext>
            </p:extLst>
          </p:nvPr>
        </p:nvGraphicFramePr>
        <p:xfrm>
          <a:off x="336685" y="2824804"/>
          <a:ext cx="5656440" cy="1476505"/>
        </p:xfrm>
        <a:graphic>
          <a:graphicData uri="http://schemas.openxmlformats.org/drawingml/2006/table">
            <a:tbl>
              <a:tblPr firstRow="1" bandRow="1">
                <a:effectLst/>
              </a:tblPr>
              <a:tblGrid>
                <a:gridCol w="5656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0919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050" b="1" kern="1200" baseline="0" dirty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itchFamily="18" charset="0"/>
                        </a:rPr>
                        <a:t>Project Progress Summary</a:t>
                      </a:r>
                    </a:p>
                  </a:txBody>
                  <a:tcPr marT="25742" marB="25742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1235027"/>
                  </a:ext>
                </a:extLst>
              </a:tr>
              <a:tr h="1265001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111292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i="0" kern="1200" baseline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itchFamily="18" charset="0"/>
                        </a:rPr>
                        <a:t>Sprint 2020 Q1-01 </a:t>
                      </a:r>
                      <a:r>
                        <a:rPr lang="en-US" sz="1050" b="0" i="0" kern="1200" baseline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itchFamily="18" charset="0"/>
                        </a:rPr>
                        <a:t>from 02-Jan-2020 to 17-Jan-2020.</a:t>
                      </a:r>
                    </a:p>
                    <a:p>
                      <a:pPr marL="0" marR="0" lvl="0" indent="0" algn="l" defTabSz="111292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kern="1200" baseline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itchFamily="18" charset="0"/>
                        </a:rPr>
                        <a:t>Python – Total tasks pulled – 8</a:t>
                      </a:r>
                    </a:p>
                    <a:p>
                      <a:pPr marL="0" marR="0" lvl="0" indent="0" algn="l" defTabSz="111292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kern="1200" baseline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itchFamily="18" charset="0"/>
                        </a:rPr>
                        <a:t>.NET – Total tasks pulled – 24</a:t>
                      </a:r>
                    </a:p>
                    <a:p>
                      <a:pPr marL="0" marR="0" lvl="0" indent="0" algn="l" defTabSz="111292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050" b="0" i="0" kern="1200" baseline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itchFamily="18" charset="0"/>
                      </a:endParaRPr>
                    </a:p>
                  </a:txBody>
                  <a:tcPr marT="25742" marB="25742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302E3EC-DE27-4DCD-B795-25BB6BBF6F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991584"/>
              </p:ext>
            </p:extLst>
          </p:nvPr>
        </p:nvGraphicFramePr>
        <p:xfrm>
          <a:off x="6198876" y="2500240"/>
          <a:ext cx="5556740" cy="1720066"/>
        </p:xfrm>
        <a:graphic>
          <a:graphicData uri="http://schemas.openxmlformats.org/drawingml/2006/table">
            <a:tbl>
              <a:tblPr firstRow="1" bandRow="1">
                <a:effectLst/>
              </a:tblPr>
              <a:tblGrid>
                <a:gridCol w="2936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0525">
                  <a:extLst>
                    <a:ext uri="{9D8B030D-6E8A-4147-A177-3AD203B41FA5}">
                      <a16:colId xmlns:a16="http://schemas.microsoft.com/office/drawing/2014/main" val="1985252287"/>
                    </a:ext>
                  </a:extLst>
                </a:gridCol>
              </a:tblGrid>
              <a:tr h="295034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050" b="1" kern="1200" baseline="0" dirty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itchFamily="18" charset="0"/>
                        </a:rPr>
                        <a:t>Risks/Issues</a:t>
                      </a:r>
                    </a:p>
                  </a:txBody>
                  <a:tcPr marT="25742" marB="25742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050" b="1" kern="1200" baseline="0" dirty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itchFamily="18" charset="0"/>
                        </a:rPr>
                        <a:t>Risk Management</a:t>
                      </a:r>
                    </a:p>
                  </a:txBody>
                  <a:tcPr marT="25742" marB="25742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1235027"/>
                  </a:ext>
                </a:extLst>
              </a:tr>
              <a:tr h="1425032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050" b="0" i="0" kern="1200" baseline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itchFamily="18" charset="0"/>
                        </a:rPr>
                        <a:t>Foresee risks in terms of collaboration with the US counterparts and Scientists.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050" b="0" i="0" kern="1200" baseline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itchFamily="18" charset="0"/>
                        </a:rPr>
                        <a:t>Feature visibility for upcoming sprints may affect sprint planning in future.</a:t>
                      </a:r>
                    </a:p>
                    <a:p>
                      <a:endParaRPr lang="en-CA" sz="105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8580" marR="68580" marT="34290" marB="3429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GB" sz="1050" b="0" i="0" kern="1200" baseline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itchFamily="18" charset="0"/>
                        </a:rPr>
                        <a:t>Identified and nominated SPOCs for collaboration with US team members in terms of email and MOMs</a:t>
                      </a:r>
                    </a:p>
                  </a:txBody>
                  <a:tcPr marL="68580" marR="68580" marT="34290" marB="3429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8F45414-6746-4F0C-9AFD-3FD7E74FB9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237642"/>
              </p:ext>
            </p:extLst>
          </p:nvPr>
        </p:nvGraphicFramePr>
        <p:xfrm>
          <a:off x="319034" y="4452093"/>
          <a:ext cx="5677146" cy="1924206"/>
        </p:xfrm>
        <a:graphic>
          <a:graphicData uri="http://schemas.openxmlformats.org/drawingml/2006/table">
            <a:tbl>
              <a:tblPr firstRow="1" bandRow="1">
                <a:effectLst/>
              </a:tblPr>
              <a:tblGrid>
                <a:gridCol w="2758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3370">
                  <a:extLst>
                    <a:ext uri="{9D8B030D-6E8A-4147-A177-3AD203B41FA5}">
                      <a16:colId xmlns:a16="http://schemas.microsoft.com/office/drawing/2014/main" val="2288852447"/>
                    </a:ext>
                  </a:extLst>
                </a:gridCol>
                <a:gridCol w="1295336">
                  <a:extLst>
                    <a:ext uri="{9D8B030D-6E8A-4147-A177-3AD203B41FA5}">
                      <a16:colId xmlns:a16="http://schemas.microsoft.com/office/drawing/2014/main" val="1985252287"/>
                    </a:ext>
                  </a:extLst>
                </a:gridCol>
              </a:tblGrid>
              <a:tr h="293873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050" b="1" kern="1200" baseline="0" dirty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itchFamily="18" charset="0"/>
                        </a:rPr>
                        <a:t>Sprint Milestones (Sprint Q4-04)</a:t>
                      </a:r>
                    </a:p>
                  </a:txBody>
                  <a:tcPr marT="25742" marB="25742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050" b="1" kern="1200" baseline="0" dirty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itchFamily="18" charset="0"/>
                        </a:rPr>
                        <a:t>Target Completion Date </a:t>
                      </a:r>
                    </a:p>
                  </a:txBody>
                  <a:tcPr marT="25742" marB="25742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050" b="1" kern="1200" baseline="0" dirty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itchFamily="18" charset="0"/>
                        </a:rPr>
                        <a:t>% Complete</a:t>
                      </a:r>
                    </a:p>
                  </a:txBody>
                  <a:tcPr marT="25742" marB="25742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1235027"/>
                  </a:ext>
                </a:extLst>
              </a:tr>
              <a:tr h="160757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050" b="0" kern="1200" baseline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itchFamily="18" charset="0"/>
                        </a:rPr>
                        <a:t>Sprint Planning</a:t>
                      </a:r>
                    </a:p>
                  </a:txBody>
                  <a:tcPr marT="25742" marB="25742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050" b="0" kern="1200" baseline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itchFamily="18" charset="0"/>
                        </a:rPr>
                        <a:t>December 30, 2019</a:t>
                      </a:r>
                    </a:p>
                  </a:txBody>
                  <a:tcPr marT="25742" marB="25742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050" b="0" kern="1200" baseline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itchFamily="18" charset="0"/>
                        </a:rPr>
                        <a:t>100%</a:t>
                      </a:r>
                    </a:p>
                  </a:txBody>
                  <a:tcPr marT="25742" marB="25742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075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050" b="0" kern="1200" baseline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itchFamily="18" charset="0"/>
                        </a:rPr>
                        <a:t>Dev Complete Tasks (Python) – (5/8)</a:t>
                      </a:r>
                    </a:p>
                  </a:txBody>
                  <a:tcPr marT="25742" marB="25742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050" b="0" kern="1200" baseline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itchFamily="18" charset="0"/>
                        </a:rPr>
                        <a:t>January 17, 2020</a:t>
                      </a:r>
                    </a:p>
                  </a:txBody>
                  <a:tcPr marT="25742" marB="25742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050" b="0" kern="1200" baseline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itchFamily="18" charset="0"/>
                        </a:rPr>
                        <a:t>62%</a:t>
                      </a:r>
                    </a:p>
                  </a:txBody>
                  <a:tcPr marT="25742" marB="25742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6345490"/>
                  </a:ext>
                </a:extLst>
              </a:tr>
              <a:tr h="16075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050" b="0" kern="1200" baseline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itchFamily="18" charset="0"/>
                        </a:rPr>
                        <a:t>Dev Complete Tasks (. Net) – (8/24)</a:t>
                      </a:r>
                    </a:p>
                  </a:txBody>
                  <a:tcPr marT="25742" marB="25742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050" b="0" kern="1200" baseline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itchFamily="18" charset="0"/>
                        </a:rPr>
                        <a:t>January 17, 2020</a:t>
                      </a:r>
                    </a:p>
                  </a:txBody>
                  <a:tcPr marT="25742" marB="25742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050" b="0" kern="1200" baseline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itchFamily="18" charset="0"/>
                        </a:rPr>
                        <a:t>33%</a:t>
                      </a:r>
                    </a:p>
                  </a:txBody>
                  <a:tcPr marT="25742" marB="25742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0925136"/>
                  </a:ext>
                </a:extLst>
              </a:tr>
              <a:tr h="24758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050" b="0" kern="1200" baseline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itchFamily="18" charset="0"/>
                        </a:rPr>
                        <a:t>QA Complete Tasks (Python) – (4/8)</a:t>
                      </a:r>
                    </a:p>
                  </a:txBody>
                  <a:tcPr marT="25742" marB="25742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050" b="0" kern="1200" baseline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itchFamily="18" charset="0"/>
                        </a:rPr>
                        <a:t>January 17, 2020</a:t>
                      </a:r>
                    </a:p>
                  </a:txBody>
                  <a:tcPr marT="25742" marB="25742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050" b="0" kern="1200" baseline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itchFamily="18" charset="0"/>
                        </a:rPr>
                        <a:t>50%</a:t>
                      </a:r>
                    </a:p>
                  </a:txBody>
                  <a:tcPr marT="25742" marB="25742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6545238"/>
                  </a:ext>
                </a:extLst>
              </a:tr>
              <a:tr h="24758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050" b="0" kern="1200" baseline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itchFamily="18" charset="0"/>
                        </a:rPr>
                        <a:t>QA Complete Tasks (. Net) – (0/24)</a:t>
                      </a:r>
                    </a:p>
                  </a:txBody>
                  <a:tcPr marT="25742" marB="25742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050" b="0" kern="1200" baseline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itchFamily="18" charset="0"/>
                        </a:rPr>
                        <a:t>January 17, 2020</a:t>
                      </a:r>
                    </a:p>
                  </a:txBody>
                  <a:tcPr marT="25742" marB="25742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050" b="0" kern="1200" baseline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itchFamily="18" charset="0"/>
                        </a:rPr>
                        <a:t>0%</a:t>
                      </a:r>
                    </a:p>
                  </a:txBody>
                  <a:tcPr marT="25742" marB="25742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93642"/>
                  </a:ext>
                </a:extLst>
              </a:tr>
              <a:tr h="16075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050" b="0" kern="1200" baseline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itchFamily="18" charset="0"/>
                        </a:rPr>
                        <a:t>Sprint Review</a:t>
                      </a:r>
                    </a:p>
                  </a:txBody>
                  <a:tcPr marT="25742" marB="25742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050" b="0" kern="1200" baseline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itchFamily="18" charset="0"/>
                        </a:rPr>
                        <a:t>January 20, 2020</a:t>
                      </a:r>
                    </a:p>
                  </a:txBody>
                  <a:tcPr marT="25742" marB="25742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050" b="0" kern="1200" baseline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itchFamily="18" charset="0"/>
                        </a:rPr>
                        <a:t>0%</a:t>
                      </a:r>
                    </a:p>
                  </a:txBody>
                  <a:tcPr marT="25742" marB="25742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594671"/>
                  </a:ext>
                </a:extLst>
              </a:tr>
              <a:tr h="16075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050" b="0" kern="1200" baseline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itchFamily="18" charset="0"/>
                        </a:rPr>
                        <a:t>Sprint Retrospection</a:t>
                      </a:r>
                    </a:p>
                  </a:txBody>
                  <a:tcPr marT="25742" marB="25742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050" b="0" kern="1200" baseline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itchFamily="18" charset="0"/>
                        </a:rPr>
                        <a:t>January 20, 2020</a:t>
                      </a:r>
                    </a:p>
                  </a:txBody>
                  <a:tcPr marT="25742" marB="25742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050" b="0" kern="1200" baseline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itchFamily="18" charset="0"/>
                        </a:rPr>
                        <a:t>0%</a:t>
                      </a:r>
                    </a:p>
                  </a:txBody>
                  <a:tcPr marT="25742" marB="25742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058858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29DA71BF-3403-4B55-AC61-B2F9693EF8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0940202"/>
              </p:ext>
            </p:extLst>
          </p:nvPr>
        </p:nvGraphicFramePr>
        <p:xfrm>
          <a:off x="7463898" y="4290724"/>
          <a:ext cx="4291718" cy="2295504"/>
        </p:xfrm>
        <a:graphic>
          <a:graphicData uri="http://schemas.openxmlformats.org/drawingml/2006/table">
            <a:tbl>
              <a:tblPr firstRow="1" bandRow="1">
                <a:effectLst/>
              </a:tblPr>
              <a:tblGrid>
                <a:gridCol w="4291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104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050" b="1" kern="1200" baseline="0" dirty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itchFamily="18" charset="0"/>
                        </a:rPr>
                        <a:t>Upcoming Activities</a:t>
                      </a:r>
                    </a:p>
                  </a:txBody>
                  <a:tcPr marT="25742" marB="25742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1235027"/>
                  </a:ext>
                </a:extLst>
              </a:tr>
              <a:tr h="2084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050" b="0" i="0" kern="1200" baseline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itchFamily="18" charset="0"/>
                        </a:rPr>
                        <a:t>Germplasm validation updates.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050" b="0" i="0" kern="1200" baseline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itchFamily="18" charset="0"/>
                        </a:rPr>
                        <a:t>File format changes in </a:t>
                      </a:r>
                      <a:r>
                        <a:rPr kumimoji="0" lang="en-US" sz="1050" b="0" i="0" kern="1200" baseline="0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itchFamily="18" charset="0"/>
                        </a:rPr>
                        <a:t>CustomMarkerSet</a:t>
                      </a:r>
                      <a:r>
                        <a:rPr kumimoji="0" lang="en-US" sz="1050" b="0" i="0" kern="1200" baseline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itchFamily="18" charset="0"/>
                        </a:rPr>
                        <a:t> and Genomic files.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050" b="0" i="0" kern="1200" baseline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itchFamily="18" charset="0"/>
                        </a:rPr>
                        <a:t>Certificate configurations for corresponding environments to make them https enabled.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050" b="0" i="0" kern="1200" baseline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itchFamily="18" charset="0"/>
                        </a:rPr>
                        <a:t>Additional testing on big file uploads.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050" b="0" i="0" kern="1200" baseline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itchFamily="18" charset="0"/>
                        </a:rPr>
                        <a:t>Code Refactor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050" b="0" i="0" kern="1200" baseline="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itchFamily="18" charset="0"/>
                      </a:endParaRPr>
                    </a:p>
                  </a:txBody>
                  <a:tcPr marT="25742" marB="25742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Oval 423">
            <a:extLst>
              <a:ext uri="{FF2B5EF4-FFF2-40B4-BE49-F238E27FC236}">
                <a16:creationId xmlns:a16="http://schemas.microsoft.com/office/drawing/2014/main" id="{22AE1242-B9EE-443B-A15B-C5ADB2949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5531" y="1802150"/>
            <a:ext cx="182880" cy="18288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wrap="none" lIns="45720" rIns="45720" anchor="ctr"/>
          <a:lstStyle/>
          <a:p>
            <a:pPr marL="119063" marR="0" lvl="0" indent="-119063" algn="ctr" defTabSz="914400" eaLnBrk="0" fontAlgn="auto" latinLnBrk="0" hangingPunct="0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Tx/>
              <a:buSzPct val="85000"/>
              <a:buFont typeface="Marlett" pitchFamily="2" charset="2"/>
              <a:buNone/>
              <a:tabLst/>
              <a:defRPr/>
            </a:pP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</a:endParaRPr>
          </a:p>
        </p:txBody>
      </p:sp>
      <p:sp>
        <p:nvSpPr>
          <p:cNvPr id="17" name="Oval 423">
            <a:extLst>
              <a:ext uri="{FF2B5EF4-FFF2-40B4-BE49-F238E27FC236}">
                <a16:creationId xmlns:a16="http://schemas.microsoft.com/office/drawing/2014/main" id="{0EE44093-796D-4394-8EEF-AA9C712E36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5696" y="1818032"/>
            <a:ext cx="182880" cy="18288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wrap="none" lIns="45720" rIns="45720" anchor="ctr"/>
          <a:lstStyle/>
          <a:p>
            <a:pPr marL="119063" marR="0" lvl="0" indent="-119063" algn="ctr" defTabSz="914400" eaLnBrk="0" fontAlgn="auto" latinLnBrk="0" hangingPunct="0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Tx/>
              <a:buSzPct val="85000"/>
              <a:buFont typeface="Marlett" pitchFamily="2" charset="2"/>
              <a:buNone/>
              <a:tabLst/>
              <a:defRPr/>
            </a:pP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</a:endParaRPr>
          </a:p>
        </p:txBody>
      </p:sp>
      <p:sp>
        <p:nvSpPr>
          <p:cNvPr id="18" name="Oval 423">
            <a:extLst>
              <a:ext uri="{FF2B5EF4-FFF2-40B4-BE49-F238E27FC236}">
                <a16:creationId xmlns:a16="http://schemas.microsoft.com/office/drawing/2014/main" id="{ECFE9DD6-D100-44DD-8BC9-48F716A297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2099" y="1809820"/>
            <a:ext cx="182880" cy="182880"/>
          </a:xfrm>
          <a:prstGeom prst="ellipse">
            <a:avLst/>
          </a:prstGeom>
          <a:solidFill>
            <a:srgbClr val="FFC000"/>
          </a:solidFill>
          <a:ln>
            <a:noFill/>
          </a:ln>
          <a:effectLst/>
        </p:spPr>
        <p:txBody>
          <a:bodyPr wrap="none" lIns="45720" rIns="45720" anchor="ctr"/>
          <a:lstStyle/>
          <a:p>
            <a:pPr marL="119063" marR="0" lvl="0" indent="-119063" algn="ctr" defTabSz="914400" eaLnBrk="0" fontAlgn="auto" latinLnBrk="0" hangingPunct="0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Tx/>
              <a:buSzPct val="85000"/>
              <a:buFont typeface="Marlett" pitchFamily="2" charset="2"/>
              <a:buNone/>
              <a:tabLst/>
              <a:defRPr/>
            </a:pP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</a:endParaRPr>
          </a:p>
        </p:txBody>
      </p:sp>
      <p:sp>
        <p:nvSpPr>
          <p:cNvPr id="19" name="Oval 423">
            <a:extLst>
              <a:ext uri="{FF2B5EF4-FFF2-40B4-BE49-F238E27FC236}">
                <a16:creationId xmlns:a16="http://schemas.microsoft.com/office/drawing/2014/main" id="{34BE8384-8C73-48BC-8F29-4935212C11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85702" y="1829774"/>
            <a:ext cx="182880" cy="18288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wrap="none" lIns="45720" rIns="45720" anchor="ctr"/>
          <a:lstStyle/>
          <a:p>
            <a:pPr marL="119063" marR="0" lvl="0" indent="-119063" algn="ctr" defTabSz="914400" eaLnBrk="0" fontAlgn="auto" latinLnBrk="0" hangingPunct="0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Tx/>
              <a:buSzPct val="85000"/>
              <a:buFont typeface="Marlett" pitchFamily="2" charset="2"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highlight>
                <a:srgbClr val="FFFF00"/>
              </a:highlight>
              <a:uLnTx/>
              <a:uFillTx/>
              <a:latin typeface="+mj-lt"/>
            </a:endParaRPr>
          </a:p>
        </p:txBody>
      </p:sp>
      <p:sp>
        <p:nvSpPr>
          <p:cNvPr id="20" name="Oval 423">
            <a:extLst>
              <a:ext uri="{FF2B5EF4-FFF2-40B4-BE49-F238E27FC236}">
                <a16:creationId xmlns:a16="http://schemas.microsoft.com/office/drawing/2014/main" id="{8850E960-4796-4177-B8B5-4CF73682A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52428" y="931927"/>
            <a:ext cx="182880" cy="18288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wrap="none" lIns="45720" rIns="45720" anchor="ctr"/>
          <a:lstStyle/>
          <a:p>
            <a:pPr marL="119063" marR="0" lvl="0" indent="-119063" algn="ctr" defTabSz="914400" eaLnBrk="0" fontAlgn="auto" latinLnBrk="0" hangingPunct="0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Tx/>
              <a:buSzPct val="85000"/>
              <a:buFont typeface="Marlett" pitchFamily="2" charset="2"/>
              <a:buNone/>
              <a:tabLst/>
              <a:defRPr/>
            </a:pP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0AA7422-584F-4F1A-945D-5B0DB3DC0235}"/>
              </a:ext>
            </a:extLst>
          </p:cNvPr>
          <p:cNvCxnSpPr>
            <a:cxnSpLocks/>
          </p:cNvCxnSpPr>
          <p:nvPr/>
        </p:nvCxnSpPr>
        <p:spPr>
          <a:xfrm flipV="1">
            <a:off x="7239963" y="1876605"/>
            <a:ext cx="223935" cy="2917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F57B397-C484-43ED-AC06-981A3588B60B}"/>
              </a:ext>
            </a:extLst>
          </p:cNvPr>
          <p:cNvCxnSpPr>
            <a:cxnSpLocks/>
          </p:cNvCxnSpPr>
          <p:nvPr/>
        </p:nvCxnSpPr>
        <p:spPr>
          <a:xfrm>
            <a:off x="8695590" y="1881336"/>
            <a:ext cx="334108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85A3DC5-7927-4D3B-931A-F33765A67FC6}"/>
              </a:ext>
            </a:extLst>
          </p:cNvPr>
          <p:cNvCxnSpPr>
            <a:cxnSpLocks/>
          </p:cNvCxnSpPr>
          <p:nvPr/>
        </p:nvCxnSpPr>
        <p:spPr>
          <a:xfrm flipV="1">
            <a:off x="10351170" y="1773928"/>
            <a:ext cx="1" cy="233749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E71290F-FADD-4838-9A68-70A8A0283B2F}"/>
              </a:ext>
            </a:extLst>
          </p:cNvPr>
          <p:cNvCxnSpPr>
            <a:cxnSpLocks/>
          </p:cNvCxnSpPr>
          <p:nvPr/>
        </p:nvCxnSpPr>
        <p:spPr>
          <a:xfrm flipV="1">
            <a:off x="11332532" y="1781684"/>
            <a:ext cx="0" cy="232827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59DF441-CB9C-4C56-AE9C-28C87D46B2C8}"/>
              </a:ext>
            </a:extLst>
          </p:cNvPr>
          <p:cNvCxnSpPr>
            <a:cxnSpLocks/>
          </p:cNvCxnSpPr>
          <p:nvPr/>
        </p:nvCxnSpPr>
        <p:spPr>
          <a:xfrm flipV="1">
            <a:off x="9936480" y="1014810"/>
            <a:ext cx="354795" cy="369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D7E620F2-7409-4611-B65A-802C830C17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080786"/>
              </p:ext>
            </p:extLst>
          </p:nvPr>
        </p:nvGraphicFramePr>
        <p:xfrm>
          <a:off x="6198875" y="4290724"/>
          <a:ext cx="1153055" cy="2290041"/>
        </p:xfrm>
        <a:graphic>
          <a:graphicData uri="http://schemas.openxmlformats.org/drawingml/2006/table">
            <a:tbl>
              <a:tblPr firstRow="1" bandRow="1">
                <a:effectLst/>
              </a:tblPr>
              <a:tblGrid>
                <a:gridCol w="1153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2587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050" b="1" kern="1200" baseline="0" dirty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itchFamily="18" charset="0"/>
                        </a:rPr>
                        <a:t>Reference Data</a:t>
                      </a:r>
                    </a:p>
                  </a:txBody>
                  <a:tcPr marT="25742" marB="25742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1235027"/>
                  </a:ext>
                </a:extLst>
              </a:tr>
              <a:tr h="1918517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sz="1050" b="0" i="0" kern="1200" baseline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050" b="0" i="0" kern="1200" baseline="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itchFamily="18" charset="0"/>
                      </a:endParaRPr>
                    </a:p>
                  </a:txBody>
                  <a:tcPr marT="25742" marB="25742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409EBC2F-2BF1-4AE6-B60E-22A9E18586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7243863"/>
              </p:ext>
            </p:extLst>
          </p:nvPr>
        </p:nvGraphicFramePr>
        <p:xfrm>
          <a:off x="6318202" y="5028433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5" name="Worksheet" showAsIcon="1" r:id="rId3" imgW="914400" imgH="771480" progId="Excel.Sheet.12">
                  <p:embed/>
                </p:oleObj>
              </mc:Choice>
              <mc:Fallback>
                <p:oleObj name="Worksheet" showAsIcon="1" r:id="rId3" imgW="914400" imgH="7714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18202" y="5028433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36837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9C0E680-AB88-4535-AB00-278FC5484FFE}"/>
              </a:ext>
            </a:extLst>
          </p:cNvPr>
          <p:cNvSpPr txBox="1">
            <a:spLocks/>
          </p:cNvSpPr>
          <p:nvPr/>
        </p:nvSpPr>
        <p:spPr>
          <a:xfrm>
            <a:off x="586412" y="219353"/>
            <a:ext cx="10515600" cy="545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70000"/>
              </a:lnSpc>
              <a:spcAft>
                <a:spcPts val="600"/>
              </a:spcAft>
            </a:pPr>
            <a:r>
              <a:rPr lang="en-US" sz="2000" b="1" i="1" dirty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Project: 2020 Q1-01</a:t>
            </a:r>
          </a:p>
          <a:p>
            <a:pPr>
              <a:lnSpc>
                <a:spcPct val="70000"/>
              </a:lnSpc>
              <a:spcAft>
                <a:spcPts val="600"/>
              </a:spcAft>
            </a:pPr>
            <a:r>
              <a:rPr lang="en-US" sz="2000" b="1" i="1" dirty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- BHB – CropOS Onboarding – Quality Analysis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EF3E518-DF60-4F68-8FEA-F43409F523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3040064"/>
              </p:ext>
            </p:extLst>
          </p:nvPr>
        </p:nvGraphicFramePr>
        <p:xfrm>
          <a:off x="838199" y="4406994"/>
          <a:ext cx="10028583" cy="2009172"/>
        </p:xfrm>
        <a:graphic>
          <a:graphicData uri="http://schemas.openxmlformats.org/drawingml/2006/table">
            <a:tbl>
              <a:tblPr firstRow="1" bandRow="1">
                <a:effectLst/>
              </a:tblPr>
              <a:tblGrid>
                <a:gridCol w="100285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273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itchFamily="18" charset="0"/>
                        </a:rPr>
                        <a:t>Root Cause Analysis</a:t>
                      </a:r>
                    </a:p>
                  </a:txBody>
                  <a:tcPr marT="25742" marB="25742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1235027"/>
                  </a:ext>
                </a:extLst>
              </a:tr>
              <a:tr h="1744328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111292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kern="1200" baseline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111292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/>
                          <a:ea typeface="+mn-ea"/>
                          <a:cs typeface="+mn-cs"/>
                        </a:rPr>
                        <a:t>Xls</a:t>
                      </a:r>
                      <a:r>
                        <a:rPr kumimoji="0" lang="en-US" sz="1800" b="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/>
                          <a:ea typeface="+mn-ea"/>
                          <a:cs typeface="+mn-cs"/>
                        </a:rPr>
                        <a:t> format files with different content type than open excel format got rejected during upload.  Added generic excel </a:t>
                      </a:r>
                      <a:r>
                        <a:rPr kumimoji="0"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/>
                          <a:ea typeface="+mn-ea"/>
                          <a:cs typeface="+mn-cs"/>
                        </a:rPr>
                        <a:t>contentType</a:t>
                      </a:r>
                      <a:r>
                        <a:rPr kumimoji="0" lang="en-US" sz="1800" b="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/>
                          <a:ea typeface="+mn-ea"/>
                          <a:cs typeface="+mn-cs"/>
                        </a:rPr>
                        <a:t> to be accepted.</a:t>
                      </a:r>
                    </a:p>
                    <a:p>
                      <a:pPr marL="0" marR="0" lvl="0" indent="0" algn="l" defTabSz="111292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kern="1200" baseline="0" dirty="0">
                        <a:solidFill>
                          <a:schemeClr val="dk1"/>
                        </a:solidFill>
                        <a:effectLst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111292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kern="1200" baseline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itchFamily="18" charset="0"/>
                      </a:endParaRPr>
                    </a:p>
                  </a:txBody>
                  <a:tcPr marT="25742" marB="25742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19168E9-E37B-4828-BB64-7C6DEAEF49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3330025"/>
              </p:ext>
            </p:extLst>
          </p:nvPr>
        </p:nvGraphicFramePr>
        <p:xfrm>
          <a:off x="852558" y="1090731"/>
          <a:ext cx="8128001" cy="30455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103332278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16795606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4431481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37060534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87110129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36888309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188956819"/>
                    </a:ext>
                  </a:extLst>
                </a:gridCol>
              </a:tblGrid>
              <a:tr h="781542">
                <a:tc>
                  <a:txBody>
                    <a:bodyPr/>
                    <a:lstStyle/>
                    <a:p>
                      <a:r>
                        <a:rPr lang="en-IN" dirty="0"/>
                        <a:t>Severity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Assigned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Fixed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Reopened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Closed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Not a Defect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7341"/>
                  </a:ext>
                </a:extLst>
              </a:tr>
              <a:tr h="452798">
                <a:tc>
                  <a:txBody>
                    <a:bodyPr/>
                    <a:lstStyle/>
                    <a:p>
                      <a:r>
                        <a:rPr lang="en-IN" dirty="0"/>
                        <a:t>Critical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4873435"/>
                  </a:ext>
                </a:extLst>
              </a:tr>
              <a:tr h="452798">
                <a:tc>
                  <a:txBody>
                    <a:bodyPr/>
                    <a:lstStyle/>
                    <a:p>
                      <a:r>
                        <a:rPr lang="en-IN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715885"/>
                  </a:ext>
                </a:extLst>
              </a:tr>
              <a:tr h="452798">
                <a:tc>
                  <a:txBody>
                    <a:bodyPr/>
                    <a:lstStyle/>
                    <a:p>
                      <a:r>
                        <a:rPr lang="en-IN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599906"/>
                  </a:ext>
                </a:extLst>
              </a:tr>
              <a:tr h="452798">
                <a:tc>
                  <a:txBody>
                    <a:bodyPr/>
                    <a:lstStyle/>
                    <a:p>
                      <a:r>
                        <a:rPr lang="en-IN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3101089"/>
                  </a:ext>
                </a:extLst>
              </a:tr>
              <a:tr h="452798">
                <a:tc>
                  <a:txBody>
                    <a:bodyPr/>
                    <a:lstStyle/>
                    <a:p>
                      <a:r>
                        <a:rPr lang="en-IN" b="1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544415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B9A6BA19-EABF-49E8-859A-E4C4532EF7D0}"/>
              </a:ext>
            </a:extLst>
          </p:cNvPr>
          <p:cNvSpPr txBox="1">
            <a:spLocks/>
          </p:cNvSpPr>
          <p:nvPr/>
        </p:nvSpPr>
        <p:spPr>
          <a:xfrm>
            <a:off x="738812" y="597039"/>
            <a:ext cx="10515600" cy="545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70000"/>
              </a:lnSpc>
              <a:spcAft>
                <a:spcPts val="600"/>
              </a:spcAft>
            </a:pPr>
            <a:r>
              <a:rPr lang="en-US" sz="2000" b="1" i="1" dirty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Unit Testing – Defect Summary Report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DEFD850-4877-4B84-A5E3-E728756A0F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7259218"/>
              </p:ext>
            </p:extLst>
          </p:nvPr>
        </p:nvGraphicFramePr>
        <p:xfrm>
          <a:off x="9193872" y="1070444"/>
          <a:ext cx="1672910" cy="3045531"/>
        </p:xfrm>
        <a:graphic>
          <a:graphicData uri="http://schemas.openxmlformats.org/drawingml/2006/table">
            <a:tbl>
              <a:tblPr firstRow="1" bandRow="1">
                <a:effectLst/>
              </a:tblPr>
              <a:tblGrid>
                <a:gridCol w="1672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4091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050" b="1" kern="1200" baseline="0" dirty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itchFamily="18" charset="0"/>
                        </a:rPr>
                        <a:t>Reference Data</a:t>
                      </a:r>
                    </a:p>
                  </a:txBody>
                  <a:tcPr marT="25742" marB="25742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1235027"/>
                  </a:ext>
                </a:extLst>
              </a:tr>
              <a:tr h="255144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sz="1050" b="0" i="0" kern="1200" baseline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050" b="0" i="0" kern="1200" baseline="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itchFamily="18" charset="0"/>
                      </a:endParaRPr>
                    </a:p>
                  </a:txBody>
                  <a:tcPr marT="25742" marB="25742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A5B65EAB-1D3C-4DE0-8937-4B3F5F05D1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7020730"/>
              </p:ext>
            </p:extLst>
          </p:nvPr>
        </p:nvGraphicFramePr>
        <p:xfrm>
          <a:off x="9573127" y="2353459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Worksheet" showAsIcon="1" r:id="rId3" imgW="914400" imgH="771480" progId="Excel.Sheet.12">
                  <p:embed/>
                </p:oleObj>
              </mc:Choice>
              <mc:Fallback>
                <p:oleObj name="Worksheet" showAsIcon="1" r:id="rId3" imgW="914400" imgH="7714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573127" y="2353459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15807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9C0E680-AB88-4535-AB00-278FC5484FFE}"/>
              </a:ext>
            </a:extLst>
          </p:cNvPr>
          <p:cNvSpPr txBox="1">
            <a:spLocks/>
          </p:cNvSpPr>
          <p:nvPr/>
        </p:nvSpPr>
        <p:spPr>
          <a:xfrm>
            <a:off x="586412" y="219353"/>
            <a:ext cx="10515600" cy="545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70000"/>
              </a:lnSpc>
              <a:spcAft>
                <a:spcPts val="600"/>
              </a:spcAft>
            </a:pPr>
            <a:r>
              <a:rPr lang="en-US" sz="2000" b="1" i="1" dirty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Project: 2020 Q1-01 - BHB – CropOS Onboarding – Quality </a:t>
            </a:r>
            <a:r>
              <a:rPr lang="en-US" sz="2000" b="1" i="1" dirty="0" err="1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Analysis_UAT</a:t>
            </a:r>
            <a:endParaRPr lang="en-US" sz="2000" b="1" i="1" dirty="0">
              <a:solidFill>
                <a:schemeClr val="accent5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C098C7B-12C8-416A-8A13-E4B2DE9EE1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1306765"/>
              </p:ext>
            </p:extLst>
          </p:nvPr>
        </p:nvGraphicFramePr>
        <p:xfrm>
          <a:off x="838200" y="790471"/>
          <a:ext cx="10024857" cy="17068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81242">
                  <a:extLst>
                    <a:ext uri="{9D8B030D-6E8A-4147-A177-3AD203B41FA5}">
                      <a16:colId xmlns:a16="http://schemas.microsoft.com/office/drawing/2014/main" val="1071382188"/>
                    </a:ext>
                  </a:extLst>
                </a:gridCol>
                <a:gridCol w="1343368">
                  <a:extLst>
                    <a:ext uri="{9D8B030D-6E8A-4147-A177-3AD203B41FA5}">
                      <a16:colId xmlns:a16="http://schemas.microsoft.com/office/drawing/2014/main" val="10130022"/>
                    </a:ext>
                  </a:extLst>
                </a:gridCol>
                <a:gridCol w="3656879">
                  <a:extLst>
                    <a:ext uri="{9D8B030D-6E8A-4147-A177-3AD203B41FA5}">
                      <a16:colId xmlns:a16="http://schemas.microsoft.com/office/drawing/2014/main" val="854899517"/>
                    </a:ext>
                  </a:extLst>
                </a:gridCol>
                <a:gridCol w="1343368">
                  <a:extLst>
                    <a:ext uri="{9D8B030D-6E8A-4147-A177-3AD203B41FA5}">
                      <a16:colId xmlns:a16="http://schemas.microsoft.com/office/drawing/2014/main" val="1261242187"/>
                    </a:ext>
                  </a:extLst>
                </a:gridCol>
              </a:tblGrid>
              <a:tr h="164726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By Status</a:t>
                      </a:r>
                    </a:p>
                  </a:txBody>
                  <a:tcPr marL="186691" marR="186691" marT="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By Severity</a:t>
                      </a:r>
                    </a:p>
                  </a:txBody>
                  <a:tcPr marL="186691" marR="186691" marT="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7857408"/>
                  </a:ext>
                </a:extLst>
              </a:tr>
              <a:tr h="16472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Fixed</a:t>
                      </a:r>
                    </a:p>
                  </a:txBody>
                  <a:tcPr marL="186691" marR="186691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 marL="186691" marR="186691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Critical</a:t>
                      </a:r>
                    </a:p>
                  </a:txBody>
                  <a:tcPr marL="186691" marR="186691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 marL="186691" marR="186691" marT="0" marB="0" anchor="b"/>
                </a:tc>
                <a:extLst>
                  <a:ext uri="{0D108BD9-81ED-4DB2-BD59-A6C34878D82A}">
                    <a16:rowId xmlns:a16="http://schemas.microsoft.com/office/drawing/2014/main" val="4260183146"/>
                  </a:ext>
                </a:extLst>
              </a:tr>
              <a:tr h="16472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Open</a:t>
                      </a:r>
                    </a:p>
                  </a:txBody>
                  <a:tcPr marL="186691" marR="186691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 marL="186691" marR="186691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High</a:t>
                      </a:r>
                    </a:p>
                  </a:txBody>
                  <a:tcPr marL="186691" marR="186691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 marL="186691" marR="186691" marT="0" marB="0" anchor="b"/>
                </a:tc>
                <a:extLst>
                  <a:ext uri="{0D108BD9-81ED-4DB2-BD59-A6C34878D82A}">
                    <a16:rowId xmlns:a16="http://schemas.microsoft.com/office/drawing/2014/main" val="1444857583"/>
                  </a:ext>
                </a:extLst>
              </a:tr>
              <a:tr h="16472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Reopen</a:t>
                      </a:r>
                    </a:p>
                  </a:txBody>
                  <a:tcPr marL="186691" marR="186691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 marL="186691" marR="186691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Medium</a:t>
                      </a:r>
                    </a:p>
                  </a:txBody>
                  <a:tcPr marL="186691" marR="186691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 marL="186691" marR="186691" marT="0" marB="0" anchor="b"/>
                </a:tc>
                <a:extLst>
                  <a:ext uri="{0D108BD9-81ED-4DB2-BD59-A6C34878D82A}">
                    <a16:rowId xmlns:a16="http://schemas.microsoft.com/office/drawing/2014/main" val="2367968780"/>
                  </a:ext>
                </a:extLst>
              </a:tr>
              <a:tr h="16472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Assigned</a:t>
                      </a:r>
                    </a:p>
                  </a:txBody>
                  <a:tcPr marL="186691" marR="186691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 marL="186691" marR="186691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Low</a:t>
                      </a:r>
                    </a:p>
                  </a:txBody>
                  <a:tcPr marL="186691" marR="186691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 marL="186691" marR="186691" marT="0" marB="0" anchor="b"/>
                </a:tc>
                <a:extLst>
                  <a:ext uri="{0D108BD9-81ED-4DB2-BD59-A6C34878D82A}">
                    <a16:rowId xmlns:a16="http://schemas.microsoft.com/office/drawing/2014/main" val="2192839062"/>
                  </a:ext>
                </a:extLst>
              </a:tr>
              <a:tr h="16472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 </a:t>
                      </a:r>
                    </a:p>
                  </a:txBody>
                  <a:tcPr marL="186691" marR="186691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 </a:t>
                      </a:r>
                    </a:p>
                  </a:txBody>
                  <a:tcPr marL="186691" marR="186691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 </a:t>
                      </a:r>
                    </a:p>
                  </a:txBody>
                  <a:tcPr marL="186691" marR="186691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 </a:t>
                      </a:r>
                    </a:p>
                  </a:txBody>
                  <a:tcPr marL="186691" marR="186691" marT="0" marB="0" anchor="b"/>
                </a:tc>
                <a:extLst>
                  <a:ext uri="{0D108BD9-81ED-4DB2-BD59-A6C34878D82A}">
                    <a16:rowId xmlns:a16="http://schemas.microsoft.com/office/drawing/2014/main" val="417496344"/>
                  </a:ext>
                </a:extLst>
              </a:tr>
              <a:tr h="16472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Total</a:t>
                      </a:r>
                    </a:p>
                  </a:txBody>
                  <a:tcPr marL="186691" marR="186691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 marL="186691" marR="186691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Total</a:t>
                      </a:r>
                    </a:p>
                  </a:txBody>
                  <a:tcPr marL="186691" marR="186691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 marL="186691" marR="186691" marT="0" marB="0" anchor="b"/>
                </a:tc>
                <a:extLst>
                  <a:ext uri="{0D108BD9-81ED-4DB2-BD59-A6C34878D82A}">
                    <a16:rowId xmlns:a16="http://schemas.microsoft.com/office/drawing/2014/main" val="176668480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0C5455F-A9B5-48E0-A39C-C703DFC087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9227208"/>
              </p:ext>
            </p:extLst>
          </p:nvPr>
        </p:nvGraphicFramePr>
        <p:xfrm>
          <a:off x="838200" y="4215759"/>
          <a:ext cx="10024856" cy="2240678"/>
        </p:xfrm>
        <a:graphic>
          <a:graphicData uri="http://schemas.openxmlformats.org/drawingml/2006/table">
            <a:tbl>
              <a:tblPr firstRow="1" bandRow="1">
                <a:effectLst/>
              </a:tblPr>
              <a:tblGrid>
                <a:gridCol w="100248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3655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600" b="1" kern="1200" baseline="0" dirty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itchFamily="18" charset="0"/>
                        </a:rPr>
                        <a:t>Improvements from last sprint</a:t>
                      </a:r>
                    </a:p>
                  </a:txBody>
                  <a:tcPr marT="25742" marB="25742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1235027"/>
                  </a:ext>
                </a:extLst>
              </a:tr>
              <a:tr h="1927023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400" b="0" i="0" kern="1200" baseline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itchFamily="18" charset="0"/>
                        </a:rPr>
                        <a:t>Python – Created lambda function to get excel parameters to avoid download big files.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400" b="0" i="0" kern="1200" baseline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itchFamily="18" charset="0"/>
                        </a:rPr>
                        <a:t>.NET – Created lambda function to get custom marker values.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sz="1400" b="0" i="0" kern="1200" baseline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sz="1400" b="0" i="0" kern="1200" baseline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sz="1400" b="0" i="0" kern="1200" baseline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itchFamily="18" charset="0"/>
                      </a:endParaRPr>
                    </a:p>
                  </a:txBody>
                  <a:tcPr marT="25742" marB="25742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EF3E518-DF60-4F68-8FEA-F43409F523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9478946"/>
              </p:ext>
            </p:extLst>
          </p:nvPr>
        </p:nvGraphicFramePr>
        <p:xfrm>
          <a:off x="838200" y="2710711"/>
          <a:ext cx="10024858" cy="1017368"/>
        </p:xfrm>
        <a:graphic>
          <a:graphicData uri="http://schemas.openxmlformats.org/drawingml/2006/table">
            <a:tbl>
              <a:tblPr firstRow="1" bandRow="1">
                <a:effectLst/>
              </a:tblPr>
              <a:tblGrid>
                <a:gridCol w="100248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1071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itchFamily="18" charset="0"/>
                        </a:rPr>
                        <a:t>Root Cause Analysis</a:t>
                      </a:r>
                    </a:p>
                  </a:txBody>
                  <a:tcPr marT="25742" marB="25742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1235027"/>
                  </a:ext>
                </a:extLst>
              </a:tr>
              <a:tr h="619688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111292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kern="1200" baseline="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111292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/>
                          <a:ea typeface="+mn-ea"/>
                          <a:cs typeface="+mn-cs"/>
                        </a:rPr>
                        <a:t>NA</a:t>
                      </a:r>
                      <a:endParaRPr lang="en-US" sz="1400" b="0" i="0" kern="1200" baseline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111292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kern="1200" baseline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itchFamily="18" charset="0"/>
                      </a:endParaRPr>
                    </a:p>
                  </a:txBody>
                  <a:tcPr marT="25742" marB="25742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0617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24BAC67-424C-4ECD-B6FD-FB36BBFA235B}"/>
              </a:ext>
            </a:extLst>
          </p:cNvPr>
          <p:cNvSpPr txBox="1">
            <a:spLocks/>
          </p:cNvSpPr>
          <p:nvPr/>
        </p:nvSpPr>
        <p:spPr>
          <a:xfrm>
            <a:off x="345538" y="145516"/>
            <a:ext cx="11027006" cy="36933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b="1" i="1" dirty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Project: 2020 Q1-01 - Benson Hill Biosystems – CropOS Onboarding</a:t>
            </a:r>
            <a:r>
              <a:rPr lang="en-US" i="1" dirty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39E7522-F3DD-46F6-B2E0-C4A9EE174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0600021"/>
              </p:ext>
            </p:extLst>
          </p:nvPr>
        </p:nvGraphicFramePr>
        <p:xfrm>
          <a:off x="844997" y="590842"/>
          <a:ext cx="9544707" cy="5971934"/>
        </p:xfrm>
        <a:graphic>
          <a:graphicData uri="http://schemas.openxmlformats.org/drawingml/2006/table">
            <a:tbl>
              <a:tblPr firstRow="1" bandRow="1">
                <a:effectLst/>
              </a:tblPr>
              <a:tblGrid>
                <a:gridCol w="5043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1226">
                  <a:extLst>
                    <a:ext uri="{9D8B030D-6E8A-4147-A177-3AD203B41FA5}">
                      <a16:colId xmlns:a16="http://schemas.microsoft.com/office/drawing/2014/main" val="1985252287"/>
                    </a:ext>
                  </a:extLst>
                </a:gridCol>
              </a:tblGrid>
              <a:tr h="264327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itchFamily="18" charset="0"/>
                        </a:rPr>
                        <a:t>Action Items</a:t>
                      </a:r>
                    </a:p>
                  </a:txBody>
                  <a:tcPr marT="25742" marB="25742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itchFamily="18" charset="0"/>
                        </a:rPr>
                        <a:t>Response</a:t>
                      </a:r>
                    </a:p>
                  </a:txBody>
                  <a:tcPr marT="25742" marB="25742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1235027"/>
                  </a:ext>
                </a:extLst>
              </a:tr>
              <a:tr h="11331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IN" sz="1400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Python pipeline to Google cloud as POC to reduce cost.</a:t>
                      </a:r>
                      <a:endParaRPr lang="en-CA" sz="14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8580" marR="68580" marT="34290" marB="3429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Shailaja informed feasibility of moving one python pipeline to Google cloud from AWS is already performed by a third-party vendor suggested by Google. Any other POC work Shailaja will let us know on demand</a:t>
                      </a:r>
                      <a:endParaRPr kumimoji="0" lang="en-GB" sz="1400" b="0" i="0" kern="1200" baseline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itchFamily="18" charset="0"/>
                      </a:endParaRPr>
                    </a:p>
                  </a:txBody>
                  <a:tcPr marL="68580" marR="68580" marT="34290" marB="3429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33162">
                <a:tc>
                  <a:txBody>
                    <a:bodyPr/>
                    <a:lstStyle/>
                    <a:p>
                      <a:pPr lvl="0"/>
                      <a:r>
                        <a:rPr lang="en-IN" sz="1400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Initial integration on new data stream.</a:t>
                      </a:r>
                    </a:p>
                  </a:txBody>
                  <a:tcPr marL="68580" marR="68580" marT="34290" marB="3429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Rohit to initiate a separate discussion with Shailaja and Jim on selecting and executing a “Initial Integration on new Data Stream from R&amp;D” involving CES R&amp;D team would happen on Q2, 2020.</a:t>
                      </a:r>
                      <a:endParaRPr kumimoji="0" lang="en-GB" sz="1400" b="0" i="0" kern="1200" baseline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itchFamily="18" charset="0"/>
                      </a:endParaRPr>
                    </a:p>
                  </a:txBody>
                  <a:tcPr marL="68580" marR="68580" marT="34290" marB="3429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246325"/>
                  </a:ext>
                </a:extLst>
              </a:tr>
              <a:tr h="740651">
                <a:tc>
                  <a:txBody>
                    <a:bodyPr/>
                    <a:lstStyle/>
                    <a:p>
                      <a:r>
                        <a:rPr lang="en-IN" sz="1400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Demo on visualization.</a:t>
                      </a:r>
                    </a:p>
                  </a:txBody>
                  <a:tcPr marL="68580" marR="68580" marT="34290" marB="3429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Lakshmi will provide the demo on 17</a:t>
                      </a:r>
                      <a:r>
                        <a:rPr lang="en-US" sz="1400" kern="1200" baseline="300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th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 of January 2020 as per Shailaja request</a:t>
                      </a:r>
                    </a:p>
                  </a:txBody>
                  <a:tcPr marL="68580" marR="68580" marT="34290" marB="3429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6932297"/>
                  </a:ext>
                </a:extLst>
              </a:tr>
              <a:tr h="1133162">
                <a:tc>
                  <a:txBody>
                    <a:bodyPr/>
                    <a:lstStyle/>
                    <a:p>
                      <a:r>
                        <a:rPr lang="en-IN" sz="1400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QA talent has resigned.</a:t>
                      </a:r>
                    </a:p>
                  </a:txBody>
                  <a:tcPr marL="68580" marR="68580" marT="34290" marB="3429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Interview with Michael for Sumit Saha has happened on Dec 20</a:t>
                      </a:r>
                      <a:r>
                        <a:rPr lang="en-GB" sz="1400" kern="1200" baseline="300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th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 and Michael informed Joshua that Sumit Saha has been selected for QA tasks and would be under review for 30 days for confirmation.   </a:t>
                      </a:r>
                    </a:p>
                    <a:p>
                      <a:endParaRPr lang="en-GB" sz="1400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+mn-cs"/>
                      </a:endParaRPr>
                    </a:p>
                    <a:p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Onboarding plan was sent to Michael on 30-Dec-2019.</a:t>
                      </a:r>
                    </a:p>
                  </a:txBody>
                  <a:tcPr marL="68580" marR="68580" marT="34290" marB="3429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4329446"/>
                  </a:ext>
                </a:extLst>
              </a:tr>
              <a:tr h="920219">
                <a:tc>
                  <a:txBody>
                    <a:bodyPr/>
                    <a:lstStyle/>
                    <a:p>
                      <a:r>
                        <a:rPr lang="en-IN" sz="1400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Michael suggested CES to provide the Coding Standard document.</a:t>
                      </a:r>
                    </a:p>
                  </a:txBody>
                  <a:tcPr marL="68580" marR="68580" marT="34290" marB="3429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Saravana sent the initial draft on 31</a:t>
                      </a:r>
                      <a:r>
                        <a:rPr lang="en-GB" sz="1400" kern="1200" baseline="300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st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 December and currently working on the final version. Will be provided on or before 15-January-2020.</a:t>
                      </a:r>
                    </a:p>
                  </a:txBody>
                  <a:tcPr marL="68580" marR="68580" marT="34290" marB="3429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0780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7275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1743</TotalTime>
  <Words>636</Words>
  <Application>Microsoft Office PowerPoint</Application>
  <PresentationFormat>Widescreen</PresentationFormat>
  <Paragraphs>127</Paragraphs>
  <Slides>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Calibri</vt:lpstr>
      <vt:lpstr>Calibri Light</vt:lpstr>
      <vt:lpstr>Marlett</vt:lpstr>
      <vt:lpstr>Verdana</vt:lpstr>
      <vt:lpstr>Wingdings</vt:lpstr>
      <vt:lpstr>Office Theme</vt:lpstr>
      <vt:lpstr>Microsoft Excel Worksheet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joshua rajkumar</dc:creator>
  <cp:lastModifiedBy>Saravanakumar Ganesan</cp:lastModifiedBy>
  <cp:revision>186</cp:revision>
  <dcterms:created xsi:type="dcterms:W3CDTF">2019-09-06T11:16:17Z</dcterms:created>
  <dcterms:modified xsi:type="dcterms:W3CDTF">2020-01-03T11:45:38Z</dcterms:modified>
</cp:coreProperties>
</file>