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7jMdkOjyV150gyK5J+D14KeZl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5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3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4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fordatascience/tidytuesday" TargetMode="External"/><Relationship Id="rId4" Type="http://schemas.openxmlformats.org/officeDocument/2006/relationships/hyperlink" Target="https://github.com/fivethirtyeight/data" TargetMode="External"/><Relationship Id="rId10" Type="http://schemas.openxmlformats.org/officeDocument/2006/relationships/hyperlink" Target="https://www.statcan.gc.ca/eng/cder/data" TargetMode="External"/><Relationship Id="rId9" Type="http://schemas.openxmlformats.org/officeDocument/2006/relationships/hyperlink" Target="https://data.gov.bc.ca/" TargetMode="External"/><Relationship Id="rId5" Type="http://schemas.openxmlformats.org/officeDocument/2006/relationships/hyperlink" Target="https://www.kaggle.com/datasets" TargetMode="External"/><Relationship Id="rId6" Type="http://schemas.openxmlformats.org/officeDocument/2006/relationships/hyperlink" Target="https://archive.ics.uci.edu/ml/index.php" TargetMode="External"/><Relationship Id="rId7" Type="http://schemas.openxmlformats.org/officeDocument/2006/relationships/hyperlink" Target="http://namara.io/" TargetMode="External"/><Relationship Id="rId8" Type="http://schemas.openxmlformats.org/officeDocument/2006/relationships/hyperlink" Target="https://opendata.vancouver.ca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it.ly/cricket-data-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3944603" y="4325112"/>
            <a:ext cx="71323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"/>
          <p:cNvSpPr txBox="1"/>
          <p:nvPr>
            <p:ph type="ctrTitle"/>
          </p:nvPr>
        </p:nvSpPr>
        <p:spPr>
          <a:xfrm>
            <a:off x="3836504" y="758952"/>
            <a:ext cx="7132321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</a:pPr>
            <a:r>
              <a:rPr lang="en-US" sz="6600"/>
              <a:t>Applying Data Skills to a Life-Long Passion</a:t>
            </a:r>
            <a:endParaRPr sz="66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3836504" y="4455619"/>
            <a:ext cx="7321946" cy="1362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AN </a:t>
            </a:r>
            <a:r>
              <a:rPr i="1" lang="en-US" sz="2000"/>
              <a:t>IMPOSSIBLE</a:t>
            </a:r>
            <a:r>
              <a:rPr lang="en-US" sz="2000"/>
              <a:t> SPORTS PREDICTION PERSONAL PROJECT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TALHA  A.  SIDDIQUI</a:t>
            </a:r>
            <a:endParaRPr sz="2000"/>
          </a:p>
        </p:txBody>
      </p:sp>
      <p:sp>
        <p:nvSpPr>
          <p:cNvPr id="105" name="Google Shape;105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944500" y="2059163"/>
            <a:ext cx="973752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🏏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Feature Importance</a:t>
            </a: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84007"/>
            <a:ext cx="6746691" cy="335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Lessons Learnt</a:t>
            </a:r>
            <a:endParaRPr/>
          </a:p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Did I succeed?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Skills to showcase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Quality over quantity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Passion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More about the data, less about the model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Make it public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Start small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to Get Started?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R for Data Science’s #TidyTuesday</a:t>
            </a:r>
            <a:endParaRPr sz="2400"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David Robinson’s Tidy Tuesday Screencast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FiveThirtyEight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Kaggle Datasets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UCI Machine Learning Repository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Namara.io </a:t>
            </a:r>
            <a:r>
              <a:rPr lang="en-US" sz="2400"/>
              <a:t>by ThinkData Works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Open Data Portals by </a:t>
            </a:r>
            <a:r>
              <a:rPr lang="en-US" sz="2400" u="sng">
                <a:solidFill>
                  <a:schemeClr val="hlink"/>
                </a:solidFill>
                <a:hlinkClick r:id="rId8"/>
              </a:rPr>
              <a:t>City of Vancouver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9"/>
              </a:rPr>
              <a:t>BC Government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10"/>
              </a:rPr>
              <a:t>StatisticsCanada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idx="4294967295" type="title"/>
          </p:nvPr>
        </p:nvSpPr>
        <p:spPr>
          <a:xfrm>
            <a:off x="1066800" y="2704306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Questions?</a:t>
            </a:r>
            <a:br>
              <a:rPr lang="en-US" sz="4320"/>
            </a:br>
            <a:br>
              <a:rPr lang="en-US" sz="4320"/>
            </a:br>
            <a:r>
              <a:rPr lang="en-US" sz="4320" u="sng">
                <a:solidFill>
                  <a:schemeClr val="hlink"/>
                </a:solidFill>
                <a:hlinkClick r:id="rId3"/>
              </a:rPr>
              <a:t>bit.ly/cricket-data-project</a:t>
            </a:r>
            <a:endParaRPr sz="4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Personal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Born and raised in Pakistan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Watching and playing cricket my entire life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Education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UBC’s Master of Data Science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BS Information Systems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Professional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Data Scientist, aDolus Inc.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Data and Analytics Consultant, KPMG 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Why Cricket Prediction?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Passion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Fun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Personal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Different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Data Available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Fits the Machine Learning Paradigm</a:t>
            </a:r>
            <a:endParaRPr/>
          </a:p>
        </p:txBody>
      </p:sp>
      <p:pic>
        <p:nvPicPr>
          <p:cNvPr descr="Image result for cricket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8547" y="1794013"/>
            <a:ext cx="3159345" cy="394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Breaking Down the Problem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Tournament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Venue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Teams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Players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23476" l="0" r="2641" t="17990"/>
          <a:stretch/>
        </p:blipFill>
        <p:spPr>
          <a:xfrm>
            <a:off x="3321921" y="1845734"/>
            <a:ext cx="7833760" cy="4879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3643085" y="2878667"/>
            <a:ext cx="1162179" cy="634309"/>
          </a:xfrm>
          <a:prstGeom prst="flowChartProcess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4"/>
          <p:cNvCxnSpPr>
            <a:stCxn id="128" idx="1"/>
          </p:cNvCxnSpPr>
          <p:nvPr/>
        </p:nvCxnSpPr>
        <p:spPr>
          <a:xfrm rot="10800000">
            <a:off x="2365385" y="2878721"/>
            <a:ext cx="1277700" cy="3171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4"/>
          <p:cNvSpPr/>
          <p:nvPr/>
        </p:nvSpPr>
        <p:spPr>
          <a:xfrm>
            <a:off x="5650376" y="2648858"/>
            <a:ext cx="685109" cy="229810"/>
          </a:xfrm>
          <a:prstGeom prst="flowChartProcess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4235062" y="2651973"/>
            <a:ext cx="1277776" cy="217363"/>
          </a:xfrm>
          <a:prstGeom prst="flowChartProcess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4"/>
          <p:cNvCxnSpPr>
            <a:stCxn id="130" idx="0"/>
          </p:cNvCxnSpPr>
          <p:nvPr/>
        </p:nvCxnSpPr>
        <p:spPr>
          <a:xfrm flipH="1" rot="5400000">
            <a:off x="4086881" y="742808"/>
            <a:ext cx="184500" cy="36276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4"/>
          <p:cNvCxnSpPr>
            <a:stCxn id="131" idx="0"/>
          </p:cNvCxnSpPr>
          <p:nvPr/>
        </p:nvCxnSpPr>
        <p:spPr>
          <a:xfrm flipH="1" rot="5400000">
            <a:off x="3669300" y="1447323"/>
            <a:ext cx="614400" cy="17949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4"/>
          <p:cNvSpPr/>
          <p:nvPr/>
        </p:nvSpPr>
        <p:spPr>
          <a:xfrm>
            <a:off x="3643085" y="5117840"/>
            <a:ext cx="1430176" cy="1539551"/>
          </a:xfrm>
          <a:prstGeom prst="flowChartProcess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4"/>
          <p:cNvCxnSpPr>
            <a:stCxn id="134" idx="1"/>
          </p:cNvCxnSpPr>
          <p:nvPr/>
        </p:nvCxnSpPr>
        <p:spPr>
          <a:xfrm rot="10800000">
            <a:off x="1837985" y="3513115"/>
            <a:ext cx="1805100" cy="23745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5032" l="24963" r="3108" t="22586"/>
          <a:stretch/>
        </p:blipFill>
        <p:spPr>
          <a:xfrm>
            <a:off x="5160522" y="380616"/>
            <a:ext cx="5115663" cy="62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Keep Breaking 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Players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Attributes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Bat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Bowl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5160523" y="4021582"/>
            <a:ext cx="5028506" cy="205186"/>
          </a:xfrm>
          <a:prstGeom prst="flowChartProcess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5"/>
          <p:cNvCxnSpPr>
            <a:stCxn id="143" idx="1"/>
          </p:cNvCxnSpPr>
          <p:nvPr/>
        </p:nvCxnSpPr>
        <p:spPr>
          <a:xfrm rot="10800000">
            <a:off x="2174023" y="2775975"/>
            <a:ext cx="2986500" cy="1348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5"/>
          <p:cNvSpPr/>
          <p:nvPr/>
        </p:nvSpPr>
        <p:spPr>
          <a:xfrm>
            <a:off x="5160523" y="1260997"/>
            <a:ext cx="3283685" cy="1972059"/>
          </a:xfrm>
          <a:prstGeom prst="flowChartProcess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5"/>
          <p:cNvCxnSpPr>
            <a:stCxn id="145" idx="1"/>
          </p:cNvCxnSpPr>
          <p:nvPr/>
        </p:nvCxnSpPr>
        <p:spPr>
          <a:xfrm flipH="1">
            <a:off x="2789923" y="2247026"/>
            <a:ext cx="2370600" cy="178800"/>
          </a:xfrm>
          <a:prstGeom prst="bentConnector3">
            <a:avLst>
              <a:gd fmla="val 50001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5"/>
          <p:cNvSpPr/>
          <p:nvPr/>
        </p:nvSpPr>
        <p:spPr>
          <a:xfrm>
            <a:off x="5193179" y="5631024"/>
            <a:ext cx="5028506" cy="172617"/>
          </a:xfrm>
          <a:prstGeom prst="flowChartProcess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5"/>
          <p:cNvCxnSpPr>
            <a:stCxn id="147" idx="1"/>
          </p:cNvCxnSpPr>
          <p:nvPr/>
        </p:nvCxnSpPr>
        <p:spPr>
          <a:xfrm rot="10800000">
            <a:off x="1870679" y="3341332"/>
            <a:ext cx="3322500" cy="2376000"/>
          </a:xfrm>
          <a:prstGeom prst="bentConnector3">
            <a:avLst>
              <a:gd fmla="val 100127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 Science Workflow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1097281" y="1845733"/>
            <a:ext cx="4841654" cy="4508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7475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 "/>
            </a:pPr>
            <a:r>
              <a:rPr lang="en-US" sz="1850"/>
              <a:t>Data Scrapping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6,000+ web pages: 4,000 one-day international matches played over 50 years by over 2,000 cricketers</a:t>
            </a:r>
            <a:endParaRPr/>
          </a:p>
          <a:p>
            <a:pPr indent="-11747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50"/>
              <a:buChar char=" "/>
            </a:pPr>
            <a:r>
              <a:rPr lang="en-US" sz="1850"/>
              <a:t>Python Programming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Reproducible scripts and Jupyter Notebooks</a:t>
            </a:r>
            <a:endParaRPr/>
          </a:p>
          <a:p>
            <a:pPr indent="-11747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50"/>
              <a:buChar char=" "/>
            </a:pPr>
            <a:r>
              <a:rPr lang="en-US" sz="1850"/>
              <a:t>Data Visualization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Python matplotlib and R ggplot2</a:t>
            </a:r>
            <a:endParaRPr/>
          </a:p>
          <a:p>
            <a:pPr indent="-11747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50"/>
              <a:buChar char=" "/>
            </a:pPr>
            <a:r>
              <a:rPr lang="en-US" sz="1850"/>
              <a:t>Machine Learning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Scikit-learn models</a:t>
            </a:r>
            <a:endParaRPr/>
          </a:p>
          <a:p>
            <a:pPr indent="-11747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50"/>
              <a:buChar char=" "/>
            </a:pPr>
            <a:r>
              <a:rPr lang="en-US" sz="1850"/>
              <a:t>Project Management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Issues / Projects</a:t>
            </a:r>
            <a:endParaRPr/>
          </a:p>
          <a:p>
            <a:pPr indent="-11747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50"/>
              <a:buChar char=" "/>
            </a:pPr>
            <a:r>
              <a:rPr lang="en-US" sz="1850"/>
              <a:t>Documentation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Wiki</a:t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2921" l="18329" r="32078" t="9555"/>
          <a:stretch/>
        </p:blipFill>
        <p:spPr>
          <a:xfrm>
            <a:off x="6022910" y="1794948"/>
            <a:ext cx="5135879" cy="4862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Predictions</a:t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23651"/>
            <a:ext cx="6015734" cy="113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79" y="2890139"/>
            <a:ext cx="8522582" cy="3419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Predictions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1825245"/>
            <a:ext cx="9582304" cy="387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Predictions</a:t>
            </a:r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28698"/>
            <a:ext cx="7612847" cy="356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2019-10-29T00:23:04Z</dcterms:created>
  <dc:creator>Talha Siddiqui</dc:creator>
</cp:coreProperties>
</file>