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B9D51-BC58-4149-8098-3BDF6F6122C4}" v="159" dt="2019-10-30T07:41:2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2" d="100"/>
          <a:sy n="82" d="100"/>
        </p:scale>
        <p:origin x="6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20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3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2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63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77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73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7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3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5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E4ABE2-CB65-4DA5-9222-F3170446133B}" type="datetimeFigureOut">
              <a:rPr lang="en-CA" smtClean="0"/>
              <a:t>2019-10-29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52EF80-6C89-49C6-9A84-0AA1F6DD75E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7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ov.bc.ca/" TargetMode="External"/><Relationship Id="rId3" Type="http://schemas.openxmlformats.org/officeDocument/2006/relationships/hyperlink" Target="https://github.com/fivethirtyeight/data" TargetMode="External"/><Relationship Id="rId7" Type="http://schemas.openxmlformats.org/officeDocument/2006/relationships/hyperlink" Target="https://opendata.vancouver.ca/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mara.io/" TargetMode="External"/><Relationship Id="rId5" Type="http://schemas.openxmlformats.org/officeDocument/2006/relationships/hyperlink" Target="https://archive.ics.uci.edu/ml/index.php" TargetMode="External"/><Relationship Id="rId4" Type="http://schemas.openxmlformats.org/officeDocument/2006/relationships/hyperlink" Target="https://www.kaggle.com/datasets" TargetMode="External"/><Relationship Id="rId9" Type="http://schemas.openxmlformats.org/officeDocument/2006/relationships/hyperlink" Target="https://www.statcan.gc.ca/eng/cder/dat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icket-data-projec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1DBD9B-5D19-4D10-B8BF-D60D43AC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132321" cy="3566160"/>
          </a:xfrm>
        </p:spPr>
        <p:txBody>
          <a:bodyPr>
            <a:normAutofit/>
          </a:bodyPr>
          <a:lstStyle/>
          <a:p>
            <a:r>
              <a:rPr lang="en-US" sz="6600" dirty="0"/>
              <a:t>Applying Data Skills to a Life-Long Passion</a:t>
            </a:r>
            <a:endParaRPr lang="en-C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32A1-5677-488E-A994-9E80E735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19"/>
            <a:ext cx="7321946" cy="1362017"/>
          </a:xfrm>
        </p:spPr>
        <p:txBody>
          <a:bodyPr>
            <a:normAutofit/>
          </a:bodyPr>
          <a:lstStyle/>
          <a:p>
            <a:r>
              <a:rPr lang="en-US" sz="2000" dirty="0"/>
              <a:t>An </a:t>
            </a:r>
            <a:r>
              <a:rPr lang="en-US" sz="2000" i="1" dirty="0"/>
              <a:t>impossible</a:t>
            </a:r>
            <a:r>
              <a:rPr lang="en-US" sz="2000" dirty="0"/>
              <a:t> sports prediction personal project</a:t>
            </a:r>
          </a:p>
          <a:p>
            <a:endParaRPr lang="en-US" sz="2000" dirty="0"/>
          </a:p>
          <a:p>
            <a:r>
              <a:rPr lang="en-US" sz="2000" dirty="0"/>
              <a:t>Talha  a.  </a:t>
            </a:r>
            <a:r>
              <a:rPr lang="en-US" sz="2000" dirty="0" err="1"/>
              <a:t>siddiqui</a:t>
            </a:r>
            <a:endParaRPr lang="en-CA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2EC68-DD05-4802-8577-1A59ABDB2085}"/>
              </a:ext>
            </a:extLst>
          </p:cNvPr>
          <p:cNvSpPr/>
          <p:nvPr/>
        </p:nvSpPr>
        <p:spPr>
          <a:xfrm>
            <a:off x="944500" y="2059163"/>
            <a:ext cx="9737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3800" dirty="0">
                <a:solidFill>
                  <a:srgbClr val="24292E"/>
                </a:solidFill>
                <a:latin typeface="Apple Color Emoji"/>
              </a:rPr>
              <a:t>🏏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9859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F2E-BF09-43AC-8E05-3C04AD24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78BD2E-B872-436D-8503-D93AB277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4007"/>
            <a:ext cx="6746691" cy="33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29A-1791-43C5-8D9F-A908C88C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DEF3-FADC-456E-833D-DF55A750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Did I succeed?</a:t>
            </a:r>
          </a:p>
          <a:p>
            <a:pPr lvl="1"/>
            <a:r>
              <a:rPr lang="en-US" sz="2400" dirty="0"/>
              <a:t>Skills to showcase</a:t>
            </a:r>
          </a:p>
          <a:p>
            <a:pPr lvl="1"/>
            <a:r>
              <a:rPr lang="en-US" sz="2400" dirty="0"/>
              <a:t>Quality over quantity</a:t>
            </a:r>
          </a:p>
          <a:p>
            <a:pPr lvl="1"/>
            <a:r>
              <a:rPr lang="en-US" sz="2400" dirty="0"/>
              <a:t>Passion</a:t>
            </a:r>
          </a:p>
          <a:p>
            <a:pPr lvl="1"/>
            <a:r>
              <a:rPr lang="en-US" sz="2400" dirty="0"/>
              <a:t>More about the data, less about the model</a:t>
            </a:r>
          </a:p>
          <a:p>
            <a:pPr lvl="1"/>
            <a:r>
              <a:rPr lang="en-US" sz="2400" dirty="0"/>
              <a:t>Make it public</a:t>
            </a:r>
          </a:p>
          <a:p>
            <a:pPr lvl="1"/>
            <a:r>
              <a:rPr lang="en-US" sz="2400" dirty="0"/>
              <a:t>Start small</a:t>
            </a:r>
          </a:p>
        </p:txBody>
      </p:sp>
    </p:spTree>
    <p:extLst>
      <p:ext uri="{BB962C8B-B14F-4D97-AF65-F5344CB8AC3E}">
        <p14:creationId xmlns:p14="http://schemas.microsoft.com/office/powerpoint/2010/main" val="35064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A87F-3A7D-4CCA-BF38-479E5446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B26F-1B7F-40DF-93C8-03DA0571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>
                <a:hlinkClick r:id="rId2"/>
              </a:rPr>
              <a:t>R for Data Science’s #</a:t>
            </a:r>
            <a:r>
              <a:rPr lang="en-US" sz="2400" dirty="0" err="1">
                <a:hlinkClick r:id="rId2"/>
              </a:rPr>
              <a:t>TidyTuesday</a:t>
            </a:r>
            <a:endParaRPr lang="en-US" sz="2400" dirty="0"/>
          </a:p>
          <a:p>
            <a:pPr lvl="2"/>
            <a:r>
              <a:rPr lang="en-US" sz="2000" dirty="0"/>
              <a:t>David Robinson’s Tidy Tuesday Screencast</a:t>
            </a:r>
          </a:p>
          <a:p>
            <a:pPr lvl="1"/>
            <a:r>
              <a:rPr lang="en-US" sz="2400" dirty="0">
                <a:hlinkClick r:id="rId3"/>
              </a:rPr>
              <a:t>FiveThirtyEight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Kaggle Datasets</a:t>
            </a:r>
            <a:endParaRPr lang="en-US" sz="2400" dirty="0"/>
          </a:p>
          <a:p>
            <a:pPr lvl="1"/>
            <a:r>
              <a:rPr lang="en-US" sz="2400" dirty="0">
                <a:hlinkClick r:id="rId5"/>
              </a:rPr>
              <a:t>UCI Machine Learning Repository</a:t>
            </a:r>
            <a:endParaRPr lang="en-US" sz="2400" dirty="0"/>
          </a:p>
          <a:p>
            <a:pPr lvl="1"/>
            <a:r>
              <a:rPr lang="en-US" sz="2400" dirty="0">
                <a:hlinkClick r:id="rId6"/>
              </a:rPr>
              <a:t>Namara.io </a:t>
            </a:r>
            <a:r>
              <a:rPr lang="en-US" sz="2400" dirty="0"/>
              <a:t>by </a:t>
            </a:r>
            <a:r>
              <a:rPr lang="en-US" sz="2400" dirty="0" err="1"/>
              <a:t>ThinkData</a:t>
            </a:r>
            <a:r>
              <a:rPr lang="en-US" sz="2400" dirty="0"/>
              <a:t> Works</a:t>
            </a:r>
          </a:p>
          <a:p>
            <a:pPr lvl="1"/>
            <a:r>
              <a:rPr lang="en-US" sz="2400" dirty="0"/>
              <a:t>Open Data Portals by </a:t>
            </a:r>
            <a:r>
              <a:rPr lang="en-US" sz="2400" dirty="0">
                <a:hlinkClick r:id="rId7"/>
              </a:rPr>
              <a:t>City of Vancouver</a:t>
            </a:r>
            <a:r>
              <a:rPr lang="en-US" sz="2400" dirty="0"/>
              <a:t>, </a:t>
            </a:r>
            <a:r>
              <a:rPr lang="en-US" sz="2400" dirty="0">
                <a:hlinkClick r:id="rId8"/>
              </a:rPr>
              <a:t>BC Government</a:t>
            </a:r>
            <a:r>
              <a:rPr lang="en-US" sz="2400" dirty="0"/>
              <a:t>, </a:t>
            </a:r>
            <a:r>
              <a:rPr lang="en-US" sz="2400" dirty="0">
                <a:hlinkClick r:id="rId9"/>
              </a:rPr>
              <a:t>StatisticsCanada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487D7-759C-44F5-9DDC-823C937617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704306"/>
            <a:ext cx="10058400" cy="14493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CA" dirty="0"/>
              <a:t>Questions?</a:t>
            </a:r>
            <a:br>
              <a:rPr lang="en-CA" dirty="0"/>
            </a:br>
            <a:br>
              <a:rPr lang="en-CA" dirty="0"/>
            </a:br>
            <a:r>
              <a:rPr lang="en-CA" dirty="0">
                <a:hlinkClick r:id="rId2"/>
              </a:rPr>
              <a:t>bit.ly/cricket-data-project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3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8839-87A7-4E86-AAD7-05979464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6682-4F67-4E9E-9871-5296892F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Personal</a:t>
            </a:r>
          </a:p>
          <a:p>
            <a:pPr lvl="1"/>
            <a:r>
              <a:rPr lang="en-CA" sz="2000" dirty="0"/>
              <a:t>Born and raised in Pakistan</a:t>
            </a:r>
          </a:p>
          <a:p>
            <a:pPr lvl="1"/>
            <a:r>
              <a:rPr lang="en-CA" sz="2000" dirty="0"/>
              <a:t>Watching and playing cricket my entire life</a:t>
            </a:r>
          </a:p>
          <a:p>
            <a:r>
              <a:rPr lang="en-CA" sz="2400" dirty="0"/>
              <a:t>Education</a:t>
            </a:r>
          </a:p>
          <a:p>
            <a:pPr lvl="1"/>
            <a:r>
              <a:rPr lang="en-CA" sz="2000" dirty="0"/>
              <a:t>UBC’s Master of Data Science</a:t>
            </a:r>
          </a:p>
          <a:p>
            <a:pPr lvl="1"/>
            <a:r>
              <a:rPr lang="en-CA" sz="2000" dirty="0"/>
              <a:t>BS Information Systems</a:t>
            </a:r>
          </a:p>
          <a:p>
            <a:r>
              <a:rPr lang="en-CA" sz="2400" dirty="0"/>
              <a:t>Professional</a:t>
            </a:r>
          </a:p>
          <a:p>
            <a:pPr lvl="1"/>
            <a:r>
              <a:rPr lang="en-CA" sz="2000" dirty="0"/>
              <a:t>Data Scientist, aDolus Inc.</a:t>
            </a:r>
          </a:p>
          <a:p>
            <a:pPr lvl="1"/>
            <a:r>
              <a:rPr lang="en-CA" sz="2000" dirty="0"/>
              <a:t>Data and Analytics Consultant, KPMG US</a:t>
            </a:r>
          </a:p>
        </p:txBody>
      </p:sp>
    </p:spTree>
    <p:extLst>
      <p:ext uri="{BB962C8B-B14F-4D97-AF65-F5344CB8AC3E}">
        <p14:creationId xmlns:p14="http://schemas.microsoft.com/office/powerpoint/2010/main" val="41287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4FE-AA68-4042-ACD8-E5882065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Cricket Prediction?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BE18F8-F94F-41D3-9D17-1319DAFF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Passion</a:t>
            </a:r>
          </a:p>
          <a:p>
            <a:pPr lvl="1"/>
            <a:r>
              <a:rPr lang="en-US" sz="2400" dirty="0"/>
              <a:t>Fun</a:t>
            </a:r>
          </a:p>
          <a:p>
            <a:pPr lvl="1"/>
            <a:r>
              <a:rPr lang="en-US" sz="2400" dirty="0"/>
              <a:t>Personal</a:t>
            </a:r>
          </a:p>
          <a:p>
            <a:pPr lvl="1"/>
            <a:r>
              <a:rPr lang="en-US" sz="2400" dirty="0"/>
              <a:t>Different</a:t>
            </a:r>
          </a:p>
          <a:p>
            <a:pPr lvl="1"/>
            <a:r>
              <a:rPr lang="en-US" sz="2400" dirty="0"/>
              <a:t>Data Available</a:t>
            </a:r>
          </a:p>
          <a:p>
            <a:pPr lvl="1"/>
            <a:r>
              <a:rPr lang="en-US" sz="2400" dirty="0"/>
              <a:t>Fits the Machine Learning Paradigm</a:t>
            </a:r>
          </a:p>
        </p:txBody>
      </p:sp>
      <p:pic>
        <p:nvPicPr>
          <p:cNvPr id="4" name="Picture 2" descr="Image result for cricket">
            <a:extLst>
              <a:ext uri="{FF2B5EF4-FFF2-40B4-BE49-F238E27FC236}">
                <a16:creationId xmlns:a16="http://schemas.microsoft.com/office/drawing/2014/main" id="{7E775169-7F51-40D7-AFEB-9BDFC55D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47" y="1794013"/>
            <a:ext cx="3159345" cy="394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16A4-9AE0-42C6-A2BC-5BD02888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3EA2-A895-49AF-A60F-A27A9198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/>
            <a:r>
              <a:rPr lang="en-US" sz="2400" dirty="0"/>
              <a:t>Tournament</a:t>
            </a:r>
          </a:p>
          <a:p>
            <a:pPr lvl="1"/>
            <a:r>
              <a:rPr lang="en-US" sz="2400" dirty="0"/>
              <a:t>Venue</a:t>
            </a:r>
          </a:p>
          <a:p>
            <a:pPr lvl="1"/>
            <a:r>
              <a:rPr lang="en-US" sz="2400" dirty="0"/>
              <a:t>Teams</a:t>
            </a:r>
          </a:p>
          <a:p>
            <a:pPr lvl="1"/>
            <a:r>
              <a:rPr lang="en-US" sz="2400" dirty="0"/>
              <a:t>Players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D0C96E-1288-4CDA-95E2-69821D69D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0" r="2642" b="23476"/>
          <a:stretch/>
        </p:blipFill>
        <p:spPr>
          <a:xfrm>
            <a:off x="3321921" y="1845734"/>
            <a:ext cx="7833760" cy="4879217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FC1C1B4-A872-4666-95F6-5718A68A7263}"/>
              </a:ext>
            </a:extLst>
          </p:cNvPr>
          <p:cNvSpPr/>
          <p:nvPr/>
        </p:nvSpPr>
        <p:spPr>
          <a:xfrm>
            <a:off x="3643085" y="2878667"/>
            <a:ext cx="1162179" cy="634309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42C54C-3E70-4296-9C75-6B42DC8D80E6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365311" y="2878668"/>
            <a:ext cx="1277775" cy="3171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0CECE2C-4063-44E9-891B-646FA4310FE7}"/>
              </a:ext>
            </a:extLst>
          </p:cNvPr>
          <p:cNvSpPr/>
          <p:nvPr/>
        </p:nvSpPr>
        <p:spPr>
          <a:xfrm>
            <a:off x="5650376" y="2648858"/>
            <a:ext cx="685109" cy="229810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B2E2E69-5D56-45F2-BFD7-AD6F2583F7CB}"/>
              </a:ext>
            </a:extLst>
          </p:cNvPr>
          <p:cNvSpPr/>
          <p:nvPr/>
        </p:nvSpPr>
        <p:spPr>
          <a:xfrm>
            <a:off x="4235062" y="2651973"/>
            <a:ext cx="1277776" cy="217363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686927A-FBBB-471D-88DD-3D8A923CCBBC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4086942" y="742868"/>
            <a:ext cx="184359" cy="36276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40955E5-1D52-4B24-A2F5-4F0F5EDD877A}"/>
              </a:ext>
            </a:extLst>
          </p:cNvPr>
          <p:cNvCxnSpPr>
            <a:cxnSpLocks/>
            <a:stCxn id="26" idx="0"/>
          </p:cNvCxnSpPr>
          <p:nvPr/>
        </p:nvCxnSpPr>
        <p:spPr>
          <a:xfrm rot="16200000" flipV="1">
            <a:off x="3669381" y="1447404"/>
            <a:ext cx="614291" cy="1794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B8B16584-7D5F-491B-93BC-DB67F95EFF74}"/>
              </a:ext>
            </a:extLst>
          </p:cNvPr>
          <p:cNvSpPr/>
          <p:nvPr/>
        </p:nvSpPr>
        <p:spPr>
          <a:xfrm>
            <a:off x="3643085" y="5117840"/>
            <a:ext cx="1430176" cy="1539551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E0CBF3-3039-4149-A4C5-0C4238E65671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838131" y="3512976"/>
            <a:ext cx="1804954" cy="2374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96378-A14B-4EFC-B364-0B08A08ED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3" t="22586" r="3108" b="5033"/>
          <a:stretch/>
        </p:blipFill>
        <p:spPr>
          <a:xfrm>
            <a:off x="5160522" y="380616"/>
            <a:ext cx="5115663" cy="62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0916A4-9AE0-42C6-A2BC-5BD02888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Keep Breaking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3EA2-A895-49AF-A60F-A27A9198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1"/>
            <a:r>
              <a:rPr lang="en-US" sz="2400" dirty="0"/>
              <a:t>Players</a:t>
            </a:r>
          </a:p>
          <a:p>
            <a:pPr lvl="2"/>
            <a:r>
              <a:rPr lang="en-US" sz="2000" dirty="0"/>
              <a:t>Attributes</a:t>
            </a:r>
          </a:p>
          <a:p>
            <a:pPr lvl="2"/>
            <a:r>
              <a:rPr lang="en-US" sz="2000" dirty="0"/>
              <a:t>Bat</a:t>
            </a:r>
          </a:p>
          <a:p>
            <a:pPr lvl="2"/>
            <a:r>
              <a:rPr lang="en-US" sz="2000" dirty="0"/>
              <a:t>Bowl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FC1C1B4-A872-4666-95F6-5718A68A7263}"/>
              </a:ext>
            </a:extLst>
          </p:cNvPr>
          <p:cNvSpPr/>
          <p:nvPr/>
        </p:nvSpPr>
        <p:spPr>
          <a:xfrm>
            <a:off x="5160523" y="4021582"/>
            <a:ext cx="5028506" cy="205186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42C54C-3E70-4296-9C75-6B42DC8D80E6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2174033" y="2775857"/>
            <a:ext cx="2986490" cy="13483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0CECE2C-4063-44E9-891B-646FA4310FE7}"/>
              </a:ext>
            </a:extLst>
          </p:cNvPr>
          <p:cNvSpPr/>
          <p:nvPr/>
        </p:nvSpPr>
        <p:spPr>
          <a:xfrm>
            <a:off x="5160523" y="1260997"/>
            <a:ext cx="3283685" cy="1972059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686927A-FBBB-471D-88DD-3D8A923CCBBC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2789853" y="2247027"/>
            <a:ext cx="2370670" cy="1789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B8B16584-7D5F-491B-93BC-DB67F95EFF74}"/>
              </a:ext>
            </a:extLst>
          </p:cNvPr>
          <p:cNvSpPr/>
          <p:nvPr/>
        </p:nvSpPr>
        <p:spPr>
          <a:xfrm>
            <a:off x="5193179" y="5631024"/>
            <a:ext cx="5028506" cy="17261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9E0CBF3-3039-4149-A4C5-0C4238E65671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870789" y="3341431"/>
            <a:ext cx="3322391" cy="2375903"/>
          </a:xfrm>
          <a:prstGeom prst="bentConnector3">
            <a:avLst>
              <a:gd name="adj1" fmla="val 100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4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5BA1-495D-4F9F-A809-4EEA6DB0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4407-3D91-492F-990D-942F4A8B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3"/>
            <a:ext cx="4841654" cy="4508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Scrapping</a:t>
            </a:r>
          </a:p>
          <a:p>
            <a:pPr lvl="1"/>
            <a:r>
              <a:rPr lang="en-US" dirty="0"/>
              <a:t>6,000+ web pages: 4,000 one-day international matches played over 50 years by over 2,000 cricketers</a:t>
            </a:r>
          </a:p>
          <a:p>
            <a:r>
              <a:rPr lang="en-US" dirty="0"/>
              <a:t>Python Programming</a:t>
            </a:r>
          </a:p>
          <a:p>
            <a:pPr lvl="1"/>
            <a:r>
              <a:rPr lang="en-US" dirty="0"/>
              <a:t>Reproducible scripts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Python matplotlib and R ggplot2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 models</a:t>
            </a:r>
          </a:p>
          <a:p>
            <a:r>
              <a:rPr lang="en-US" dirty="0"/>
              <a:t>Project Management</a:t>
            </a:r>
          </a:p>
          <a:p>
            <a:pPr lvl="1"/>
            <a:r>
              <a:rPr lang="en-US" dirty="0"/>
              <a:t>Issues / Projects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Wiki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0EC56-B968-400E-98F4-D6111A92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29" t="9556" r="32079" b="2922"/>
          <a:stretch/>
        </p:blipFill>
        <p:spPr>
          <a:xfrm>
            <a:off x="6022910" y="1794948"/>
            <a:ext cx="5135879" cy="48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F2E-BF09-43AC-8E05-3C04AD24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2BEC-4CE6-413D-8424-F7864302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3651"/>
            <a:ext cx="6015734" cy="1134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EBED5-628A-4C4F-B1A2-563A11FD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890139"/>
            <a:ext cx="8522582" cy="34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F2E-BF09-43AC-8E05-3C04AD24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085B8-EE88-48C0-A530-D375AD62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25245"/>
            <a:ext cx="9582304" cy="38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3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F2E-BF09-43AC-8E05-3C04AD24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7D45C-9E20-43C9-AB0B-9DDA6A78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8698"/>
            <a:ext cx="7612847" cy="35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7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206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Apple Color Emoji</vt:lpstr>
      <vt:lpstr>Arial</vt:lpstr>
      <vt:lpstr>Calibri</vt:lpstr>
      <vt:lpstr>Calibri Light</vt:lpstr>
      <vt:lpstr>Retrospect</vt:lpstr>
      <vt:lpstr>Applying Data Skills to a Life-Long Passion</vt:lpstr>
      <vt:lpstr>Background</vt:lpstr>
      <vt:lpstr>Why Cricket Prediction?</vt:lpstr>
      <vt:lpstr>Breaking Down the Problem</vt:lpstr>
      <vt:lpstr>Keep Breaking </vt:lpstr>
      <vt:lpstr>Data Science Workflow</vt:lpstr>
      <vt:lpstr>Predictions</vt:lpstr>
      <vt:lpstr>Predictions</vt:lpstr>
      <vt:lpstr>Predictions</vt:lpstr>
      <vt:lpstr>Feature Importance</vt:lpstr>
      <vt:lpstr>Lessons Learnt</vt:lpstr>
      <vt:lpstr>How to Get Started?</vt:lpstr>
      <vt:lpstr>Questions?  bit.ly/cricket-data-project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Skills to a Life-Long Passion</dc:title>
  <dc:creator>Talha Siddiqui</dc:creator>
  <cp:lastModifiedBy>Talha Siddiqui</cp:lastModifiedBy>
  <cp:revision>11</cp:revision>
  <dcterms:created xsi:type="dcterms:W3CDTF">2019-10-29T00:23:04Z</dcterms:created>
  <dcterms:modified xsi:type="dcterms:W3CDTF">2019-10-30T07:43:03Z</dcterms:modified>
</cp:coreProperties>
</file>