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17"/>
  </p:notesMasterIdLst>
  <p:handoutMasterIdLst>
    <p:handoutMasterId r:id="rId18"/>
  </p:handoutMasterIdLst>
  <p:sldIdLst>
    <p:sldId id="974" r:id="rId2"/>
    <p:sldId id="857" r:id="rId3"/>
    <p:sldId id="978" r:id="rId4"/>
    <p:sldId id="976" r:id="rId5"/>
    <p:sldId id="963" r:id="rId6"/>
    <p:sldId id="975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986" r:id="rId15"/>
    <p:sldId id="950" r:id="rId16"/>
  </p:sldIdLst>
  <p:sldSz cx="9144000" cy="5143500" type="screen16x9"/>
  <p:notesSz cx="7010400" cy="9296400"/>
  <p:defaultTextStyle>
    <a:defPPr>
      <a:defRPr lang="en-US"/>
    </a:defPPr>
    <a:lvl1pPr marL="0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" userDrawn="1">
          <p15:clr>
            <a:srgbClr val="A4A3A4"/>
          </p15:clr>
        </p15:guide>
        <p15:guide id="2" orient="horz" pos="1341" userDrawn="1">
          <p15:clr>
            <a:srgbClr val="A4A3A4"/>
          </p15:clr>
        </p15:guide>
        <p15:guide id="3" orient="horz" pos="1205" userDrawn="1">
          <p15:clr>
            <a:srgbClr val="A4A3A4"/>
          </p15:clr>
        </p15:guide>
        <p15:guide id="4" pos="5487" userDrawn="1">
          <p15:clr>
            <a:srgbClr val="A4A3A4"/>
          </p15:clr>
        </p15:guide>
        <p15:guide id="5" pos="40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F45"/>
    <a:srgbClr val="F57521"/>
    <a:srgbClr val="00B795"/>
    <a:srgbClr val="00B4F1"/>
    <a:srgbClr val="FBB032"/>
    <a:srgbClr val="1372BA"/>
    <a:srgbClr val="926EB0"/>
    <a:srgbClr val="FBE921"/>
    <a:srgbClr val="FBB034"/>
    <a:srgbClr val="FB8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8" autoAdjust="0"/>
    <p:restoredTop sz="90984" autoAdjust="0"/>
  </p:normalViewPr>
  <p:slideViewPr>
    <p:cSldViewPr snapToGrid="0">
      <p:cViewPr varScale="1">
        <p:scale>
          <a:sx n="105" d="100"/>
          <a:sy n="105" d="100"/>
        </p:scale>
        <p:origin x="1147" y="62"/>
      </p:cViewPr>
      <p:guideLst>
        <p:guide orient="horz" pos="273"/>
        <p:guide orient="horz" pos="1341"/>
        <p:guide orient="horz" pos="1205"/>
        <p:guide pos="5487"/>
        <p:guide pos="40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1400"/>
    </p:cViewPr>
  </p:sorterViewPr>
  <p:notesViewPr>
    <p:cSldViewPr snapToGrid="0">
      <p:cViewPr>
        <p:scale>
          <a:sx n="66" d="100"/>
          <a:sy n="66" d="100"/>
        </p:scale>
        <p:origin x="4320" y="808"/>
      </p:cViewPr>
      <p:guideLst>
        <p:guide orient="horz" pos="2928"/>
        <p:guide pos="2208"/>
      </p:guideLst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7360" y="9123546"/>
            <a:ext cx="1497704" cy="109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is-IS" sz="7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2016</a:t>
            </a: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Duarte Inc.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7731" y="9123546"/>
            <a:ext cx="108149" cy="1095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700">
                <a:solidFill>
                  <a:schemeClr val="bg1">
                    <a:lumMod val="75000"/>
                  </a:schemeClr>
                </a:solidFill>
                <a:latin typeface="+mj-lt"/>
              </a:rPr>
              <a:t>‹#›</a:t>
            </a:fld>
            <a:endParaRPr lang="en-US" sz="7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A1D4F-89C0-4075-B4B3-7CBBB6C3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50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1093788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1089" y="4929028"/>
            <a:ext cx="6228222" cy="3670141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360" y="9123546"/>
            <a:ext cx="130403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Copyright </a:t>
            </a:r>
            <a:r>
              <a:rPr lang="is-IS" sz="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2016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Duarte Inc. Confidential.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7752" y="9123546"/>
            <a:ext cx="78654" cy="938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342FB9F6-3526-4818-B864-6624DDD159B3}" type="slidenum">
              <a:rPr lang="en-US" sz="60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‹#›</a:t>
            </a:fld>
            <a:endParaRPr lang="en-US" sz="6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18743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85736" indent="-85736" algn="l" defTabSz="685891" rtl="0" eaLnBrk="1" latinLnBrk="0" hangingPunct="1">
      <a:lnSpc>
        <a:spcPct val="85000"/>
      </a:lnSpc>
      <a:spcBef>
        <a:spcPts val="600"/>
      </a:spcBef>
      <a:spcAft>
        <a:spcPts val="150"/>
      </a:spcAft>
      <a:buFont typeface="Arial" pitchFamily="34" charset="0"/>
      <a:buChar char="•"/>
      <a:defRPr sz="900" kern="1200">
        <a:solidFill>
          <a:schemeClr val="bg1">
            <a:lumMod val="50000"/>
          </a:schemeClr>
        </a:solidFill>
        <a:latin typeface="+mj-lt"/>
        <a:ea typeface="+mn-ea"/>
        <a:cs typeface="+mn-cs"/>
      </a:defRPr>
    </a:lvl1pPr>
    <a:lvl2pPr marL="171473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825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2pPr>
    <a:lvl3pPr marL="257209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788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3pPr>
    <a:lvl4pPr marL="342946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750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4pPr>
    <a:lvl5pPr marL="428682" indent="-85736" algn="l" defTabSz="685891" rtl="0" eaLnBrk="1" latinLnBrk="0" hangingPunct="1">
      <a:lnSpc>
        <a:spcPct val="85000"/>
      </a:lnSpc>
      <a:spcAft>
        <a:spcPts val="150"/>
      </a:spcAft>
      <a:buFont typeface="Arial" pitchFamily="34" charset="0"/>
      <a:buChar char="•"/>
      <a:defRPr sz="675" kern="1200">
        <a:solidFill>
          <a:schemeClr val="bg1">
            <a:lumMod val="50000"/>
          </a:schemeClr>
        </a:solidFill>
        <a:latin typeface="Franklin Gothic Book" pitchFamily="34" charset="0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Engineering manager for CRM</a:t>
            </a:r>
          </a:p>
          <a:p>
            <a:r>
              <a:rPr lang="en-US" dirty="0"/>
              <a:t>7 years at Blackbaud</a:t>
            </a:r>
          </a:p>
          <a:p>
            <a:r>
              <a:rPr lang="en-US" dirty="0"/>
              <a:t>All of that time on BBCRM.</a:t>
            </a:r>
          </a:p>
        </p:txBody>
      </p:sp>
    </p:spTree>
    <p:extLst>
      <p:ext uri="{BB962C8B-B14F-4D97-AF65-F5344CB8AC3E}">
        <p14:creationId xmlns:p14="http://schemas.microsoft.com/office/powerpoint/2010/main" val="1358392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angular modules and adding a module to your project as reference to a </a:t>
            </a:r>
            <a:r>
              <a:rPr lang="en-US" dirty="0" err="1"/>
              <a:t>dll</a:t>
            </a:r>
            <a:r>
              <a:rPr lang="en-US" dirty="0"/>
              <a:t> in </a:t>
            </a:r>
            <a:r>
              <a:rPr lang="en-US" dirty="0" err="1"/>
              <a:t>.net</a:t>
            </a:r>
            <a:r>
              <a:rPr lang="en-US" dirty="0"/>
              <a:t> land</a:t>
            </a:r>
          </a:p>
        </p:txBody>
      </p:sp>
    </p:spTree>
    <p:extLst>
      <p:ext uri="{BB962C8B-B14F-4D97-AF65-F5344CB8AC3E}">
        <p14:creationId xmlns:p14="http://schemas.microsoft.com/office/powerpoint/2010/main" val="356211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lvl="0" indent="-11430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25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88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lvl="0" indent="-11430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2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about as bad as that photoshop job on a mobile device</a:t>
            </a:r>
          </a:p>
          <a:p>
            <a:r>
              <a:rPr lang="en-US" dirty="0"/>
              <a:t>Targeted mobile functionality – all of CRM functionality within a mobile app is not ideal.</a:t>
            </a:r>
          </a:p>
        </p:txBody>
      </p:sp>
    </p:spTree>
    <p:extLst>
      <p:ext uri="{BB962C8B-B14F-4D97-AF65-F5344CB8AC3E}">
        <p14:creationId xmlns:p14="http://schemas.microsoft.com/office/powerpoint/2010/main" val="184545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2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lvl="0" indent="-11430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9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you’re taking any actions on a </a:t>
            </a:r>
            <a:r>
              <a:rPr lang="en-US" dirty="0" err="1"/>
              <a:t>UIModel</a:t>
            </a:r>
            <a:r>
              <a:rPr lang="en-US" dirty="0"/>
              <a:t> form – this is the thing driving the requests back to CRM to get data and update the form accordingly.</a:t>
            </a:r>
          </a:p>
          <a:p>
            <a:r>
              <a:rPr lang="en-US" dirty="0"/>
              <a:t>It also does a lot of the drawing and rendering of the form.</a:t>
            </a:r>
          </a:p>
          <a:p>
            <a:r>
              <a:rPr lang="en-US" dirty="0"/>
              <a:t>Since then 100’s of </a:t>
            </a:r>
            <a:r>
              <a:rPr lang="en-US" dirty="0" err="1"/>
              <a:t>javascript</a:t>
            </a:r>
            <a:r>
              <a:rPr lang="en-US" dirty="0"/>
              <a:t> frameworks built to make mobile first, responsive single page applications have sprung 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3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lvl="0" indent="-11430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 data binding – When value on the backend JS changes …update the HTML automagically</a:t>
            </a:r>
          </a:p>
          <a:p>
            <a:r>
              <a:rPr lang="en-US" dirty="0"/>
              <a:t>Simplify the developer experience – DOM manipulation should be abstracted away.</a:t>
            </a:r>
          </a:p>
        </p:txBody>
      </p:sp>
    </p:spTree>
    <p:extLst>
      <p:ext uri="{BB962C8B-B14F-4D97-AF65-F5344CB8AC3E}">
        <p14:creationId xmlns:p14="http://schemas.microsoft.com/office/powerpoint/2010/main" val="404762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 data binding – When value on the backend JS changes …update the HTML automagically</a:t>
            </a:r>
          </a:p>
        </p:txBody>
      </p:sp>
    </p:spTree>
    <p:extLst>
      <p:ext uri="{BB962C8B-B14F-4D97-AF65-F5344CB8AC3E}">
        <p14:creationId xmlns:p14="http://schemas.microsoft.com/office/powerpoint/2010/main" val="42123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10937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marR="0" lvl="0" indent="-11430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0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9"/>
            <a:ext cx="9144000" cy="5142161"/>
          </a:xfrm>
          <a:prstGeom prst="rect">
            <a:avLst/>
          </a:prstGeom>
        </p:spPr>
      </p:pic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8595" y="2451801"/>
            <a:ext cx="5585486" cy="302285"/>
          </a:xfrm>
        </p:spPr>
        <p:txBody>
          <a:bodyPr/>
          <a:lstStyle>
            <a:lvl1pPr marL="260747" indent="-260747">
              <a:spcBef>
                <a:spcPts val="450"/>
              </a:spcBef>
              <a:defRPr sz="2100"/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8595" y="2840296"/>
            <a:ext cx="5585486" cy="302285"/>
          </a:xfrm>
        </p:spPr>
        <p:txBody>
          <a:bodyPr/>
          <a:lstStyle>
            <a:lvl1pPr marL="260747" indent="0">
              <a:spcBef>
                <a:spcPts val="450"/>
              </a:spcBef>
              <a:buFont typeface="Arial" panose="020B0604020202020204" pitchFamily="34" charset="0"/>
              <a:buNone/>
              <a:defRPr sz="2100"/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5042" y="304801"/>
            <a:ext cx="6475182" cy="2049905"/>
          </a:xfrm>
        </p:spPr>
        <p:txBody>
          <a:bodyPr anchor="b" anchorCtr="0"/>
          <a:lstStyle>
            <a:lvl1pPr marL="0" indent="0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None/>
              <a:defRPr lang="en-US" sz="4050" kern="1200" spc="-30" dirty="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36" y="3691492"/>
            <a:ext cx="2156968" cy="7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bg>
      <p:bgPr>
        <a:gradFill>
          <a:gsLst>
            <a:gs pos="0">
              <a:schemeClr val="bg1">
                <a:lumMod val="85000"/>
                <a:alpha val="85000"/>
              </a:schemeClr>
            </a:gs>
            <a:gs pos="58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84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42949" y="108859"/>
            <a:ext cx="8413653" cy="7912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77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39"/>
            <a:ext cx="9144000" cy="5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  <a:alpha val="85000"/>
              </a:schemeClr>
            </a:gs>
            <a:gs pos="83000">
              <a:schemeClr val="bg1"/>
            </a:gs>
            <a:gs pos="30000">
              <a:schemeClr val="bg1">
                <a:lumMod val="95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216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342949" y="108858"/>
            <a:ext cx="8413653" cy="74022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b="0" dirty="0"/>
              <a:t>Click To Add Title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1273628"/>
            <a:ext cx="8412480" cy="325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939415" y="3642610"/>
            <a:ext cx="807915" cy="125195"/>
            <a:chOff x="2274599" y="2654919"/>
            <a:chExt cx="1944204" cy="301352"/>
          </a:xfrm>
          <a:solidFill>
            <a:schemeClr val="bg1"/>
          </a:solidFill>
        </p:grpSpPr>
        <p:sp>
          <p:nvSpPr>
            <p:cNvPr id="28" name="Freeform 60"/>
            <p:cNvSpPr>
              <a:spLocks noChangeArrowheads="1"/>
            </p:cNvSpPr>
            <p:nvPr/>
          </p:nvSpPr>
          <p:spPr bwMode="auto">
            <a:xfrm>
              <a:off x="2575951" y="2733768"/>
              <a:ext cx="238705" cy="221423"/>
            </a:xfrm>
            <a:custGeom>
              <a:avLst/>
              <a:gdLst>
                <a:gd name="T0" fmla="*/ 836 w 975"/>
                <a:gd name="T1" fmla="*/ 649 h 905"/>
                <a:gd name="T2" fmla="*/ 836 w 975"/>
                <a:gd name="T3" fmla="*/ 649 h 905"/>
                <a:gd name="T4" fmla="*/ 836 w 975"/>
                <a:gd name="T5" fmla="*/ 347 h 905"/>
                <a:gd name="T6" fmla="*/ 836 w 975"/>
                <a:gd name="T7" fmla="*/ 347 h 905"/>
                <a:gd name="T8" fmla="*/ 836 w 975"/>
                <a:gd name="T9" fmla="*/ 23 h 905"/>
                <a:gd name="T10" fmla="*/ 673 w 975"/>
                <a:gd name="T11" fmla="*/ 23 h 905"/>
                <a:gd name="T12" fmla="*/ 673 w 975"/>
                <a:gd name="T13" fmla="*/ 93 h 905"/>
                <a:gd name="T14" fmla="*/ 464 w 975"/>
                <a:gd name="T15" fmla="*/ 23 h 905"/>
                <a:gd name="T16" fmla="*/ 0 w 975"/>
                <a:gd name="T17" fmla="*/ 464 h 905"/>
                <a:gd name="T18" fmla="*/ 464 w 975"/>
                <a:gd name="T19" fmla="*/ 881 h 905"/>
                <a:gd name="T20" fmla="*/ 743 w 975"/>
                <a:gd name="T21" fmla="*/ 765 h 905"/>
                <a:gd name="T22" fmla="*/ 859 w 975"/>
                <a:gd name="T23" fmla="*/ 881 h 905"/>
                <a:gd name="T24" fmla="*/ 974 w 975"/>
                <a:gd name="T25" fmla="*/ 765 h 905"/>
                <a:gd name="T26" fmla="*/ 836 w 975"/>
                <a:gd name="T27" fmla="*/ 649 h 905"/>
                <a:gd name="T28" fmla="*/ 464 w 975"/>
                <a:gd name="T29" fmla="*/ 718 h 905"/>
                <a:gd name="T30" fmla="*/ 464 w 975"/>
                <a:gd name="T31" fmla="*/ 718 h 905"/>
                <a:gd name="T32" fmla="*/ 163 w 975"/>
                <a:gd name="T33" fmla="*/ 464 h 905"/>
                <a:gd name="T34" fmla="*/ 487 w 975"/>
                <a:gd name="T35" fmla="*/ 185 h 905"/>
                <a:gd name="T36" fmla="*/ 673 w 975"/>
                <a:gd name="T37" fmla="*/ 301 h 905"/>
                <a:gd name="T38" fmla="*/ 673 w 975"/>
                <a:gd name="T39" fmla="*/ 347 h 905"/>
                <a:gd name="T40" fmla="*/ 673 w 975"/>
                <a:gd name="T41" fmla="*/ 347 h 905"/>
                <a:gd name="T42" fmla="*/ 673 w 975"/>
                <a:gd name="T43" fmla="*/ 603 h 905"/>
                <a:gd name="T44" fmla="*/ 464 w 975"/>
                <a:gd name="T45" fmla="*/ 71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5" h="905">
                  <a:moveTo>
                    <a:pt x="836" y="649"/>
                  </a:moveTo>
                  <a:lnTo>
                    <a:pt x="836" y="649"/>
                  </a:lnTo>
                  <a:cubicBezTo>
                    <a:pt x="836" y="347"/>
                    <a:pt x="836" y="347"/>
                    <a:pt x="836" y="347"/>
                  </a:cubicBezTo>
                  <a:lnTo>
                    <a:pt x="836" y="347"/>
                  </a:lnTo>
                  <a:cubicBezTo>
                    <a:pt x="836" y="23"/>
                    <a:pt x="836" y="23"/>
                    <a:pt x="836" y="23"/>
                  </a:cubicBezTo>
                  <a:cubicBezTo>
                    <a:pt x="673" y="23"/>
                    <a:pt x="673" y="23"/>
                    <a:pt x="673" y="23"/>
                  </a:cubicBezTo>
                  <a:cubicBezTo>
                    <a:pt x="673" y="93"/>
                    <a:pt x="673" y="93"/>
                    <a:pt x="673" y="93"/>
                  </a:cubicBezTo>
                  <a:cubicBezTo>
                    <a:pt x="627" y="46"/>
                    <a:pt x="557" y="23"/>
                    <a:pt x="464" y="23"/>
                  </a:cubicBezTo>
                  <a:cubicBezTo>
                    <a:pt x="163" y="0"/>
                    <a:pt x="0" y="208"/>
                    <a:pt x="0" y="464"/>
                  </a:cubicBezTo>
                  <a:cubicBezTo>
                    <a:pt x="0" y="695"/>
                    <a:pt x="163" y="881"/>
                    <a:pt x="464" y="881"/>
                  </a:cubicBezTo>
                  <a:cubicBezTo>
                    <a:pt x="603" y="904"/>
                    <a:pt x="743" y="765"/>
                    <a:pt x="743" y="765"/>
                  </a:cubicBezTo>
                  <a:cubicBezTo>
                    <a:pt x="859" y="881"/>
                    <a:pt x="859" y="881"/>
                    <a:pt x="859" y="881"/>
                  </a:cubicBezTo>
                  <a:cubicBezTo>
                    <a:pt x="974" y="765"/>
                    <a:pt x="974" y="765"/>
                    <a:pt x="974" y="765"/>
                  </a:cubicBezTo>
                  <a:lnTo>
                    <a:pt x="836" y="649"/>
                  </a:lnTo>
                  <a:close/>
                  <a:moveTo>
                    <a:pt x="464" y="718"/>
                  </a:moveTo>
                  <a:lnTo>
                    <a:pt x="464" y="718"/>
                  </a:lnTo>
                  <a:cubicBezTo>
                    <a:pt x="302" y="742"/>
                    <a:pt x="163" y="603"/>
                    <a:pt x="163" y="464"/>
                  </a:cubicBezTo>
                  <a:cubicBezTo>
                    <a:pt x="163" y="301"/>
                    <a:pt x="279" y="162"/>
                    <a:pt x="487" y="185"/>
                  </a:cubicBezTo>
                  <a:cubicBezTo>
                    <a:pt x="557" y="185"/>
                    <a:pt x="627" y="254"/>
                    <a:pt x="673" y="301"/>
                  </a:cubicBezTo>
                  <a:cubicBezTo>
                    <a:pt x="673" y="347"/>
                    <a:pt x="673" y="347"/>
                    <a:pt x="673" y="347"/>
                  </a:cubicBezTo>
                  <a:lnTo>
                    <a:pt x="673" y="347"/>
                  </a:lnTo>
                  <a:cubicBezTo>
                    <a:pt x="673" y="603"/>
                    <a:pt x="673" y="603"/>
                    <a:pt x="673" y="603"/>
                  </a:cubicBezTo>
                  <a:cubicBezTo>
                    <a:pt x="627" y="672"/>
                    <a:pt x="557" y="718"/>
                    <a:pt x="464" y="7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29" name="Freeform 61"/>
            <p:cNvSpPr>
              <a:spLocks noChangeArrowheads="1"/>
            </p:cNvSpPr>
            <p:nvPr/>
          </p:nvSpPr>
          <p:spPr bwMode="auto">
            <a:xfrm>
              <a:off x="3468125" y="2733768"/>
              <a:ext cx="233304" cy="221423"/>
            </a:xfrm>
            <a:custGeom>
              <a:avLst/>
              <a:gdLst>
                <a:gd name="T0" fmla="*/ 835 w 951"/>
                <a:gd name="T1" fmla="*/ 649 h 905"/>
                <a:gd name="T2" fmla="*/ 835 w 951"/>
                <a:gd name="T3" fmla="*/ 649 h 905"/>
                <a:gd name="T4" fmla="*/ 835 w 951"/>
                <a:gd name="T5" fmla="*/ 347 h 905"/>
                <a:gd name="T6" fmla="*/ 835 w 951"/>
                <a:gd name="T7" fmla="*/ 347 h 905"/>
                <a:gd name="T8" fmla="*/ 835 w 951"/>
                <a:gd name="T9" fmla="*/ 23 h 905"/>
                <a:gd name="T10" fmla="*/ 649 w 951"/>
                <a:gd name="T11" fmla="*/ 23 h 905"/>
                <a:gd name="T12" fmla="*/ 649 w 951"/>
                <a:gd name="T13" fmla="*/ 93 h 905"/>
                <a:gd name="T14" fmla="*/ 440 w 951"/>
                <a:gd name="T15" fmla="*/ 23 h 905"/>
                <a:gd name="T16" fmla="*/ 0 w 951"/>
                <a:gd name="T17" fmla="*/ 464 h 905"/>
                <a:gd name="T18" fmla="*/ 440 w 951"/>
                <a:gd name="T19" fmla="*/ 881 h 905"/>
                <a:gd name="T20" fmla="*/ 742 w 951"/>
                <a:gd name="T21" fmla="*/ 765 h 905"/>
                <a:gd name="T22" fmla="*/ 835 w 951"/>
                <a:gd name="T23" fmla="*/ 881 h 905"/>
                <a:gd name="T24" fmla="*/ 950 w 951"/>
                <a:gd name="T25" fmla="*/ 765 h 905"/>
                <a:gd name="T26" fmla="*/ 835 w 951"/>
                <a:gd name="T27" fmla="*/ 649 h 905"/>
                <a:gd name="T28" fmla="*/ 463 w 951"/>
                <a:gd name="T29" fmla="*/ 718 h 905"/>
                <a:gd name="T30" fmla="*/ 463 w 951"/>
                <a:gd name="T31" fmla="*/ 718 h 905"/>
                <a:gd name="T32" fmla="*/ 162 w 951"/>
                <a:gd name="T33" fmla="*/ 464 h 905"/>
                <a:gd name="T34" fmla="*/ 463 w 951"/>
                <a:gd name="T35" fmla="*/ 185 h 905"/>
                <a:gd name="T36" fmla="*/ 649 w 951"/>
                <a:gd name="T37" fmla="*/ 301 h 905"/>
                <a:gd name="T38" fmla="*/ 649 w 951"/>
                <a:gd name="T39" fmla="*/ 347 h 905"/>
                <a:gd name="T40" fmla="*/ 649 w 951"/>
                <a:gd name="T41" fmla="*/ 347 h 905"/>
                <a:gd name="T42" fmla="*/ 649 w 951"/>
                <a:gd name="T43" fmla="*/ 603 h 905"/>
                <a:gd name="T44" fmla="*/ 463 w 951"/>
                <a:gd name="T45" fmla="*/ 71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1" h="905">
                  <a:moveTo>
                    <a:pt x="835" y="649"/>
                  </a:moveTo>
                  <a:lnTo>
                    <a:pt x="835" y="649"/>
                  </a:lnTo>
                  <a:cubicBezTo>
                    <a:pt x="835" y="347"/>
                    <a:pt x="835" y="347"/>
                    <a:pt x="835" y="347"/>
                  </a:cubicBezTo>
                  <a:lnTo>
                    <a:pt x="835" y="347"/>
                  </a:lnTo>
                  <a:cubicBezTo>
                    <a:pt x="835" y="23"/>
                    <a:pt x="835" y="23"/>
                    <a:pt x="835" y="23"/>
                  </a:cubicBezTo>
                  <a:cubicBezTo>
                    <a:pt x="649" y="23"/>
                    <a:pt x="649" y="23"/>
                    <a:pt x="649" y="23"/>
                  </a:cubicBezTo>
                  <a:cubicBezTo>
                    <a:pt x="649" y="93"/>
                    <a:pt x="649" y="93"/>
                    <a:pt x="649" y="93"/>
                  </a:cubicBezTo>
                  <a:cubicBezTo>
                    <a:pt x="603" y="46"/>
                    <a:pt x="533" y="23"/>
                    <a:pt x="440" y="23"/>
                  </a:cubicBezTo>
                  <a:cubicBezTo>
                    <a:pt x="162" y="0"/>
                    <a:pt x="0" y="208"/>
                    <a:pt x="0" y="464"/>
                  </a:cubicBezTo>
                  <a:cubicBezTo>
                    <a:pt x="0" y="695"/>
                    <a:pt x="162" y="881"/>
                    <a:pt x="440" y="881"/>
                  </a:cubicBezTo>
                  <a:cubicBezTo>
                    <a:pt x="603" y="904"/>
                    <a:pt x="742" y="765"/>
                    <a:pt x="742" y="765"/>
                  </a:cubicBezTo>
                  <a:cubicBezTo>
                    <a:pt x="835" y="881"/>
                    <a:pt x="835" y="881"/>
                    <a:pt x="835" y="881"/>
                  </a:cubicBezTo>
                  <a:cubicBezTo>
                    <a:pt x="950" y="765"/>
                    <a:pt x="950" y="765"/>
                    <a:pt x="950" y="765"/>
                  </a:cubicBezTo>
                  <a:lnTo>
                    <a:pt x="835" y="649"/>
                  </a:lnTo>
                  <a:close/>
                  <a:moveTo>
                    <a:pt x="463" y="718"/>
                  </a:moveTo>
                  <a:lnTo>
                    <a:pt x="463" y="718"/>
                  </a:lnTo>
                  <a:cubicBezTo>
                    <a:pt x="278" y="742"/>
                    <a:pt x="162" y="603"/>
                    <a:pt x="162" y="464"/>
                  </a:cubicBezTo>
                  <a:cubicBezTo>
                    <a:pt x="162" y="301"/>
                    <a:pt x="278" y="162"/>
                    <a:pt x="463" y="185"/>
                  </a:cubicBezTo>
                  <a:cubicBezTo>
                    <a:pt x="556" y="185"/>
                    <a:pt x="626" y="254"/>
                    <a:pt x="649" y="301"/>
                  </a:cubicBezTo>
                  <a:cubicBezTo>
                    <a:pt x="649" y="347"/>
                    <a:pt x="649" y="347"/>
                    <a:pt x="649" y="347"/>
                  </a:cubicBezTo>
                  <a:lnTo>
                    <a:pt x="649" y="347"/>
                  </a:lnTo>
                  <a:cubicBezTo>
                    <a:pt x="649" y="603"/>
                    <a:pt x="649" y="603"/>
                    <a:pt x="649" y="603"/>
                  </a:cubicBezTo>
                  <a:cubicBezTo>
                    <a:pt x="626" y="672"/>
                    <a:pt x="533" y="718"/>
                    <a:pt x="463" y="7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0" name="Freeform 62"/>
            <p:cNvSpPr>
              <a:spLocks noChangeArrowheads="1"/>
            </p:cNvSpPr>
            <p:nvPr/>
          </p:nvSpPr>
          <p:spPr bwMode="auto">
            <a:xfrm>
              <a:off x="2274599" y="2660320"/>
              <a:ext cx="205222" cy="289470"/>
            </a:xfrm>
            <a:custGeom>
              <a:avLst/>
              <a:gdLst>
                <a:gd name="T0" fmla="*/ 371 w 836"/>
                <a:gd name="T1" fmla="*/ 1183 h 1184"/>
                <a:gd name="T2" fmla="*/ 371 w 836"/>
                <a:gd name="T3" fmla="*/ 1183 h 1184"/>
                <a:gd name="T4" fmla="*/ 835 w 836"/>
                <a:gd name="T5" fmla="*/ 766 h 1184"/>
                <a:gd name="T6" fmla="*/ 371 w 836"/>
                <a:gd name="T7" fmla="*/ 325 h 1184"/>
                <a:gd name="T8" fmla="*/ 162 w 836"/>
                <a:gd name="T9" fmla="*/ 395 h 1184"/>
                <a:gd name="T10" fmla="*/ 162 w 836"/>
                <a:gd name="T11" fmla="*/ 0 h 1184"/>
                <a:gd name="T12" fmla="*/ 0 w 836"/>
                <a:gd name="T13" fmla="*/ 0 h 1184"/>
                <a:gd name="T14" fmla="*/ 0 w 836"/>
                <a:gd name="T15" fmla="*/ 649 h 1184"/>
                <a:gd name="T16" fmla="*/ 0 w 836"/>
                <a:gd name="T17" fmla="*/ 649 h 1184"/>
                <a:gd name="T18" fmla="*/ 0 w 836"/>
                <a:gd name="T19" fmla="*/ 951 h 1184"/>
                <a:gd name="T20" fmla="*/ 371 w 836"/>
                <a:gd name="T21" fmla="*/ 1183 h 1184"/>
                <a:gd name="T22" fmla="*/ 162 w 836"/>
                <a:gd name="T23" fmla="*/ 905 h 1184"/>
                <a:gd name="T24" fmla="*/ 162 w 836"/>
                <a:gd name="T25" fmla="*/ 905 h 1184"/>
                <a:gd name="T26" fmla="*/ 162 w 836"/>
                <a:gd name="T27" fmla="*/ 649 h 1184"/>
                <a:gd name="T28" fmla="*/ 162 w 836"/>
                <a:gd name="T29" fmla="*/ 649 h 1184"/>
                <a:gd name="T30" fmla="*/ 162 w 836"/>
                <a:gd name="T31" fmla="*/ 603 h 1184"/>
                <a:gd name="T32" fmla="*/ 347 w 836"/>
                <a:gd name="T33" fmla="*/ 487 h 1184"/>
                <a:gd name="T34" fmla="*/ 673 w 836"/>
                <a:gd name="T35" fmla="*/ 766 h 1184"/>
                <a:gd name="T36" fmla="*/ 371 w 836"/>
                <a:gd name="T37" fmla="*/ 1020 h 1184"/>
                <a:gd name="T38" fmla="*/ 162 w 836"/>
                <a:gd name="T39" fmla="*/ 905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1184">
                  <a:moveTo>
                    <a:pt x="371" y="1183"/>
                  </a:moveTo>
                  <a:lnTo>
                    <a:pt x="371" y="1183"/>
                  </a:lnTo>
                  <a:cubicBezTo>
                    <a:pt x="650" y="1183"/>
                    <a:pt x="835" y="997"/>
                    <a:pt x="835" y="766"/>
                  </a:cubicBezTo>
                  <a:cubicBezTo>
                    <a:pt x="835" y="510"/>
                    <a:pt x="673" y="302"/>
                    <a:pt x="371" y="325"/>
                  </a:cubicBezTo>
                  <a:cubicBezTo>
                    <a:pt x="278" y="325"/>
                    <a:pt x="209" y="348"/>
                    <a:pt x="162" y="39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9"/>
                    <a:pt x="0" y="649"/>
                    <a:pt x="0" y="649"/>
                  </a:cubicBezTo>
                  <a:lnTo>
                    <a:pt x="0" y="649"/>
                  </a:lnTo>
                  <a:cubicBezTo>
                    <a:pt x="0" y="951"/>
                    <a:pt x="0" y="951"/>
                    <a:pt x="0" y="951"/>
                  </a:cubicBezTo>
                  <a:cubicBezTo>
                    <a:pt x="0" y="951"/>
                    <a:pt x="93" y="1183"/>
                    <a:pt x="371" y="1183"/>
                  </a:cubicBezTo>
                  <a:close/>
                  <a:moveTo>
                    <a:pt x="162" y="905"/>
                  </a:moveTo>
                  <a:lnTo>
                    <a:pt x="162" y="905"/>
                  </a:lnTo>
                  <a:cubicBezTo>
                    <a:pt x="162" y="649"/>
                    <a:pt x="162" y="649"/>
                    <a:pt x="162" y="649"/>
                  </a:cubicBezTo>
                  <a:lnTo>
                    <a:pt x="162" y="649"/>
                  </a:lnTo>
                  <a:cubicBezTo>
                    <a:pt x="162" y="603"/>
                    <a:pt x="162" y="603"/>
                    <a:pt x="162" y="603"/>
                  </a:cubicBezTo>
                  <a:cubicBezTo>
                    <a:pt x="209" y="556"/>
                    <a:pt x="278" y="487"/>
                    <a:pt x="347" y="487"/>
                  </a:cubicBezTo>
                  <a:cubicBezTo>
                    <a:pt x="557" y="464"/>
                    <a:pt x="673" y="603"/>
                    <a:pt x="673" y="766"/>
                  </a:cubicBezTo>
                  <a:cubicBezTo>
                    <a:pt x="673" y="905"/>
                    <a:pt x="533" y="1044"/>
                    <a:pt x="371" y="1020"/>
                  </a:cubicBezTo>
                  <a:cubicBezTo>
                    <a:pt x="278" y="1020"/>
                    <a:pt x="209" y="974"/>
                    <a:pt x="162" y="9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1" name="Freeform 63"/>
            <p:cNvSpPr>
              <a:spLocks noChangeArrowheads="1"/>
            </p:cNvSpPr>
            <p:nvPr/>
          </p:nvSpPr>
          <p:spPr bwMode="auto">
            <a:xfrm>
              <a:off x="3246701" y="2660320"/>
              <a:ext cx="205222" cy="289470"/>
            </a:xfrm>
            <a:custGeom>
              <a:avLst/>
              <a:gdLst>
                <a:gd name="T0" fmla="*/ 371 w 836"/>
                <a:gd name="T1" fmla="*/ 1183 h 1184"/>
                <a:gd name="T2" fmla="*/ 371 w 836"/>
                <a:gd name="T3" fmla="*/ 1183 h 1184"/>
                <a:gd name="T4" fmla="*/ 835 w 836"/>
                <a:gd name="T5" fmla="*/ 766 h 1184"/>
                <a:gd name="T6" fmla="*/ 371 w 836"/>
                <a:gd name="T7" fmla="*/ 325 h 1184"/>
                <a:gd name="T8" fmla="*/ 162 w 836"/>
                <a:gd name="T9" fmla="*/ 395 h 1184"/>
                <a:gd name="T10" fmla="*/ 162 w 836"/>
                <a:gd name="T11" fmla="*/ 0 h 1184"/>
                <a:gd name="T12" fmla="*/ 0 w 836"/>
                <a:gd name="T13" fmla="*/ 0 h 1184"/>
                <a:gd name="T14" fmla="*/ 0 w 836"/>
                <a:gd name="T15" fmla="*/ 649 h 1184"/>
                <a:gd name="T16" fmla="*/ 0 w 836"/>
                <a:gd name="T17" fmla="*/ 649 h 1184"/>
                <a:gd name="T18" fmla="*/ 0 w 836"/>
                <a:gd name="T19" fmla="*/ 951 h 1184"/>
                <a:gd name="T20" fmla="*/ 371 w 836"/>
                <a:gd name="T21" fmla="*/ 1183 h 1184"/>
                <a:gd name="T22" fmla="*/ 162 w 836"/>
                <a:gd name="T23" fmla="*/ 905 h 1184"/>
                <a:gd name="T24" fmla="*/ 162 w 836"/>
                <a:gd name="T25" fmla="*/ 905 h 1184"/>
                <a:gd name="T26" fmla="*/ 162 w 836"/>
                <a:gd name="T27" fmla="*/ 649 h 1184"/>
                <a:gd name="T28" fmla="*/ 162 w 836"/>
                <a:gd name="T29" fmla="*/ 649 h 1184"/>
                <a:gd name="T30" fmla="*/ 162 w 836"/>
                <a:gd name="T31" fmla="*/ 603 h 1184"/>
                <a:gd name="T32" fmla="*/ 348 w 836"/>
                <a:gd name="T33" fmla="*/ 487 h 1184"/>
                <a:gd name="T34" fmla="*/ 673 w 836"/>
                <a:gd name="T35" fmla="*/ 766 h 1184"/>
                <a:gd name="T36" fmla="*/ 371 w 836"/>
                <a:gd name="T37" fmla="*/ 1020 h 1184"/>
                <a:gd name="T38" fmla="*/ 162 w 836"/>
                <a:gd name="T39" fmla="*/ 905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1184">
                  <a:moveTo>
                    <a:pt x="371" y="1183"/>
                  </a:moveTo>
                  <a:lnTo>
                    <a:pt x="371" y="1183"/>
                  </a:lnTo>
                  <a:cubicBezTo>
                    <a:pt x="649" y="1183"/>
                    <a:pt x="835" y="997"/>
                    <a:pt x="835" y="766"/>
                  </a:cubicBezTo>
                  <a:cubicBezTo>
                    <a:pt x="835" y="510"/>
                    <a:pt x="649" y="302"/>
                    <a:pt x="371" y="325"/>
                  </a:cubicBezTo>
                  <a:cubicBezTo>
                    <a:pt x="278" y="325"/>
                    <a:pt x="209" y="348"/>
                    <a:pt x="162" y="39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49"/>
                    <a:pt x="0" y="649"/>
                    <a:pt x="0" y="649"/>
                  </a:cubicBezTo>
                  <a:lnTo>
                    <a:pt x="0" y="649"/>
                  </a:lnTo>
                  <a:cubicBezTo>
                    <a:pt x="0" y="951"/>
                    <a:pt x="0" y="951"/>
                    <a:pt x="0" y="951"/>
                  </a:cubicBezTo>
                  <a:cubicBezTo>
                    <a:pt x="0" y="951"/>
                    <a:pt x="92" y="1183"/>
                    <a:pt x="371" y="1183"/>
                  </a:cubicBezTo>
                  <a:close/>
                  <a:moveTo>
                    <a:pt x="162" y="905"/>
                  </a:moveTo>
                  <a:lnTo>
                    <a:pt x="162" y="905"/>
                  </a:lnTo>
                  <a:cubicBezTo>
                    <a:pt x="162" y="649"/>
                    <a:pt x="162" y="649"/>
                    <a:pt x="162" y="649"/>
                  </a:cubicBezTo>
                  <a:lnTo>
                    <a:pt x="162" y="649"/>
                  </a:lnTo>
                  <a:cubicBezTo>
                    <a:pt x="162" y="603"/>
                    <a:pt x="162" y="603"/>
                    <a:pt x="162" y="603"/>
                  </a:cubicBezTo>
                  <a:cubicBezTo>
                    <a:pt x="209" y="556"/>
                    <a:pt x="278" y="487"/>
                    <a:pt x="348" y="487"/>
                  </a:cubicBezTo>
                  <a:cubicBezTo>
                    <a:pt x="556" y="464"/>
                    <a:pt x="673" y="603"/>
                    <a:pt x="673" y="766"/>
                  </a:cubicBezTo>
                  <a:cubicBezTo>
                    <a:pt x="673" y="905"/>
                    <a:pt x="533" y="1044"/>
                    <a:pt x="371" y="1020"/>
                  </a:cubicBezTo>
                  <a:cubicBezTo>
                    <a:pt x="278" y="1020"/>
                    <a:pt x="209" y="974"/>
                    <a:pt x="162" y="9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2" name="Freeform 64"/>
            <p:cNvSpPr>
              <a:spLocks noChangeArrowheads="1"/>
            </p:cNvSpPr>
            <p:nvPr/>
          </p:nvSpPr>
          <p:spPr bwMode="auto">
            <a:xfrm>
              <a:off x="3944455" y="2660320"/>
              <a:ext cx="205222" cy="289470"/>
            </a:xfrm>
            <a:custGeom>
              <a:avLst/>
              <a:gdLst>
                <a:gd name="T0" fmla="*/ 835 w 836"/>
                <a:gd name="T1" fmla="*/ 951 h 1184"/>
                <a:gd name="T2" fmla="*/ 835 w 836"/>
                <a:gd name="T3" fmla="*/ 951 h 1184"/>
                <a:gd name="T4" fmla="*/ 835 w 836"/>
                <a:gd name="T5" fmla="*/ 649 h 1184"/>
                <a:gd name="T6" fmla="*/ 835 w 836"/>
                <a:gd name="T7" fmla="*/ 649 h 1184"/>
                <a:gd name="T8" fmla="*/ 835 w 836"/>
                <a:gd name="T9" fmla="*/ 0 h 1184"/>
                <a:gd name="T10" fmla="*/ 673 w 836"/>
                <a:gd name="T11" fmla="*/ 0 h 1184"/>
                <a:gd name="T12" fmla="*/ 673 w 836"/>
                <a:gd name="T13" fmla="*/ 395 h 1184"/>
                <a:gd name="T14" fmla="*/ 464 w 836"/>
                <a:gd name="T15" fmla="*/ 325 h 1184"/>
                <a:gd name="T16" fmla="*/ 0 w 836"/>
                <a:gd name="T17" fmla="*/ 766 h 1184"/>
                <a:gd name="T18" fmla="*/ 441 w 836"/>
                <a:gd name="T19" fmla="*/ 1183 h 1184"/>
                <a:gd name="T20" fmla="*/ 835 w 836"/>
                <a:gd name="T21" fmla="*/ 951 h 1184"/>
                <a:gd name="T22" fmla="*/ 464 w 836"/>
                <a:gd name="T23" fmla="*/ 1020 h 1184"/>
                <a:gd name="T24" fmla="*/ 464 w 836"/>
                <a:gd name="T25" fmla="*/ 1020 h 1184"/>
                <a:gd name="T26" fmla="*/ 163 w 836"/>
                <a:gd name="T27" fmla="*/ 766 h 1184"/>
                <a:gd name="T28" fmla="*/ 464 w 836"/>
                <a:gd name="T29" fmla="*/ 487 h 1184"/>
                <a:gd name="T30" fmla="*/ 673 w 836"/>
                <a:gd name="T31" fmla="*/ 603 h 1184"/>
                <a:gd name="T32" fmla="*/ 673 w 836"/>
                <a:gd name="T33" fmla="*/ 649 h 1184"/>
                <a:gd name="T34" fmla="*/ 673 w 836"/>
                <a:gd name="T35" fmla="*/ 649 h 1184"/>
                <a:gd name="T36" fmla="*/ 673 w 836"/>
                <a:gd name="T37" fmla="*/ 905 h 1184"/>
                <a:gd name="T38" fmla="*/ 464 w 836"/>
                <a:gd name="T39" fmla="*/ 102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36" h="1184">
                  <a:moveTo>
                    <a:pt x="835" y="951"/>
                  </a:moveTo>
                  <a:lnTo>
                    <a:pt x="835" y="951"/>
                  </a:lnTo>
                  <a:cubicBezTo>
                    <a:pt x="835" y="649"/>
                    <a:pt x="835" y="649"/>
                    <a:pt x="835" y="649"/>
                  </a:cubicBezTo>
                  <a:lnTo>
                    <a:pt x="835" y="649"/>
                  </a:lnTo>
                  <a:cubicBezTo>
                    <a:pt x="835" y="0"/>
                    <a:pt x="835" y="0"/>
                    <a:pt x="835" y="0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73" y="395"/>
                    <a:pt x="673" y="395"/>
                    <a:pt x="673" y="395"/>
                  </a:cubicBezTo>
                  <a:cubicBezTo>
                    <a:pt x="603" y="348"/>
                    <a:pt x="534" y="325"/>
                    <a:pt x="464" y="325"/>
                  </a:cubicBezTo>
                  <a:cubicBezTo>
                    <a:pt x="163" y="302"/>
                    <a:pt x="0" y="510"/>
                    <a:pt x="0" y="766"/>
                  </a:cubicBezTo>
                  <a:cubicBezTo>
                    <a:pt x="0" y="997"/>
                    <a:pt x="163" y="1183"/>
                    <a:pt x="441" y="1183"/>
                  </a:cubicBezTo>
                  <a:cubicBezTo>
                    <a:pt x="743" y="1183"/>
                    <a:pt x="835" y="951"/>
                    <a:pt x="835" y="951"/>
                  </a:cubicBezTo>
                  <a:close/>
                  <a:moveTo>
                    <a:pt x="464" y="1020"/>
                  </a:moveTo>
                  <a:lnTo>
                    <a:pt x="464" y="1020"/>
                  </a:lnTo>
                  <a:cubicBezTo>
                    <a:pt x="279" y="1044"/>
                    <a:pt x="163" y="905"/>
                    <a:pt x="163" y="766"/>
                  </a:cubicBezTo>
                  <a:cubicBezTo>
                    <a:pt x="163" y="603"/>
                    <a:pt x="279" y="464"/>
                    <a:pt x="464" y="487"/>
                  </a:cubicBezTo>
                  <a:cubicBezTo>
                    <a:pt x="557" y="487"/>
                    <a:pt x="627" y="556"/>
                    <a:pt x="673" y="603"/>
                  </a:cubicBezTo>
                  <a:cubicBezTo>
                    <a:pt x="673" y="649"/>
                    <a:pt x="673" y="649"/>
                    <a:pt x="673" y="649"/>
                  </a:cubicBezTo>
                  <a:lnTo>
                    <a:pt x="673" y="649"/>
                  </a:lnTo>
                  <a:cubicBezTo>
                    <a:pt x="673" y="905"/>
                    <a:pt x="673" y="905"/>
                    <a:pt x="673" y="905"/>
                  </a:cubicBezTo>
                  <a:cubicBezTo>
                    <a:pt x="627" y="974"/>
                    <a:pt x="557" y="1020"/>
                    <a:pt x="464" y="10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3" name="Freeform 65"/>
            <p:cNvSpPr>
              <a:spLocks noChangeArrowheads="1"/>
            </p:cNvSpPr>
            <p:nvPr/>
          </p:nvSpPr>
          <p:spPr bwMode="auto">
            <a:xfrm>
              <a:off x="2507903" y="2660320"/>
              <a:ext cx="39965" cy="289470"/>
            </a:xfrm>
            <a:custGeom>
              <a:avLst/>
              <a:gdLst>
                <a:gd name="T0" fmla="*/ 163 w 164"/>
                <a:gd name="T1" fmla="*/ 0 h 1184"/>
                <a:gd name="T2" fmla="*/ 163 w 164"/>
                <a:gd name="T3" fmla="*/ 1183 h 1184"/>
                <a:gd name="T4" fmla="*/ 0 w 164"/>
                <a:gd name="T5" fmla="*/ 1183 h 1184"/>
                <a:gd name="T6" fmla="*/ 0 w 164"/>
                <a:gd name="T7" fmla="*/ 0 h 1184"/>
                <a:gd name="T8" fmla="*/ 163 w 164"/>
                <a:gd name="T9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184">
                  <a:moveTo>
                    <a:pt x="163" y="0"/>
                  </a:moveTo>
                  <a:lnTo>
                    <a:pt x="163" y="1183"/>
                  </a:lnTo>
                  <a:lnTo>
                    <a:pt x="0" y="1183"/>
                  </a:lnTo>
                  <a:lnTo>
                    <a:pt x="0" y="0"/>
                  </a:lnTo>
                  <a:lnTo>
                    <a:pt x="16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4" name="Freeform 66"/>
            <p:cNvSpPr>
              <a:spLocks noChangeArrowheads="1"/>
            </p:cNvSpPr>
            <p:nvPr/>
          </p:nvSpPr>
          <p:spPr bwMode="auto">
            <a:xfrm>
              <a:off x="2813576" y="2740248"/>
              <a:ext cx="187940" cy="210622"/>
            </a:xfrm>
            <a:custGeom>
              <a:avLst/>
              <a:gdLst>
                <a:gd name="T0" fmla="*/ 441 w 768"/>
                <a:gd name="T1" fmla="*/ 858 h 859"/>
                <a:gd name="T2" fmla="*/ 441 w 768"/>
                <a:gd name="T3" fmla="*/ 858 h 859"/>
                <a:gd name="T4" fmla="*/ 0 w 768"/>
                <a:gd name="T5" fmla="*/ 441 h 859"/>
                <a:gd name="T6" fmla="*/ 441 w 768"/>
                <a:gd name="T7" fmla="*/ 0 h 859"/>
                <a:gd name="T8" fmla="*/ 767 w 768"/>
                <a:gd name="T9" fmla="*/ 139 h 859"/>
                <a:gd name="T10" fmla="*/ 650 w 768"/>
                <a:gd name="T11" fmla="*/ 231 h 859"/>
                <a:gd name="T12" fmla="*/ 441 w 768"/>
                <a:gd name="T13" fmla="*/ 162 h 859"/>
                <a:gd name="T14" fmla="*/ 186 w 768"/>
                <a:gd name="T15" fmla="*/ 441 h 859"/>
                <a:gd name="T16" fmla="*/ 441 w 768"/>
                <a:gd name="T17" fmla="*/ 695 h 859"/>
                <a:gd name="T18" fmla="*/ 650 w 768"/>
                <a:gd name="T19" fmla="*/ 603 h 859"/>
                <a:gd name="T20" fmla="*/ 767 w 768"/>
                <a:gd name="T21" fmla="*/ 719 h 859"/>
                <a:gd name="T22" fmla="*/ 441 w 768"/>
                <a:gd name="T23" fmla="*/ 85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8" h="859">
                  <a:moveTo>
                    <a:pt x="441" y="858"/>
                  </a:moveTo>
                  <a:lnTo>
                    <a:pt x="441" y="858"/>
                  </a:lnTo>
                  <a:cubicBezTo>
                    <a:pt x="209" y="858"/>
                    <a:pt x="0" y="672"/>
                    <a:pt x="0" y="441"/>
                  </a:cubicBezTo>
                  <a:cubicBezTo>
                    <a:pt x="0" y="185"/>
                    <a:pt x="209" y="0"/>
                    <a:pt x="441" y="0"/>
                  </a:cubicBezTo>
                  <a:cubicBezTo>
                    <a:pt x="581" y="0"/>
                    <a:pt x="697" y="46"/>
                    <a:pt x="767" y="139"/>
                  </a:cubicBezTo>
                  <a:lnTo>
                    <a:pt x="650" y="231"/>
                  </a:lnTo>
                  <a:cubicBezTo>
                    <a:pt x="627" y="208"/>
                    <a:pt x="534" y="162"/>
                    <a:pt x="441" y="162"/>
                  </a:cubicBezTo>
                  <a:cubicBezTo>
                    <a:pt x="303" y="162"/>
                    <a:pt x="163" y="278"/>
                    <a:pt x="186" y="441"/>
                  </a:cubicBezTo>
                  <a:cubicBezTo>
                    <a:pt x="186" y="580"/>
                    <a:pt x="303" y="695"/>
                    <a:pt x="441" y="695"/>
                  </a:cubicBezTo>
                  <a:cubicBezTo>
                    <a:pt x="534" y="695"/>
                    <a:pt x="627" y="649"/>
                    <a:pt x="650" y="603"/>
                  </a:cubicBezTo>
                  <a:cubicBezTo>
                    <a:pt x="767" y="719"/>
                    <a:pt x="767" y="719"/>
                    <a:pt x="767" y="719"/>
                  </a:cubicBezTo>
                  <a:cubicBezTo>
                    <a:pt x="697" y="812"/>
                    <a:pt x="581" y="858"/>
                    <a:pt x="441" y="8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5" name="Freeform 67"/>
            <p:cNvSpPr>
              <a:spLocks noChangeArrowheads="1"/>
            </p:cNvSpPr>
            <p:nvPr/>
          </p:nvSpPr>
          <p:spPr bwMode="auto">
            <a:xfrm>
              <a:off x="3712230" y="2740248"/>
              <a:ext cx="227904" cy="216023"/>
            </a:xfrm>
            <a:custGeom>
              <a:avLst/>
              <a:gdLst>
                <a:gd name="T0" fmla="*/ 441 w 929"/>
                <a:gd name="T1" fmla="*/ 695 h 882"/>
                <a:gd name="T2" fmla="*/ 441 w 929"/>
                <a:gd name="T3" fmla="*/ 695 h 882"/>
                <a:gd name="T4" fmla="*/ 650 w 929"/>
                <a:gd name="T5" fmla="*/ 626 h 882"/>
                <a:gd name="T6" fmla="*/ 650 w 929"/>
                <a:gd name="T7" fmla="*/ 0 h 882"/>
                <a:gd name="T8" fmla="*/ 812 w 929"/>
                <a:gd name="T9" fmla="*/ 0 h 882"/>
                <a:gd name="T10" fmla="*/ 812 w 929"/>
                <a:gd name="T11" fmla="*/ 626 h 882"/>
                <a:gd name="T12" fmla="*/ 928 w 929"/>
                <a:gd name="T13" fmla="*/ 742 h 882"/>
                <a:gd name="T14" fmla="*/ 812 w 929"/>
                <a:gd name="T15" fmla="*/ 858 h 882"/>
                <a:gd name="T16" fmla="*/ 743 w 929"/>
                <a:gd name="T17" fmla="*/ 765 h 882"/>
                <a:gd name="T18" fmla="*/ 441 w 929"/>
                <a:gd name="T19" fmla="*/ 881 h 882"/>
                <a:gd name="T20" fmla="*/ 0 w 929"/>
                <a:gd name="T21" fmla="*/ 417 h 882"/>
                <a:gd name="T22" fmla="*/ 0 w 929"/>
                <a:gd name="T23" fmla="*/ 0 h 882"/>
                <a:gd name="T24" fmla="*/ 163 w 929"/>
                <a:gd name="T25" fmla="*/ 0 h 882"/>
                <a:gd name="T26" fmla="*/ 163 w 929"/>
                <a:gd name="T27" fmla="*/ 417 h 882"/>
                <a:gd name="T28" fmla="*/ 441 w 929"/>
                <a:gd name="T29" fmla="*/ 695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9" h="882">
                  <a:moveTo>
                    <a:pt x="441" y="695"/>
                  </a:moveTo>
                  <a:lnTo>
                    <a:pt x="441" y="695"/>
                  </a:lnTo>
                  <a:cubicBezTo>
                    <a:pt x="534" y="695"/>
                    <a:pt x="603" y="649"/>
                    <a:pt x="650" y="626"/>
                  </a:cubicBezTo>
                  <a:cubicBezTo>
                    <a:pt x="650" y="0"/>
                    <a:pt x="650" y="0"/>
                    <a:pt x="650" y="0"/>
                  </a:cubicBezTo>
                  <a:lnTo>
                    <a:pt x="812" y="0"/>
                  </a:lnTo>
                  <a:cubicBezTo>
                    <a:pt x="812" y="626"/>
                    <a:pt x="812" y="626"/>
                    <a:pt x="812" y="626"/>
                  </a:cubicBezTo>
                  <a:cubicBezTo>
                    <a:pt x="928" y="742"/>
                    <a:pt x="928" y="742"/>
                    <a:pt x="928" y="742"/>
                  </a:cubicBezTo>
                  <a:cubicBezTo>
                    <a:pt x="812" y="858"/>
                    <a:pt x="812" y="858"/>
                    <a:pt x="812" y="858"/>
                  </a:cubicBezTo>
                  <a:cubicBezTo>
                    <a:pt x="743" y="765"/>
                    <a:pt x="743" y="765"/>
                    <a:pt x="743" y="765"/>
                  </a:cubicBezTo>
                  <a:cubicBezTo>
                    <a:pt x="743" y="765"/>
                    <a:pt x="627" y="881"/>
                    <a:pt x="441" y="881"/>
                  </a:cubicBezTo>
                  <a:cubicBezTo>
                    <a:pt x="163" y="881"/>
                    <a:pt x="0" y="626"/>
                    <a:pt x="0" y="4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417"/>
                    <a:pt x="163" y="417"/>
                    <a:pt x="163" y="417"/>
                  </a:cubicBezTo>
                  <a:cubicBezTo>
                    <a:pt x="163" y="534"/>
                    <a:pt x="256" y="695"/>
                    <a:pt x="441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6" name="Freeform 68"/>
            <p:cNvSpPr>
              <a:spLocks noChangeArrowheads="1"/>
            </p:cNvSpPr>
            <p:nvPr/>
          </p:nvSpPr>
          <p:spPr bwMode="auto">
            <a:xfrm>
              <a:off x="3030679" y="2654919"/>
              <a:ext cx="45365" cy="295951"/>
            </a:xfrm>
            <a:custGeom>
              <a:avLst/>
              <a:gdLst>
                <a:gd name="T0" fmla="*/ 0 w 187"/>
                <a:gd name="T1" fmla="*/ 0 h 1207"/>
                <a:gd name="T2" fmla="*/ 0 w 187"/>
                <a:gd name="T3" fmla="*/ 1206 h 1207"/>
                <a:gd name="T4" fmla="*/ 186 w 187"/>
                <a:gd name="T5" fmla="*/ 1206 h 1207"/>
                <a:gd name="T6" fmla="*/ 186 w 187"/>
                <a:gd name="T7" fmla="*/ 0 h 1207"/>
                <a:gd name="T8" fmla="*/ 0 w 187"/>
                <a:gd name="T9" fmla="*/ 0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07">
                  <a:moveTo>
                    <a:pt x="0" y="0"/>
                  </a:moveTo>
                  <a:lnTo>
                    <a:pt x="0" y="1206"/>
                  </a:lnTo>
                  <a:lnTo>
                    <a:pt x="186" y="1206"/>
                  </a:lnTo>
                  <a:lnTo>
                    <a:pt x="18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7" name="Freeform 69"/>
            <p:cNvSpPr>
              <a:spLocks noChangeArrowheads="1"/>
            </p:cNvSpPr>
            <p:nvPr/>
          </p:nvSpPr>
          <p:spPr bwMode="auto">
            <a:xfrm>
              <a:off x="3081445" y="2740248"/>
              <a:ext cx="153376" cy="210622"/>
            </a:xfrm>
            <a:custGeom>
              <a:avLst/>
              <a:gdLst>
                <a:gd name="T0" fmla="*/ 371 w 628"/>
                <a:gd name="T1" fmla="*/ 0 h 859"/>
                <a:gd name="T2" fmla="*/ 603 w 628"/>
                <a:gd name="T3" fmla="*/ 0 h 859"/>
                <a:gd name="T4" fmla="*/ 209 w 628"/>
                <a:gd name="T5" fmla="*/ 441 h 859"/>
                <a:gd name="T6" fmla="*/ 627 w 628"/>
                <a:gd name="T7" fmla="*/ 858 h 859"/>
                <a:gd name="T8" fmla="*/ 394 w 628"/>
                <a:gd name="T9" fmla="*/ 858 h 859"/>
                <a:gd name="T10" fmla="*/ 0 w 628"/>
                <a:gd name="T11" fmla="*/ 441 h 859"/>
                <a:gd name="T12" fmla="*/ 371 w 628"/>
                <a:gd name="T13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8" h="859">
                  <a:moveTo>
                    <a:pt x="371" y="0"/>
                  </a:moveTo>
                  <a:lnTo>
                    <a:pt x="603" y="0"/>
                  </a:lnTo>
                  <a:lnTo>
                    <a:pt x="209" y="441"/>
                  </a:lnTo>
                  <a:lnTo>
                    <a:pt x="627" y="858"/>
                  </a:lnTo>
                  <a:lnTo>
                    <a:pt x="394" y="858"/>
                  </a:lnTo>
                  <a:lnTo>
                    <a:pt x="0" y="441"/>
                  </a:lnTo>
                  <a:lnTo>
                    <a:pt x="37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  <p:sp>
          <p:nvSpPr>
            <p:cNvPr id="38" name="Freeform 70"/>
            <p:cNvSpPr>
              <a:spLocks noChangeArrowheads="1"/>
            </p:cNvSpPr>
            <p:nvPr/>
          </p:nvSpPr>
          <p:spPr bwMode="auto">
            <a:xfrm>
              <a:off x="4166958" y="2660320"/>
              <a:ext cx="51845" cy="45365"/>
            </a:xfrm>
            <a:custGeom>
              <a:avLst/>
              <a:gdLst>
                <a:gd name="T0" fmla="*/ 116 w 210"/>
                <a:gd name="T1" fmla="*/ 0 h 186"/>
                <a:gd name="T2" fmla="*/ 116 w 210"/>
                <a:gd name="T3" fmla="*/ 0 h 186"/>
                <a:gd name="T4" fmla="*/ 209 w 210"/>
                <a:gd name="T5" fmla="*/ 92 h 186"/>
                <a:gd name="T6" fmla="*/ 116 w 210"/>
                <a:gd name="T7" fmla="*/ 185 h 186"/>
                <a:gd name="T8" fmla="*/ 0 w 210"/>
                <a:gd name="T9" fmla="*/ 92 h 186"/>
                <a:gd name="T10" fmla="*/ 116 w 210"/>
                <a:gd name="T11" fmla="*/ 0 h 186"/>
                <a:gd name="T12" fmla="*/ 116 w 210"/>
                <a:gd name="T13" fmla="*/ 162 h 186"/>
                <a:gd name="T14" fmla="*/ 116 w 210"/>
                <a:gd name="T15" fmla="*/ 162 h 186"/>
                <a:gd name="T16" fmla="*/ 186 w 210"/>
                <a:gd name="T17" fmla="*/ 92 h 186"/>
                <a:gd name="T18" fmla="*/ 116 w 210"/>
                <a:gd name="T19" fmla="*/ 0 h 186"/>
                <a:gd name="T20" fmla="*/ 23 w 210"/>
                <a:gd name="T21" fmla="*/ 92 h 186"/>
                <a:gd name="T22" fmla="*/ 116 w 210"/>
                <a:gd name="T23" fmla="*/ 162 h 186"/>
                <a:gd name="T24" fmla="*/ 70 w 210"/>
                <a:gd name="T25" fmla="*/ 23 h 186"/>
                <a:gd name="T26" fmla="*/ 70 w 210"/>
                <a:gd name="T27" fmla="*/ 23 h 186"/>
                <a:gd name="T28" fmla="*/ 116 w 210"/>
                <a:gd name="T29" fmla="*/ 23 h 186"/>
                <a:gd name="T30" fmla="*/ 163 w 210"/>
                <a:gd name="T31" fmla="*/ 69 h 186"/>
                <a:gd name="T32" fmla="*/ 116 w 210"/>
                <a:gd name="T33" fmla="*/ 92 h 186"/>
                <a:gd name="T34" fmla="*/ 163 w 210"/>
                <a:gd name="T35" fmla="*/ 139 h 186"/>
                <a:gd name="T36" fmla="*/ 139 w 210"/>
                <a:gd name="T37" fmla="*/ 139 h 186"/>
                <a:gd name="T38" fmla="*/ 116 w 210"/>
                <a:gd name="T39" fmla="*/ 92 h 186"/>
                <a:gd name="T40" fmla="*/ 93 w 210"/>
                <a:gd name="T41" fmla="*/ 92 h 186"/>
                <a:gd name="T42" fmla="*/ 93 w 210"/>
                <a:gd name="T43" fmla="*/ 139 h 186"/>
                <a:gd name="T44" fmla="*/ 70 w 210"/>
                <a:gd name="T45" fmla="*/ 139 h 186"/>
                <a:gd name="T46" fmla="*/ 70 w 210"/>
                <a:gd name="T47" fmla="*/ 23 h 186"/>
                <a:gd name="T48" fmla="*/ 93 w 210"/>
                <a:gd name="T49" fmla="*/ 69 h 186"/>
                <a:gd name="T50" fmla="*/ 93 w 210"/>
                <a:gd name="T51" fmla="*/ 69 h 186"/>
                <a:gd name="T52" fmla="*/ 116 w 210"/>
                <a:gd name="T53" fmla="*/ 69 h 186"/>
                <a:gd name="T54" fmla="*/ 139 w 210"/>
                <a:gd name="T55" fmla="*/ 69 h 186"/>
                <a:gd name="T56" fmla="*/ 116 w 210"/>
                <a:gd name="T57" fmla="*/ 46 h 186"/>
                <a:gd name="T58" fmla="*/ 93 w 210"/>
                <a:gd name="T59" fmla="*/ 46 h 186"/>
                <a:gd name="T60" fmla="*/ 93 w 210"/>
                <a:gd name="T61" fmla="*/ 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186">
                  <a:moveTo>
                    <a:pt x="116" y="0"/>
                  </a:moveTo>
                  <a:lnTo>
                    <a:pt x="116" y="0"/>
                  </a:lnTo>
                  <a:cubicBezTo>
                    <a:pt x="163" y="0"/>
                    <a:pt x="209" y="23"/>
                    <a:pt x="209" y="92"/>
                  </a:cubicBezTo>
                  <a:cubicBezTo>
                    <a:pt x="209" y="139"/>
                    <a:pt x="163" y="185"/>
                    <a:pt x="116" y="185"/>
                  </a:cubicBezTo>
                  <a:cubicBezTo>
                    <a:pt x="46" y="185"/>
                    <a:pt x="0" y="139"/>
                    <a:pt x="0" y="92"/>
                  </a:cubicBezTo>
                  <a:cubicBezTo>
                    <a:pt x="0" y="23"/>
                    <a:pt x="46" y="0"/>
                    <a:pt x="116" y="0"/>
                  </a:cubicBezTo>
                  <a:close/>
                  <a:moveTo>
                    <a:pt x="116" y="162"/>
                  </a:moveTo>
                  <a:lnTo>
                    <a:pt x="116" y="162"/>
                  </a:lnTo>
                  <a:cubicBezTo>
                    <a:pt x="163" y="162"/>
                    <a:pt x="186" y="139"/>
                    <a:pt x="186" y="92"/>
                  </a:cubicBezTo>
                  <a:cubicBezTo>
                    <a:pt x="186" y="46"/>
                    <a:pt x="163" y="0"/>
                    <a:pt x="116" y="0"/>
                  </a:cubicBezTo>
                  <a:cubicBezTo>
                    <a:pt x="70" y="0"/>
                    <a:pt x="23" y="46"/>
                    <a:pt x="23" y="92"/>
                  </a:cubicBezTo>
                  <a:cubicBezTo>
                    <a:pt x="23" y="139"/>
                    <a:pt x="70" y="162"/>
                    <a:pt x="116" y="162"/>
                  </a:cubicBezTo>
                  <a:close/>
                  <a:moveTo>
                    <a:pt x="70" y="23"/>
                  </a:moveTo>
                  <a:lnTo>
                    <a:pt x="70" y="23"/>
                  </a:lnTo>
                  <a:cubicBezTo>
                    <a:pt x="116" y="23"/>
                    <a:pt x="116" y="23"/>
                    <a:pt x="116" y="23"/>
                  </a:cubicBezTo>
                  <a:cubicBezTo>
                    <a:pt x="139" y="23"/>
                    <a:pt x="163" y="46"/>
                    <a:pt x="163" y="69"/>
                  </a:cubicBezTo>
                  <a:cubicBezTo>
                    <a:pt x="163" y="92"/>
                    <a:pt x="139" y="92"/>
                    <a:pt x="116" y="92"/>
                  </a:cubicBezTo>
                  <a:cubicBezTo>
                    <a:pt x="163" y="139"/>
                    <a:pt x="163" y="139"/>
                    <a:pt x="163" y="139"/>
                  </a:cubicBezTo>
                  <a:cubicBezTo>
                    <a:pt x="139" y="139"/>
                    <a:pt x="139" y="139"/>
                    <a:pt x="139" y="139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70" y="139"/>
                    <a:pt x="70" y="139"/>
                    <a:pt x="70" y="139"/>
                  </a:cubicBezTo>
                  <a:lnTo>
                    <a:pt x="70" y="23"/>
                  </a:lnTo>
                  <a:close/>
                  <a:moveTo>
                    <a:pt x="93" y="69"/>
                  </a:moveTo>
                  <a:lnTo>
                    <a:pt x="93" y="69"/>
                  </a:lnTo>
                  <a:cubicBezTo>
                    <a:pt x="116" y="69"/>
                    <a:pt x="116" y="69"/>
                    <a:pt x="116" y="69"/>
                  </a:cubicBezTo>
                  <a:lnTo>
                    <a:pt x="139" y="69"/>
                  </a:lnTo>
                  <a:cubicBezTo>
                    <a:pt x="139" y="46"/>
                    <a:pt x="116" y="46"/>
                    <a:pt x="116" y="46"/>
                  </a:cubicBezTo>
                  <a:cubicBezTo>
                    <a:pt x="93" y="46"/>
                    <a:pt x="93" y="46"/>
                    <a:pt x="93" y="46"/>
                  </a:cubicBez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13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4" y="4774503"/>
            <a:ext cx="9144000" cy="3689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4" y="4875981"/>
            <a:ext cx="1173023" cy="178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91" y="4901381"/>
            <a:ext cx="4658678" cy="1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3" r:id="rId3"/>
    <p:sldLayoutId id="214748377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342789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399" b="0" i="0" kern="1200" cap="none" spc="15" baseline="0">
          <a:solidFill>
            <a:schemeClr val="tx2"/>
          </a:solidFill>
          <a:latin typeface="Arial"/>
          <a:ea typeface="HelveticaNeueLT Std Med Cn" panose="020B0606030502030204" pitchFamily="34" charset="0"/>
          <a:cs typeface="HelveticaNeueLT Std Med Cn" panose="020B0606030502030204" pitchFamily="34" charset="0"/>
        </a:defRPr>
      </a:lvl1pPr>
      <a:lvl2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2pPr>
      <a:lvl3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3pPr>
      <a:lvl4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4pPr>
      <a:lvl5pPr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5pPr>
      <a:lvl6pPr marL="342789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6pPr>
      <a:lvl7pPr marL="685577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7pPr>
      <a:lvl8pPr marL="1028366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8pPr>
      <a:lvl9pPr marL="1371154" algn="l" defTabSz="342789" rtl="0" fontAlgn="base">
        <a:spcBef>
          <a:spcPct val="0"/>
        </a:spcBef>
        <a:spcAft>
          <a:spcPct val="0"/>
        </a:spcAft>
        <a:defRPr sz="1949" b="1">
          <a:solidFill>
            <a:srgbClr val="5BAC35"/>
          </a:solidFill>
          <a:latin typeface="Arial Narrow" pitchFamily="34" charset="0"/>
        </a:defRPr>
      </a:lvl9pPr>
    </p:titleStyle>
    <p:bodyStyle>
      <a:lvl1pPr marL="182821" indent="-182821" algn="l" defTabSz="342789" rtl="0" fontAlgn="base">
        <a:spcBef>
          <a:spcPts val="1200"/>
        </a:spcBef>
        <a:spcAft>
          <a:spcPct val="0"/>
        </a:spcAft>
        <a:buSzPct val="90000"/>
        <a:buFontTx/>
        <a:buBlip>
          <a:blip r:embed="rId10"/>
        </a:buBlip>
        <a:defRPr sz="1499" kern="1200">
          <a:solidFill>
            <a:srgbClr val="6B6F71"/>
          </a:solidFill>
          <a:latin typeface="Arial"/>
          <a:ea typeface="+mn-ea"/>
          <a:cs typeface="Arial"/>
        </a:defRPr>
      </a:lvl1pPr>
      <a:lvl2pPr marL="365642" indent="-182821" algn="l" defTabSz="342789" rtl="0" fontAlgn="base">
        <a:spcBef>
          <a:spcPts val="225"/>
        </a:spcBef>
        <a:spcAft>
          <a:spcPct val="0"/>
        </a:spcAft>
        <a:buClr>
          <a:schemeClr val="tx2">
            <a:lumMod val="50000"/>
          </a:schemeClr>
        </a:buClr>
        <a:buFont typeface="Arial" panose="020B0604020202020204" pitchFamily="34" charset="0"/>
        <a:buChar char="−"/>
        <a:defRPr sz="1200" kern="1200">
          <a:solidFill>
            <a:srgbClr val="6B6F71"/>
          </a:solidFill>
          <a:latin typeface="Arial"/>
          <a:ea typeface="+mn-ea"/>
          <a:cs typeface="Arial"/>
        </a:defRPr>
      </a:lvl2pPr>
      <a:lvl3pPr marL="548462" indent="-182821" algn="l" defTabSz="342789" rtl="0" fontAlgn="base">
        <a:spcBef>
          <a:spcPts val="600"/>
        </a:spcBef>
        <a:spcAft>
          <a:spcPct val="0"/>
        </a:spcAft>
        <a:buFont typeface="Arial"/>
        <a:buChar char="•"/>
        <a:defRPr sz="1599" kern="1200">
          <a:solidFill>
            <a:srgbClr val="6B6F71"/>
          </a:solidFill>
          <a:latin typeface="Arial"/>
          <a:ea typeface="+mn-ea"/>
          <a:cs typeface="Arial"/>
        </a:defRPr>
      </a:lvl3pPr>
      <a:lvl4pPr marL="731282" indent="-182821" algn="l" defTabSz="342789" rtl="0" fontAlgn="base">
        <a:spcBef>
          <a:spcPts val="600"/>
        </a:spcBef>
        <a:spcAft>
          <a:spcPct val="0"/>
        </a:spcAft>
        <a:buSzPct val="100000"/>
        <a:buFont typeface="Arial"/>
        <a:buChar char="•"/>
        <a:defRPr sz="1400" kern="1200">
          <a:solidFill>
            <a:srgbClr val="6B6F71"/>
          </a:solidFill>
          <a:latin typeface="Arial"/>
          <a:ea typeface="+mn-ea"/>
          <a:cs typeface="Arial"/>
        </a:defRPr>
      </a:lvl4pPr>
      <a:lvl5pPr marL="914103" indent="-182821" algn="l" defTabSz="342789" rtl="0" fontAlgn="base">
        <a:spcBef>
          <a:spcPts val="600"/>
        </a:spcBef>
        <a:spcAft>
          <a:spcPct val="0"/>
        </a:spcAft>
        <a:buFont typeface="Arial"/>
        <a:buChar char="•"/>
        <a:defRPr sz="1400" kern="1200">
          <a:solidFill>
            <a:srgbClr val="6B6F71"/>
          </a:solidFill>
          <a:latin typeface="Arial"/>
          <a:ea typeface="+mn-ea"/>
          <a:cs typeface="Arial"/>
        </a:defRPr>
      </a:lvl5pPr>
      <a:lvl6pPr marL="1885337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26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914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703" indent="-171394" algn="l" defTabSz="342789" rtl="0" eaLnBrk="1" latinLnBrk="0" hangingPunct="1">
        <a:spcBef>
          <a:spcPct val="20000"/>
        </a:spcBef>
        <a:buFont typeface="Arial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89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77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6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4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43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31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520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9" algn="l" defTabSz="342789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baud/bbui-angula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yux.developer.blackbaud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baud.com/files/support/guides/infinitytechref/Content/apidocs-BB_4-0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gghead.io/courses/angularjs-app-from-scratch-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0" b="14757"/>
          <a:stretch/>
        </p:blipFill>
        <p:spPr>
          <a:xfrm>
            <a:off x="1" y="8878"/>
            <a:ext cx="91217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een mask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"/>
          <a:stretch/>
        </p:blipFill>
        <p:spPr>
          <a:xfrm flipV="1">
            <a:off x="-1102" y="-44930"/>
            <a:ext cx="9152336" cy="51970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" y="0"/>
            <a:ext cx="1672232" cy="159105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03805" y="1146572"/>
            <a:ext cx="6024809" cy="2732484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BBUI-Angular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87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BBUI-Angular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536" y="1144776"/>
            <a:ext cx="4781832" cy="624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The </a:t>
            </a:r>
            <a:r>
              <a:rPr lang="en-US" sz="1400" dirty="0" err="1">
                <a:solidFill>
                  <a:schemeClr val="tx2"/>
                </a:solidFill>
              </a:rPr>
              <a:t>bbui</a:t>
            </a:r>
            <a:r>
              <a:rPr lang="en-US" sz="1400" dirty="0">
                <a:solidFill>
                  <a:schemeClr val="tx2"/>
                </a:solidFill>
              </a:rPr>
              <a:t>-angular library wraps up calls to the Infinity web shell and UI Modeling services into Angular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Introduces ‘promises’ to function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‘</a:t>
            </a:r>
            <a:r>
              <a:rPr lang="en-US" sz="1400" dirty="0" err="1">
                <a:solidFill>
                  <a:schemeClr val="tx2"/>
                </a:solidFill>
              </a:rPr>
              <a:t>bbui</a:t>
            </a:r>
            <a:r>
              <a:rPr lang="en-US" sz="1400" dirty="0">
                <a:solidFill>
                  <a:schemeClr val="tx2"/>
                </a:solidFill>
              </a:rPr>
              <a:t>’ Angular module</a:t>
            </a:r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skytutorial</a:t>
            </a:r>
            <a:r>
              <a:rPr lang="en-US" dirty="0"/>
              <a:t>', ['sky', '</a:t>
            </a:r>
            <a:r>
              <a:rPr lang="en-US" dirty="0" err="1"/>
              <a:t>bbui</a:t>
            </a:r>
            <a:r>
              <a:rPr lang="en-US" dirty="0"/>
              <a:t>’]);</a:t>
            </a:r>
          </a:p>
          <a:p>
            <a:endParaRPr lang="en-US" dirty="0"/>
          </a:p>
          <a:p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skytutorial</a:t>
            </a:r>
            <a:r>
              <a:rPr lang="en-US" dirty="0"/>
              <a:t>')</a:t>
            </a:r>
          </a:p>
          <a:p>
            <a:r>
              <a:rPr lang="en-US" dirty="0"/>
              <a:t>.controller(‘</a:t>
            </a:r>
            <a:r>
              <a:rPr lang="en-US" dirty="0" err="1"/>
              <a:t>ExampleController</a:t>
            </a:r>
            <a:r>
              <a:rPr lang="en-US" dirty="0"/>
              <a:t>', ['</a:t>
            </a:r>
            <a:r>
              <a:rPr lang="en-US" dirty="0" err="1"/>
              <a:t>bbuiShellService</a:t>
            </a:r>
            <a:r>
              <a:rPr lang="en-US" dirty="0"/>
              <a:t>’])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svc = </a:t>
            </a:r>
            <a:r>
              <a:rPr lang="en-US" dirty="0" err="1"/>
              <a:t>bbuiShellService.create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svc.dataFormLoad</a:t>
            </a:r>
            <a:r>
              <a:rPr lang="en-US" dirty="0"/>
              <a:t>(CONSTITUENT_VIEW_ID, </a:t>
            </a:r>
          </a:p>
          <a:p>
            <a:r>
              <a:rPr lang="en-US" dirty="0"/>
              <a:t>		 {</a:t>
            </a:r>
            <a:r>
              <a:rPr lang="en-US" dirty="0" err="1"/>
              <a:t>recordId</a:t>
            </a:r>
            <a:r>
              <a:rPr lang="en-US" dirty="0"/>
              <a:t>: CONSTITUENT_ID});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80459" y="1270419"/>
            <a:ext cx="0" cy="3043756"/>
          </a:xfrm>
          <a:prstGeom prst="line">
            <a:avLst/>
          </a:prstGeom>
          <a:noFill/>
          <a:ln w="14288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980459" y="4351957"/>
            <a:ext cx="3813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https://github.com/blackbaud/bbui-angular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F7F56-F4D4-41A5-8267-7A3D12EB3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986" y="1270419"/>
            <a:ext cx="3963272" cy="27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een mask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"/>
          <a:stretch/>
        </p:blipFill>
        <p:spPr>
          <a:xfrm flipV="1">
            <a:off x="-1102" y="-44930"/>
            <a:ext cx="9152336" cy="51970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" y="0"/>
            <a:ext cx="1672232" cy="159105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03805" y="1146572"/>
            <a:ext cx="6024809" cy="2732484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SKY UX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3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SKY UX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536" y="1060653"/>
            <a:ext cx="37313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sz="1800" dirty="0">
                <a:solidFill>
                  <a:schemeClr val="tx2"/>
                </a:solidFill>
              </a:rPr>
              <a:t>Blackbaud's open source UX framework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tx2"/>
                </a:solidFill>
              </a:rPr>
              <a:t>Uses Angular JS and Bootstrap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tx2"/>
                </a:solidFill>
              </a:rPr>
              <a:t>Responsive</a:t>
            </a:r>
          </a:p>
          <a:p>
            <a:endParaRPr lang="en-US" dirty="0"/>
          </a:p>
          <a:p>
            <a:r>
              <a:rPr lang="en-US" sz="1800" dirty="0">
                <a:solidFill>
                  <a:schemeClr val="tx2"/>
                </a:solidFill>
              </a:rPr>
              <a:t>Reusable ‘components’ – Angular directives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3192" y="1158736"/>
            <a:ext cx="0" cy="3043756"/>
          </a:xfrm>
          <a:prstGeom prst="line">
            <a:avLst/>
          </a:prstGeom>
          <a:noFill/>
          <a:ln w="14288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60536" y="4436786"/>
            <a:ext cx="8057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https://skyux.developer.blackbaud.com</a:t>
            </a:r>
            <a:endParaRPr lang="en-US" dirty="0"/>
          </a:p>
        </p:txBody>
      </p:sp>
      <p:pic>
        <p:nvPicPr>
          <p:cNvPr id="4098" name="Picture 2" descr="REN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81" y="820872"/>
            <a:ext cx="4882617" cy="376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een mask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"/>
          <a:stretch/>
        </p:blipFill>
        <p:spPr>
          <a:xfrm flipV="1">
            <a:off x="-1102" y="-44930"/>
            <a:ext cx="9152336" cy="51970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" y="0"/>
            <a:ext cx="1672232" cy="159105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03805" y="1146572"/>
            <a:ext cx="6024809" cy="2732484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DEMO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4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31" y="8713"/>
            <a:ext cx="9141618" cy="5142161"/>
          </a:xfrm>
          <a:prstGeom prst="rect">
            <a:avLst/>
          </a:prstGeom>
        </p:spPr>
      </p:pic>
      <p:pic>
        <p:nvPicPr>
          <p:cNvPr id="1689" name="green mas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" y="2565"/>
            <a:ext cx="9141618" cy="514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20" b="61342"/>
          <a:stretch/>
        </p:blipFill>
        <p:spPr>
          <a:xfrm rot="2700000">
            <a:off x="7906423" y="4677391"/>
            <a:ext cx="999980" cy="9803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4368" y="2111980"/>
            <a:ext cx="3942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8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t="925" r="6397" b="4843"/>
          <a:stretch/>
        </p:blipFill>
        <p:spPr>
          <a:xfrm>
            <a:off x="3174" y="9525"/>
            <a:ext cx="1544247" cy="1499277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75298" y="2564942"/>
            <a:ext cx="5584031" cy="302285"/>
          </a:xfrm>
        </p:spPr>
        <p:txBody>
          <a:bodyPr/>
          <a:lstStyle/>
          <a:p>
            <a:r>
              <a:rPr lang="en-US" spc="-3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Tony Knopp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5297" y="1798652"/>
            <a:ext cx="6024809" cy="6371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CRM, BBUI and SKY UX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21" y="-1504685"/>
            <a:ext cx="1997400" cy="7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8" t="4267" r="29332" b="7150"/>
          <a:stretch/>
        </p:blipFill>
        <p:spPr>
          <a:xfrm>
            <a:off x="5246522" y="642173"/>
            <a:ext cx="3644347" cy="44170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0536" y="266874"/>
            <a:ext cx="5734592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Who has tried to use </a:t>
            </a:r>
            <a:r>
              <a:rPr lang="en-US" sz="3000" spc="-30" dirty="0" err="1">
                <a:solidFill>
                  <a:srgbClr val="58595B"/>
                </a:solidFill>
                <a:cs typeface="Arial" panose="020B0604020202020204" pitchFamily="34" charset="0"/>
              </a:rPr>
              <a:t>webshell</a:t>
            </a:r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 on their tablet or phone?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36" y="1345358"/>
            <a:ext cx="373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s://ga1.imgix.net/screenshot/o/91747-610861104.png?ixlib=rb-1.0.0&amp;ch=Width%2CDPR&amp;auto=forma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57" y="1026083"/>
            <a:ext cx="2549225" cy="344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0536" y="1345358"/>
            <a:ext cx="3731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Not built to be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‘Mobilize’ isn’t….pretty.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 comes SKY UX and Angular!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4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6" y="266874"/>
            <a:ext cx="6305510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What are we going to talk about?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536" y="1060653"/>
            <a:ext cx="3659202" cy="35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536" y="1412827"/>
            <a:ext cx="4572000" cy="26391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en-US" dirty="0"/>
              <a:t>BBUI JavaScript library </a:t>
            </a:r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What is AngularJS?</a:t>
            </a:r>
          </a:p>
          <a:p>
            <a:pPr marL="257175" indent="-257175">
              <a:buFont typeface="Arial" charset="0"/>
              <a:buChar char="•"/>
            </a:pPr>
            <a:endParaRPr lang="en-US" dirty="0"/>
          </a:p>
          <a:p>
            <a:pPr marL="257175" indent="-257175">
              <a:buFont typeface="Arial" charset="0"/>
              <a:buChar char="•"/>
            </a:pPr>
            <a:r>
              <a:rPr lang="en-US" dirty="0"/>
              <a:t>BBUI-Angular</a:t>
            </a:r>
          </a:p>
          <a:p>
            <a:pPr marL="257175" indent="-257175">
              <a:buFont typeface="Arial" charset="0"/>
              <a:buChar char="•"/>
            </a:pPr>
            <a:endParaRPr lang="en-US" sz="1400" dirty="0"/>
          </a:p>
          <a:p>
            <a:pPr marL="257175" indent="-257175">
              <a:buFont typeface="Arial" charset="0"/>
              <a:buChar char="•"/>
            </a:pPr>
            <a:r>
              <a:rPr lang="en-US" sz="1400" dirty="0"/>
              <a:t>SKY UX</a:t>
            </a:r>
          </a:p>
          <a:p>
            <a:pPr marL="257175" indent="-257175">
              <a:buFont typeface="Arial" charset="0"/>
              <a:buChar char="•"/>
            </a:pPr>
            <a:endParaRPr lang="en-US" sz="1400" dirty="0"/>
          </a:p>
          <a:p>
            <a:pPr marL="257175" indent="-257175">
              <a:buFont typeface="Arial" charset="0"/>
              <a:buChar char="•"/>
            </a:pPr>
            <a:r>
              <a:rPr lang="en-US" sz="1400" dirty="0"/>
              <a:t>Demo</a:t>
            </a:r>
          </a:p>
          <a:p>
            <a:pPr marL="257175" indent="-257175">
              <a:buFont typeface="Arial" charset="0"/>
              <a:buChar char="•"/>
            </a:pPr>
            <a:endParaRPr lang="en-US" sz="1400" dirty="0"/>
          </a:p>
          <a:p>
            <a:pPr marL="257175" indent="-257175">
              <a:buFont typeface="Arial" charset="0"/>
              <a:buChar char="•"/>
            </a:pPr>
            <a:endParaRPr lang="en-US" sz="1400" dirty="0"/>
          </a:p>
          <a:p>
            <a:pPr marL="257175" indent="-257175">
              <a:buFont typeface="Arial" charset="0"/>
              <a:buChar char="•"/>
            </a:pPr>
            <a:endParaRPr lang="en-US" sz="1400" dirty="0"/>
          </a:p>
        </p:txBody>
      </p:sp>
      <p:pic>
        <p:nvPicPr>
          <p:cNvPr id="1026" name="Picture 2" descr="Image result for technical pres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739" y="1473425"/>
            <a:ext cx="3142728" cy="208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een mask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"/>
          <a:stretch/>
        </p:blipFill>
        <p:spPr>
          <a:xfrm flipV="1">
            <a:off x="-1102" y="-44930"/>
            <a:ext cx="9152336" cy="51970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" y="0"/>
            <a:ext cx="1672232" cy="159105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03805" y="1146572"/>
            <a:ext cx="6024809" cy="2732484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BBUI JavaScript Library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28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What is BBUI?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536" y="1060653"/>
            <a:ext cx="3731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It’s the JavaScript library built by Blackbaud that drives </a:t>
            </a:r>
            <a:r>
              <a:rPr lang="en-US" sz="1800" dirty="0" err="1">
                <a:solidFill>
                  <a:schemeClr val="tx2"/>
                </a:solidFill>
              </a:rPr>
              <a:t>UIModel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WebShell</a:t>
            </a: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Shipped around 2010 – the web development world moves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 bit chatty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3192" y="1158736"/>
            <a:ext cx="0" cy="3043756"/>
          </a:xfrm>
          <a:prstGeom prst="line">
            <a:avLst/>
          </a:prstGeom>
          <a:noFill/>
          <a:ln w="14288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60536" y="4442273"/>
            <a:ext cx="805752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hlinkClick r:id="rId3"/>
              </a:rPr>
              <a:t>https://www.blackbaud.com/files/support/guides/infinitytechref/Content/apidocs-BB_4-0/index.html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760" y="451674"/>
            <a:ext cx="3048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een mask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"/>
          <a:stretch/>
        </p:blipFill>
        <p:spPr>
          <a:xfrm flipV="1">
            <a:off x="-1102" y="-44930"/>
            <a:ext cx="9152336" cy="51970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" y="0"/>
            <a:ext cx="1672232" cy="159105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03805" y="1146572"/>
            <a:ext cx="6024809" cy="2732484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What is AngularJS?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endParaRPr lang="en-US" sz="2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982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6" y="266874"/>
            <a:ext cx="5734592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AngularJS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536" y="1060653"/>
            <a:ext cx="37313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Open source </a:t>
            </a:r>
            <a:r>
              <a:rPr lang="en-US" sz="1800" dirty="0" err="1">
                <a:solidFill>
                  <a:schemeClr val="tx2"/>
                </a:solidFill>
              </a:rPr>
              <a:t>Javascript</a:t>
            </a:r>
            <a:r>
              <a:rPr lang="en-US" sz="1800" dirty="0">
                <a:solidFill>
                  <a:schemeClr val="tx2"/>
                </a:solidFill>
              </a:rPr>
              <a:t> framework.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Mostly maintained by Google.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Single Page Applications are hard.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‘Two-way data binding’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3192" y="1158736"/>
            <a:ext cx="0" cy="3043756"/>
          </a:xfrm>
          <a:prstGeom prst="line">
            <a:avLst/>
          </a:prstGeom>
          <a:noFill/>
          <a:ln w="14288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60536" y="4442273"/>
            <a:ext cx="80575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https://egghead.io/courses/angularjs-app-from-scratch-getting-started</a:t>
            </a:r>
            <a:endParaRPr lang="en-US" dirty="0"/>
          </a:p>
        </p:txBody>
      </p:sp>
      <p:pic>
        <p:nvPicPr>
          <p:cNvPr id="3074" name="Picture 2" descr="Image result for another javascript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29" y="1244793"/>
            <a:ext cx="4191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60535" y="266874"/>
            <a:ext cx="6996545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0" spc="-30" dirty="0">
                <a:solidFill>
                  <a:srgbClr val="58595B"/>
                </a:solidFill>
                <a:cs typeface="Arial" panose="020B0604020202020204" pitchFamily="34" charset="0"/>
              </a:rPr>
              <a:t>What you need to know about Angular</a:t>
            </a:r>
            <a:endParaRPr lang="en-US" sz="3000" dirty="0">
              <a:solidFill>
                <a:srgbClr val="58595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535" y="954470"/>
            <a:ext cx="8511238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Define an application </a:t>
            </a:r>
          </a:p>
          <a:p>
            <a:pPr lvl="1"/>
            <a:r>
              <a:rPr lang="en-US" dirty="0"/>
              <a:t>&lt;body ng-app="</a:t>
            </a:r>
            <a:r>
              <a:rPr lang="en-US" dirty="0" err="1"/>
              <a:t>myApp</a:t>
            </a:r>
            <a:r>
              <a:rPr lang="en-US" dirty="0"/>
              <a:t>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Define a controller </a:t>
            </a:r>
          </a:p>
          <a:p>
            <a:pPr lvl="1"/>
            <a:r>
              <a:rPr lang="en-US" dirty="0"/>
              <a:t>&lt;div ng-controller="</a:t>
            </a:r>
            <a:r>
              <a:rPr lang="en-US" dirty="0" err="1"/>
              <a:t>myCtrl</a:t>
            </a:r>
            <a:r>
              <a:rPr lang="en-US" dirty="0"/>
              <a:t>"&gt;</a:t>
            </a:r>
            <a:br>
              <a:rPr lang="en-US" sz="1800" dirty="0"/>
            </a:br>
            <a:r>
              <a:rPr lang="en-US" dirty="0"/>
              <a:t>    &lt;p&gt;The scope of the controller's favorite color:&lt;/p&gt;</a:t>
            </a:r>
            <a:br>
              <a:rPr lang="en-US" sz="1800" dirty="0"/>
            </a:br>
            <a:r>
              <a:rPr lang="en-US" dirty="0"/>
              <a:t>    &lt;h1&gt;{{color}}&lt;/h1&gt;</a:t>
            </a:r>
            <a:br>
              <a:rPr lang="en-US" sz="1800" dirty="0"/>
            </a:br>
            <a:r>
              <a:rPr lang="en-US" dirty="0"/>
              <a:t>&lt;/div&gt;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dirty="0" err="1"/>
              <a:t>myApp.controller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function($scope) {</a:t>
            </a:r>
            <a:br>
              <a:rPr lang="en-US" sz="1800" dirty="0"/>
            </a:br>
            <a:r>
              <a:rPr lang="en-US" dirty="0"/>
              <a:t>});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Scope is a collection of properties accessible in your HTML</a:t>
            </a:r>
          </a:p>
          <a:p>
            <a:pPr lvl="1"/>
            <a:r>
              <a:rPr lang="en-US" dirty="0" err="1"/>
              <a:t>myApp.controller</a:t>
            </a:r>
            <a:r>
              <a:rPr lang="en-US" dirty="0"/>
              <a:t>('</a:t>
            </a:r>
            <a:r>
              <a:rPr lang="en-US" dirty="0" err="1"/>
              <a:t>myCtrl</a:t>
            </a:r>
            <a:r>
              <a:rPr lang="en-US" dirty="0"/>
              <a:t>', function($scope) {</a:t>
            </a:r>
            <a:br>
              <a:rPr lang="en-US" sz="1800" dirty="0"/>
            </a:br>
            <a:r>
              <a:rPr lang="en-US" dirty="0"/>
              <a:t>    $</a:t>
            </a:r>
            <a:r>
              <a:rPr lang="en-US" dirty="0" err="1"/>
              <a:t>scope.color</a:t>
            </a:r>
            <a:r>
              <a:rPr lang="en-US" dirty="0"/>
              <a:t> = "red";</a:t>
            </a:r>
            <a:br>
              <a:rPr lang="en-US" sz="1800" dirty="0"/>
            </a:br>
            <a:r>
              <a:rPr lang="en-US" dirty="0"/>
              <a:t>});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">
  <a:themeElements>
    <a:clrScheme name="Custom 9">
      <a:dk1>
        <a:srgbClr val="5CAC34"/>
      </a:dk1>
      <a:lt1>
        <a:srgbClr val="FFFFFF"/>
      </a:lt1>
      <a:dk2>
        <a:srgbClr val="6B6F71"/>
      </a:dk2>
      <a:lt2>
        <a:srgbClr val="FBB034"/>
      </a:lt2>
      <a:accent1>
        <a:srgbClr val="71BF44"/>
      </a:accent1>
      <a:accent2>
        <a:srgbClr val="1870B8"/>
      </a:accent2>
      <a:accent3>
        <a:srgbClr val="00B4F1"/>
      </a:accent3>
      <a:accent4>
        <a:srgbClr val="EF4044"/>
      </a:accent4>
      <a:accent5>
        <a:srgbClr val="E07521"/>
      </a:accent5>
      <a:accent6>
        <a:srgbClr val="936DAF"/>
      </a:accent6>
      <a:hlink>
        <a:srgbClr val="6CB644"/>
      </a:hlink>
      <a:folHlink>
        <a:srgbClr val="9071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rtlCol="0" anchor="ctr">
        <a:spAutoFit/>
      </a:bodyPr>
      <a:lstStyle>
        <a:defPPr algn="ctr">
          <a:lnSpc>
            <a:spcPct val="90000"/>
          </a:lnSpc>
          <a:defRPr sz="2800" dirty="0" smtClean="0">
            <a:solidFill>
              <a:schemeClr val="bg1"/>
            </a:solidFill>
          </a:defRPr>
        </a:defPPr>
      </a:lstStyle>
    </a:spDef>
    <a:lnDef>
      <a:spPr>
        <a:noFill/>
        <a:ln w="14288" cap="flat">
          <a:solidFill>
            <a:schemeClr val="tx2"/>
          </a:solidFill>
          <a:prstDash val="solid"/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uarte_2013">
      <a:dk1>
        <a:sysClr val="windowText" lastClr="000000"/>
      </a:dk1>
      <a:lt1>
        <a:sysClr val="window" lastClr="FFFFFF"/>
      </a:lt1>
      <a:dk2>
        <a:srgbClr val="AF3C19"/>
      </a:dk2>
      <a:lt2>
        <a:srgbClr val="EAE8DF"/>
      </a:lt2>
      <a:accent1>
        <a:srgbClr val="009EBA"/>
      </a:accent1>
      <a:accent2>
        <a:srgbClr val="A8C4C4"/>
      </a:accent2>
      <a:accent3>
        <a:srgbClr val="C4BDA3"/>
      </a:accent3>
      <a:accent4>
        <a:srgbClr val="8C8A7A"/>
      </a:accent4>
      <a:accent5>
        <a:srgbClr val="66523D"/>
      </a:accent5>
      <a:accent6>
        <a:srgbClr val="938D45"/>
      </a:accent6>
      <a:hlink>
        <a:srgbClr val="009EBA"/>
      </a:hlink>
      <a:folHlink>
        <a:srgbClr val="A8C4C4"/>
      </a:folHlink>
    </a:clrScheme>
    <a:fontScheme name="Duarte_2013">
      <a:majorFont>
        <a:latin typeface="Franklin Gothic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uarte_2013">
      <a:dk1>
        <a:sysClr val="windowText" lastClr="000000"/>
      </a:dk1>
      <a:lt1>
        <a:sysClr val="window" lastClr="FFFFFF"/>
      </a:lt1>
      <a:dk2>
        <a:srgbClr val="AF3C19"/>
      </a:dk2>
      <a:lt2>
        <a:srgbClr val="EAE8DF"/>
      </a:lt2>
      <a:accent1>
        <a:srgbClr val="009EBA"/>
      </a:accent1>
      <a:accent2>
        <a:srgbClr val="A8C4C4"/>
      </a:accent2>
      <a:accent3>
        <a:srgbClr val="C4BDA3"/>
      </a:accent3>
      <a:accent4>
        <a:srgbClr val="8C8A7A"/>
      </a:accent4>
      <a:accent5>
        <a:srgbClr val="66523D"/>
      </a:accent5>
      <a:accent6>
        <a:srgbClr val="938D45"/>
      </a:accent6>
      <a:hlink>
        <a:srgbClr val="009EBA"/>
      </a:hlink>
      <a:folHlink>
        <a:srgbClr val="A8C4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23943</TotalTime>
  <Words>456</Words>
  <Application>Microsoft Office PowerPoint</Application>
  <PresentationFormat>On-screen Show (16:9)</PresentationFormat>
  <Paragraphs>126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Franklin Gothic Book</vt:lpstr>
      <vt:lpstr>HelveticaNeueLT Std Med Cn</vt:lpstr>
      <vt:lpstr>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 Inc.</dc:creator>
  <cp:lastModifiedBy>Kathy Wilkes</cp:lastModifiedBy>
  <cp:revision>2001</cp:revision>
  <cp:lastPrinted>2016-04-07T22:09:11Z</cp:lastPrinted>
  <dcterms:created xsi:type="dcterms:W3CDTF">2013-07-10T17:36:12Z</dcterms:created>
  <dcterms:modified xsi:type="dcterms:W3CDTF">2017-07-05T12:47:14Z</dcterms:modified>
</cp:coreProperties>
</file>