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notesMasterIdLst>
    <p:notesMasterId r:id="rId37"/>
  </p:notesMasterIdLst>
  <p:handoutMasterIdLst>
    <p:handoutMasterId r:id="rId38"/>
  </p:handoutMasterIdLst>
  <p:sldIdLst>
    <p:sldId id="974" r:id="rId2"/>
    <p:sldId id="975" r:id="rId3"/>
    <p:sldId id="976" r:id="rId4"/>
    <p:sldId id="977" r:id="rId5"/>
    <p:sldId id="986" r:id="rId6"/>
    <p:sldId id="998" r:id="rId7"/>
    <p:sldId id="1003" r:id="rId8"/>
    <p:sldId id="1001" r:id="rId9"/>
    <p:sldId id="1008" r:id="rId10"/>
    <p:sldId id="1009" r:id="rId11"/>
    <p:sldId id="1010" r:id="rId12"/>
    <p:sldId id="978" r:id="rId13"/>
    <p:sldId id="979" r:id="rId14"/>
    <p:sldId id="983" r:id="rId15"/>
    <p:sldId id="1004" r:id="rId16"/>
    <p:sldId id="981" r:id="rId17"/>
    <p:sldId id="982" r:id="rId18"/>
    <p:sldId id="984" r:id="rId19"/>
    <p:sldId id="985" r:id="rId20"/>
    <p:sldId id="988" r:id="rId21"/>
    <p:sldId id="1006" r:id="rId22"/>
    <p:sldId id="1007" r:id="rId23"/>
    <p:sldId id="987" r:id="rId24"/>
    <p:sldId id="990" r:id="rId25"/>
    <p:sldId id="991" r:id="rId26"/>
    <p:sldId id="992" r:id="rId27"/>
    <p:sldId id="994" r:id="rId28"/>
    <p:sldId id="1000" r:id="rId29"/>
    <p:sldId id="1005" r:id="rId30"/>
    <p:sldId id="1002" r:id="rId31"/>
    <p:sldId id="950" r:id="rId32"/>
    <p:sldId id="993" r:id="rId33"/>
    <p:sldId id="995" r:id="rId34"/>
    <p:sldId id="996" r:id="rId35"/>
    <p:sldId id="997" r:id="rId36"/>
  </p:sldIdLst>
  <p:sldSz cx="9144000" cy="5143500" type="screen16x9"/>
  <p:notesSz cx="7010400" cy="9296400"/>
  <p:defaultTextStyle>
    <a:defPPr>
      <a:defRPr lang="en-US"/>
    </a:defPPr>
    <a:lvl1pPr marL="0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" userDrawn="1">
          <p15:clr>
            <a:srgbClr val="A4A3A4"/>
          </p15:clr>
        </p15:guide>
        <p15:guide id="2" orient="horz" pos="1341" userDrawn="1">
          <p15:clr>
            <a:srgbClr val="A4A3A4"/>
          </p15:clr>
        </p15:guide>
        <p15:guide id="3" orient="horz" pos="1205" userDrawn="1">
          <p15:clr>
            <a:srgbClr val="A4A3A4"/>
          </p15:clr>
        </p15:guide>
        <p15:guide id="4" pos="5487" userDrawn="1">
          <p15:clr>
            <a:srgbClr val="A4A3A4"/>
          </p15:clr>
        </p15:guide>
        <p15:guide id="5" pos="40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F3F45"/>
    <a:srgbClr val="F57521"/>
    <a:srgbClr val="00B795"/>
    <a:srgbClr val="00B4F1"/>
    <a:srgbClr val="FBB032"/>
    <a:srgbClr val="1372BA"/>
    <a:srgbClr val="926EB0"/>
    <a:srgbClr val="FBE921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8" autoAdjust="0"/>
    <p:restoredTop sz="84580" autoAdjust="0"/>
  </p:normalViewPr>
  <p:slideViewPr>
    <p:cSldViewPr snapToGrid="0">
      <p:cViewPr varScale="1">
        <p:scale>
          <a:sx n="97" d="100"/>
          <a:sy n="97" d="100"/>
        </p:scale>
        <p:origin x="1387" y="82"/>
      </p:cViewPr>
      <p:guideLst>
        <p:guide orient="horz" pos="273"/>
        <p:guide orient="horz" pos="1341"/>
        <p:guide orient="horz" pos="1205"/>
        <p:guide pos="5487"/>
        <p:guide pos="40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1400"/>
    </p:cViewPr>
  </p:sorterViewPr>
  <p:notesViewPr>
    <p:cSldViewPr snapToGrid="0">
      <p:cViewPr>
        <p:scale>
          <a:sx n="66" d="100"/>
          <a:sy n="66" d="100"/>
        </p:scale>
        <p:origin x="4260" y="702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360" y="9123546"/>
            <a:ext cx="1497704" cy="109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is-IS" sz="7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2016</a:t>
            </a: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Duarte Inc.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7731" y="9123546"/>
            <a:ext cx="108149" cy="109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700">
                <a:solidFill>
                  <a:schemeClr val="bg1">
                    <a:lumMod val="75000"/>
                  </a:schemeClr>
                </a:solidFill>
                <a:latin typeface="+mj-lt"/>
              </a:rPr>
              <a:t>‹#›</a:t>
            </a:fld>
            <a:endParaRPr lang="en-US" sz="7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1D4F-89C0-4075-B4B3-7CBBB6C3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0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1093788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1089" y="4929028"/>
            <a:ext cx="6228222" cy="367014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360" y="9123546"/>
            <a:ext cx="130403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is-IS" sz="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2016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Duarte Inc. Confidential.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7752" y="9123546"/>
            <a:ext cx="78654" cy="93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18743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85736" indent="-85736" algn="l" defTabSz="685891" rtl="0" eaLnBrk="1" latinLnBrk="0" hangingPunct="1">
      <a:lnSpc>
        <a:spcPct val="85000"/>
      </a:lnSpc>
      <a:spcBef>
        <a:spcPts val="600"/>
      </a:spcBef>
      <a:spcAft>
        <a:spcPts val="150"/>
      </a:spcAft>
      <a:buFont typeface="Arial" pitchFamily="34" charset="0"/>
      <a:buChar char="•"/>
      <a:defRPr sz="900" kern="1200">
        <a:solidFill>
          <a:schemeClr val="bg1">
            <a:lumMod val="50000"/>
          </a:schemeClr>
        </a:solidFill>
        <a:latin typeface="+mj-lt"/>
        <a:ea typeface="+mn-ea"/>
        <a:cs typeface="+mn-cs"/>
      </a:defRPr>
    </a:lvl1pPr>
    <a:lvl2pPr marL="171473" indent="-85736" algn="l" defTabSz="685891" rtl="0" eaLnBrk="1" latinLnBrk="0" hangingPunct="1">
      <a:lnSpc>
        <a:spcPct val="85000"/>
      </a:lnSpc>
      <a:spcAft>
        <a:spcPts val="150"/>
      </a:spcAft>
      <a:buFont typeface="Arial" pitchFamily="34" charset="0"/>
      <a:buChar char="•"/>
      <a:defRPr sz="825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2pPr>
    <a:lvl3pPr marL="257209" indent="-85736" algn="l" defTabSz="685891" rtl="0" eaLnBrk="1" latinLnBrk="0" hangingPunct="1">
      <a:lnSpc>
        <a:spcPct val="85000"/>
      </a:lnSpc>
      <a:spcAft>
        <a:spcPts val="150"/>
      </a:spcAft>
      <a:buFont typeface="Arial" pitchFamily="34" charset="0"/>
      <a:buChar char="•"/>
      <a:defRPr sz="788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3pPr>
    <a:lvl4pPr marL="342946" indent="-85736" algn="l" defTabSz="685891" rtl="0" eaLnBrk="1" latinLnBrk="0" hangingPunct="1">
      <a:lnSpc>
        <a:spcPct val="85000"/>
      </a:lnSpc>
      <a:spcAft>
        <a:spcPts val="150"/>
      </a:spcAft>
      <a:buFont typeface="Arial" pitchFamily="34" charset="0"/>
      <a:buChar char="•"/>
      <a:defRPr sz="750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4pPr>
    <a:lvl5pPr marL="428682" indent="-85736" algn="l" defTabSz="685891" rtl="0" eaLnBrk="1" latinLnBrk="0" hangingPunct="1">
      <a:lnSpc>
        <a:spcPct val="85000"/>
      </a:lnSpc>
      <a:spcAft>
        <a:spcPts val="150"/>
      </a:spcAft>
      <a:buFont typeface="Arial" pitchFamily="34" charset="0"/>
      <a:buChar char="•"/>
      <a:defRPr sz="675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71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1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08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19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36" indent="-8573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5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9"/>
            <a:ext cx="9144000" cy="5142161"/>
          </a:xfrm>
          <a:prstGeom prst="rect">
            <a:avLst/>
          </a:prstGeom>
        </p:spPr>
      </p:pic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595" y="2451801"/>
            <a:ext cx="5585486" cy="302285"/>
          </a:xfrm>
        </p:spPr>
        <p:txBody>
          <a:bodyPr/>
          <a:lstStyle>
            <a:lvl1pPr marL="260747" indent="-260747">
              <a:spcBef>
                <a:spcPts val="450"/>
              </a:spcBef>
              <a:defRPr sz="21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8595" y="2840296"/>
            <a:ext cx="5585486" cy="302285"/>
          </a:xfrm>
        </p:spPr>
        <p:txBody>
          <a:bodyPr/>
          <a:lstStyle>
            <a:lvl1pPr marL="260747" indent="0">
              <a:spcBef>
                <a:spcPts val="450"/>
              </a:spcBef>
              <a:buFont typeface="Arial" panose="020B0604020202020204" pitchFamily="34" charset="0"/>
              <a:buNone/>
              <a:defRPr sz="21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5042" y="304801"/>
            <a:ext cx="6475182" cy="2049905"/>
          </a:xfrm>
        </p:spPr>
        <p:txBody>
          <a:bodyPr anchor="b" anchorCtr="0"/>
          <a:lstStyle>
            <a:lvl1pPr marL="0" indent="0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None/>
              <a:defRPr lang="en-US" sz="4050" kern="1200" spc="-30" dirty="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36" y="3691492"/>
            <a:ext cx="2156968" cy="7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bg>
      <p:bgPr>
        <a:gradFill>
          <a:gsLst>
            <a:gs pos="0">
              <a:schemeClr val="bg1">
                <a:lumMod val="85000"/>
                <a:alpha val="85000"/>
              </a:schemeClr>
            </a:gs>
            <a:gs pos="58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8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342949" y="108859"/>
            <a:ext cx="8413653" cy="7912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7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39"/>
            <a:ext cx="9144000" cy="5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  <a:alpha val="85000"/>
              </a:schemeClr>
            </a:gs>
            <a:gs pos="83000">
              <a:schemeClr val="bg1"/>
            </a:gs>
            <a:gs pos="30000">
              <a:schemeClr val="bg1">
                <a:lumMod val="95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342949" y="108858"/>
            <a:ext cx="8413653" cy="74022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b="0" dirty="0"/>
              <a:t>Click To Add Title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1273628"/>
            <a:ext cx="8412480" cy="325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939415" y="3642610"/>
            <a:ext cx="807915" cy="125195"/>
            <a:chOff x="2274599" y="2654919"/>
            <a:chExt cx="1944204" cy="301352"/>
          </a:xfrm>
          <a:solidFill>
            <a:schemeClr val="bg1"/>
          </a:solidFill>
        </p:grpSpPr>
        <p:sp>
          <p:nvSpPr>
            <p:cNvPr id="28" name="Freeform 60"/>
            <p:cNvSpPr>
              <a:spLocks noChangeArrowheads="1"/>
            </p:cNvSpPr>
            <p:nvPr/>
          </p:nvSpPr>
          <p:spPr bwMode="auto">
            <a:xfrm>
              <a:off x="2575951" y="2733768"/>
              <a:ext cx="238705" cy="221423"/>
            </a:xfrm>
            <a:custGeom>
              <a:avLst/>
              <a:gdLst>
                <a:gd name="T0" fmla="*/ 836 w 975"/>
                <a:gd name="T1" fmla="*/ 649 h 905"/>
                <a:gd name="T2" fmla="*/ 836 w 975"/>
                <a:gd name="T3" fmla="*/ 649 h 905"/>
                <a:gd name="T4" fmla="*/ 836 w 975"/>
                <a:gd name="T5" fmla="*/ 347 h 905"/>
                <a:gd name="T6" fmla="*/ 836 w 975"/>
                <a:gd name="T7" fmla="*/ 347 h 905"/>
                <a:gd name="T8" fmla="*/ 836 w 975"/>
                <a:gd name="T9" fmla="*/ 23 h 905"/>
                <a:gd name="T10" fmla="*/ 673 w 975"/>
                <a:gd name="T11" fmla="*/ 23 h 905"/>
                <a:gd name="T12" fmla="*/ 673 w 975"/>
                <a:gd name="T13" fmla="*/ 93 h 905"/>
                <a:gd name="T14" fmla="*/ 464 w 975"/>
                <a:gd name="T15" fmla="*/ 23 h 905"/>
                <a:gd name="T16" fmla="*/ 0 w 975"/>
                <a:gd name="T17" fmla="*/ 464 h 905"/>
                <a:gd name="T18" fmla="*/ 464 w 975"/>
                <a:gd name="T19" fmla="*/ 881 h 905"/>
                <a:gd name="T20" fmla="*/ 743 w 975"/>
                <a:gd name="T21" fmla="*/ 765 h 905"/>
                <a:gd name="T22" fmla="*/ 859 w 975"/>
                <a:gd name="T23" fmla="*/ 881 h 905"/>
                <a:gd name="T24" fmla="*/ 974 w 975"/>
                <a:gd name="T25" fmla="*/ 765 h 905"/>
                <a:gd name="T26" fmla="*/ 836 w 975"/>
                <a:gd name="T27" fmla="*/ 649 h 905"/>
                <a:gd name="T28" fmla="*/ 464 w 975"/>
                <a:gd name="T29" fmla="*/ 718 h 905"/>
                <a:gd name="T30" fmla="*/ 464 w 975"/>
                <a:gd name="T31" fmla="*/ 718 h 905"/>
                <a:gd name="T32" fmla="*/ 163 w 975"/>
                <a:gd name="T33" fmla="*/ 464 h 905"/>
                <a:gd name="T34" fmla="*/ 487 w 975"/>
                <a:gd name="T35" fmla="*/ 185 h 905"/>
                <a:gd name="T36" fmla="*/ 673 w 975"/>
                <a:gd name="T37" fmla="*/ 301 h 905"/>
                <a:gd name="T38" fmla="*/ 673 w 975"/>
                <a:gd name="T39" fmla="*/ 347 h 905"/>
                <a:gd name="T40" fmla="*/ 673 w 975"/>
                <a:gd name="T41" fmla="*/ 347 h 905"/>
                <a:gd name="T42" fmla="*/ 673 w 975"/>
                <a:gd name="T43" fmla="*/ 603 h 905"/>
                <a:gd name="T44" fmla="*/ 464 w 975"/>
                <a:gd name="T45" fmla="*/ 718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5" h="905">
                  <a:moveTo>
                    <a:pt x="836" y="649"/>
                  </a:moveTo>
                  <a:lnTo>
                    <a:pt x="836" y="649"/>
                  </a:lnTo>
                  <a:cubicBezTo>
                    <a:pt x="836" y="347"/>
                    <a:pt x="836" y="347"/>
                    <a:pt x="836" y="347"/>
                  </a:cubicBezTo>
                  <a:lnTo>
                    <a:pt x="836" y="347"/>
                  </a:lnTo>
                  <a:cubicBezTo>
                    <a:pt x="836" y="23"/>
                    <a:pt x="836" y="23"/>
                    <a:pt x="836" y="23"/>
                  </a:cubicBezTo>
                  <a:cubicBezTo>
                    <a:pt x="673" y="23"/>
                    <a:pt x="673" y="23"/>
                    <a:pt x="673" y="23"/>
                  </a:cubicBezTo>
                  <a:cubicBezTo>
                    <a:pt x="673" y="93"/>
                    <a:pt x="673" y="93"/>
                    <a:pt x="673" y="93"/>
                  </a:cubicBezTo>
                  <a:cubicBezTo>
                    <a:pt x="627" y="46"/>
                    <a:pt x="557" y="23"/>
                    <a:pt x="464" y="23"/>
                  </a:cubicBezTo>
                  <a:cubicBezTo>
                    <a:pt x="163" y="0"/>
                    <a:pt x="0" y="208"/>
                    <a:pt x="0" y="464"/>
                  </a:cubicBezTo>
                  <a:cubicBezTo>
                    <a:pt x="0" y="695"/>
                    <a:pt x="163" y="881"/>
                    <a:pt x="464" y="881"/>
                  </a:cubicBezTo>
                  <a:cubicBezTo>
                    <a:pt x="603" y="904"/>
                    <a:pt x="743" y="765"/>
                    <a:pt x="743" y="765"/>
                  </a:cubicBezTo>
                  <a:cubicBezTo>
                    <a:pt x="859" y="881"/>
                    <a:pt x="859" y="881"/>
                    <a:pt x="859" y="881"/>
                  </a:cubicBezTo>
                  <a:cubicBezTo>
                    <a:pt x="974" y="765"/>
                    <a:pt x="974" y="765"/>
                    <a:pt x="974" y="765"/>
                  </a:cubicBezTo>
                  <a:lnTo>
                    <a:pt x="836" y="649"/>
                  </a:lnTo>
                  <a:close/>
                  <a:moveTo>
                    <a:pt x="464" y="718"/>
                  </a:moveTo>
                  <a:lnTo>
                    <a:pt x="464" y="718"/>
                  </a:lnTo>
                  <a:cubicBezTo>
                    <a:pt x="302" y="742"/>
                    <a:pt x="163" y="603"/>
                    <a:pt x="163" y="464"/>
                  </a:cubicBezTo>
                  <a:cubicBezTo>
                    <a:pt x="163" y="301"/>
                    <a:pt x="279" y="162"/>
                    <a:pt x="487" y="185"/>
                  </a:cubicBezTo>
                  <a:cubicBezTo>
                    <a:pt x="557" y="185"/>
                    <a:pt x="627" y="254"/>
                    <a:pt x="673" y="301"/>
                  </a:cubicBezTo>
                  <a:cubicBezTo>
                    <a:pt x="673" y="347"/>
                    <a:pt x="673" y="347"/>
                    <a:pt x="673" y="347"/>
                  </a:cubicBezTo>
                  <a:lnTo>
                    <a:pt x="673" y="347"/>
                  </a:lnTo>
                  <a:cubicBezTo>
                    <a:pt x="673" y="603"/>
                    <a:pt x="673" y="603"/>
                    <a:pt x="673" y="603"/>
                  </a:cubicBezTo>
                  <a:cubicBezTo>
                    <a:pt x="627" y="672"/>
                    <a:pt x="557" y="718"/>
                    <a:pt x="464" y="7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29" name="Freeform 61"/>
            <p:cNvSpPr>
              <a:spLocks noChangeArrowheads="1"/>
            </p:cNvSpPr>
            <p:nvPr/>
          </p:nvSpPr>
          <p:spPr bwMode="auto">
            <a:xfrm>
              <a:off x="3468125" y="2733768"/>
              <a:ext cx="233304" cy="221423"/>
            </a:xfrm>
            <a:custGeom>
              <a:avLst/>
              <a:gdLst>
                <a:gd name="T0" fmla="*/ 835 w 951"/>
                <a:gd name="T1" fmla="*/ 649 h 905"/>
                <a:gd name="T2" fmla="*/ 835 w 951"/>
                <a:gd name="T3" fmla="*/ 649 h 905"/>
                <a:gd name="T4" fmla="*/ 835 w 951"/>
                <a:gd name="T5" fmla="*/ 347 h 905"/>
                <a:gd name="T6" fmla="*/ 835 w 951"/>
                <a:gd name="T7" fmla="*/ 347 h 905"/>
                <a:gd name="T8" fmla="*/ 835 w 951"/>
                <a:gd name="T9" fmla="*/ 23 h 905"/>
                <a:gd name="T10" fmla="*/ 649 w 951"/>
                <a:gd name="T11" fmla="*/ 23 h 905"/>
                <a:gd name="T12" fmla="*/ 649 w 951"/>
                <a:gd name="T13" fmla="*/ 93 h 905"/>
                <a:gd name="T14" fmla="*/ 440 w 951"/>
                <a:gd name="T15" fmla="*/ 23 h 905"/>
                <a:gd name="T16" fmla="*/ 0 w 951"/>
                <a:gd name="T17" fmla="*/ 464 h 905"/>
                <a:gd name="T18" fmla="*/ 440 w 951"/>
                <a:gd name="T19" fmla="*/ 881 h 905"/>
                <a:gd name="T20" fmla="*/ 742 w 951"/>
                <a:gd name="T21" fmla="*/ 765 h 905"/>
                <a:gd name="T22" fmla="*/ 835 w 951"/>
                <a:gd name="T23" fmla="*/ 881 h 905"/>
                <a:gd name="T24" fmla="*/ 950 w 951"/>
                <a:gd name="T25" fmla="*/ 765 h 905"/>
                <a:gd name="T26" fmla="*/ 835 w 951"/>
                <a:gd name="T27" fmla="*/ 649 h 905"/>
                <a:gd name="T28" fmla="*/ 463 w 951"/>
                <a:gd name="T29" fmla="*/ 718 h 905"/>
                <a:gd name="T30" fmla="*/ 463 w 951"/>
                <a:gd name="T31" fmla="*/ 718 h 905"/>
                <a:gd name="T32" fmla="*/ 162 w 951"/>
                <a:gd name="T33" fmla="*/ 464 h 905"/>
                <a:gd name="T34" fmla="*/ 463 w 951"/>
                <a:gd name="T35" fmla="*/ 185 h 905"/>
                <a:gd name="T36" fmla="*/ 649 w 951"/>
                <a:gd name="T37" fmla="*/ 301 h 905"/>
                <a:gd name="T38" fmla="*/ 649 w 951"/>
                <a:gd name="T39" fmla="*/ 347 h 905"/>
                <a:gd name="T40" fmla="*/ 649 w 951"/>
                <a:gd name="T41" fmla="*/ 347 h 905"/>
                <a:gd name="T42" fmla="*/ 649 w 951"/>
                <a:gd name="T43" fmla="*/ 603 h 905"/>
                <a:gd name="T44" fmla="*/ 463 w 951"/>
                <a:gd name="T45" fmla="*/ 718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1" h="905">
                  <a:moveTo>
                    <a:pt x="835" y="649"/>
                  </a:moveTo>
                  <a:lnTo>
                    <a:pt x="835" y="649"/>
                  </a:lnTo>
                  <a:cubicBezTo>
                    <a:pt x="835" y="347"/>
                    <a:pt x="835" y="347"/>
                    <a:pt x="835" y="347"/>
                  </a:cubicBezTo>
                  <a:lnTo>
                    <a:pt x="835" y="347"/>
                  </a:lnTo>
                  <a:cubicBezTo>
                    <a:pt x="835" y="23"/>
                    <a:pt x="835" y="23"/>
                    <a:pt x="835" y="23"/>
                  </a:cubicBezTo>
                  <a:cubicBezTo>
                    <a:pt x="649" y="23"/>
                    <a:pt x="649" y="23"/>
                    <a:pt x="649" y="23"/>
                  </a:cubicBezTo>
                  <a:cubicBezTo>
                    <a:pt x="649" y="93"/>
                    <a:pt x="649" y="93"/>
                    <a:pt x="649" y="93"/>
                  </a:cubicBezTo>
                  <a:cubicBezTo>
                    <a:pt x="603" y="46"/>
                    <a:pt x="533" y="23"/>
                    <a:pt x="440" y="23"/>
                  </a:cubicBezTo>
                  <a:cubicBezTo>
                    <a:pt x="162" y="0"/>
                    <a:pt x="0" y="208"/>
                    <a:pt x="0" y="464"/>
                  </a:cubicBezTo>
                  <a:cubicBezTo>
                    <a:pt x="0" y="695"/>
                    <a:pt x="162" y="881"/>
                    <a:pt x="440" y="881"/>
                  </a:cubicBezTo>
                  <a:cubicBezTo>
                    <a:pt x="603" y="904"/>
                    <a:pt x="742" y="765"/>
                    <a:pt x="742" y="765"/>
                  </a:cubicBezTo>
                  <a:cubicBezTo>
                    <a:pt x="835" y="881"/>
                    <a:pt x="835" y="881"/>
                    <a:pt x="835" y="881"/>
                  </a:cubicBezTo>
                  <a:cubicBezTo>
                    <a:pt x="950" y="765"/>
                    <a:pt x="950" y="765"/>
                    <a:pt x="950" y="765"/>
                  </a:cubicBezTo>
                  <a:lnTo>
                    <a:pt x="835" y="649"/>
                  </a:lnTo>
                  <a:close/>
                  <a:moveTo>
                    <a:pt x="463" y="718"/>
                  </a:moveTo>
                  <a:lnTo>
                    <a:pt x="463" y="718"/>
                  </a:lnTo>
                  <a:cubicBezTo>
                    <a:pt x="278" y="742"/>
                    <a:pt x="162" y="603"/>
                    <a:pt x="162" y="464"/>
                  </a:cubicBezTo>
                  <a:cubicBezTo>
                    <a:pt x="162" y="301"/>
                    <a:pt x="278" y="162"/>
                    <a:pt x="463" y="185"/>
                  </a:cubicBezTo>
                  <a:cubicBezTo>
                    <a:pt x="556" y="185"/>
                    <a:pt x="626" y="254"/>
                    <a:pt x="649" y="301"/>
                  </a:cubicBezTo>
                  <a:cubicBezTo>
                    <a:pt x="649" y="347"/>
                    <a:pt x="649" y="347"/>
                    <a:pt x="649" y="347"/>
                  </a:cubicBezTo>
                  <a:lnTo>
                    <a:pt x="649" y="347"/>
                  </a:lnTo>
                  <a:cubicBezTo>
                    <a:pt x="649" y="603"/>
                    <a:pt x="649" y="603"/>
                    <a:pt x="649" y="603"/>
                  </a:cubicBezTo>
                  <a:cubicBezTo>
                    <a:pt x="626" y="672"/>
                    <a:pt x="533" y="718"/>
                    <a:pt x="463" y="7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0" name="Freeform 62"/>
            <p:cNvSpPr>
              <a:spLocks noChangeArrowheads="1"/>
            </p:cNvSpPr>
            <p:nvPr/>
          </p:nvSpPr>
          <p:spPr bwMode="auto">
            <a:xfrm>
              <a:off x="2274599" y="2660320"/>
              <a:ext cx="205222" cy="289470"/>
            </a:xfrm>
            <a:custGeom>
              <a:avLst/>
              <a:gdLst>
                <a:gd name="T0" fmla="*/ 371 w 836"/>
                <a:gd name="T1" fmla="*/ 1183 h 1184"/>
                <a:gd name="T2" fmla="*/ 371 w 836"/>
                <a:gd name="T3" fmla="*/ 1183 h 1184"/>
                <a:gd name="T4" fmla="*/ 835 w 836"/>
                <a:gd name="T5" fmla="*/ 766 h 1184"/>
                <a:gd name="T6" fmla="*/ 371 w 836"/>
                <a:gd name="T7" fmla="*/ 325 h 1184"/>
                <a:gd name="T8" fmla="*/ 162 w 836"/>
                <a:gd name="T9" fmla="*/ 395 h 1184"/>
                <a:gd name="T10" fmla="*/ 162 w 836"/>
                <a:gd name="T11" fmla="*/ 0 h 1184"/>
                <a:gd name="T12" fmla="*/ 0 w 836"/>
                <a:gd name="T13" fmla="*/ 0 h 1184"/>
                <a:gd name="T14" fmla="*/ 0 w 836"/>
                <a:gd name="T15" fmla="*/ 649 h 1184"/>
                <a:gd name="T16" fmla="*/ 0 w 836"/>
                <a:gd name="T17" fmla="*/ 649 h 1184"/>
                <a:gd name="T18" fmla="*/ 0 w 836"/>
                <a:gd name="T19" fmla="*/ 951 h 1184"/>
                <a:gd name="T20" fmla="*/ 371 w 836"/>
                <a:gd name="T21" fmla="*/ 1183 h 1184"/>
                <a:gd name="T22" fmla="*/ 162 w 836"/>
                <a:gd name="T23" fmla="*/ 905 h 1184"/>
                <a:gd name="T24" fmla="*/ 162 w 836"/>
                <a:gd name="T25" fmla="*/ 905 h 1184"/>
                <a:gd name="T26" fmla="*/ 162 w 836"/>
                <a:gd name="T27" fmla="*/ 649 h 1184"/>
                <a:gd name="T28" fmla="*/ 162 w 836"/>
                <a:gd name="T29" fmla="*/ 649 h 1184"/>
                <a:gd name="T30" fmla="*/ 162 w 836"/>
                <a:gd name="T31" fmla="*/ 603 h 1184"/>
                <a:gd name="T32" fmla="*/ 347 w 836"/>
                <a:gd name="T33" fmla="*/ 487 h 1184"/>
                <a:gd name="T34" fmla="*/ 673 w 836"/>
                <a:gd name="T35" fmla="*/ 766 h 1184"/>
                <a:gd name="T36" fmla="*/ 371 w 836"/>
                <a:gd name="T37" fmla="*/ 1020 h 1184"/>
                <a:gd name="T38" fmla="*/ 162 w 836"/>
                <a:gd name="T39" fmla="*/ 905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1184">
                  <a:moveTo>
                    <a:pt x="371" y="1183"/>
                  </a:moveTo>
                  <a:lnTo>
                    <a:pt x="371" y="1183"/>
                  </a:lnTo>
                  <a:cubicBezTo>
                    <a:pt x="650" y="1183"/>
                    <a:pt x="835" y="997"/>
                    <a:pt x="835" y="766"/>
                  </a:cubicBezTo>
                  <a:cubicBezTo>
                    <a:pt x="835" y="510"/>
                    <a:pt x="673" y="302"/>
                    <a:pt x="371" y="325"/>
                  </a:cubicBezTo>
                  <a:cubicBezTo>
                    <a:pt x="278" y="325"/>
                    <a:pt x="209" y="348"/>
                    <a:pt x="162" y="395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9"/>
                    <a:pt x="0" y="649"/>
                    <a:pt x="0" y="649"/>
                  </a:cubicBezTo>
                  <a:lnTo>
                    <a:pt x="0" y="649"/>
                  </a:lnTo>
                  <a:cubicBezTo>
                    <a:pt x="0" y="951"/>
                    <a:pt x="0" y="951"/>
                    <a:pt x="0" y="951"/>
                  </a:cubicBezTo>
                  <a:cubicBezTo>
                    <a:pt x="0" y="951"/>
                    <a:pt x="93" y="1183"/>
                    <a:pt x="371" y="1183"/>
                  </a:cubicBezTo>
                  <a:close/>
                  <a:moveTo>
                    <a:pt x="162" y="905"/>
                  </a:moveTo>
                  <a:lnTo>
                    <a:pt x="162" y="905"/>
                  </a:lnTo>
                  <a:cubicBezTo>
                    <a:pt x="162" y="649"/>
                    <a:pt x="162" y="649"/>
                    <a:pt x="162" y="649"/>
                  </a:cubicBezTo>
                  <a:lnTo>
                    <a:pt x="162" y="649"/>
                  </a:lnTo>
                  <a:cubicBezTo>
                    <a:pt x="162" y="603"/>
                    <a:pt x="162" y="603"/>
                    <a:pt x="162" y="603"/>
                  </a:cubicBezTo>
                  <a:cubicBezTo>
                    <a:pt x="209" y="556"/>
                    <a:pt x="278" y="487"/>
                    <a:pt x="347" y="487"/>
                  </a:cubicBezTo>
                  <a:cubicBezTo>
                    <a:pt x="557" y="464"/>
                    <a:pt x="673" y="603"/>
                    <a:pt x="673" y="766"/>
                  </a:cubicBezTo>
                  <a:cubicBezTo>
                    <a:pt x="673" y="905"/>
                    <a:pt x="533" y="1044"/>
                    <a:pt x="371" y="1020"/>
                  </a:cubicBezTo>
                  <a:cubicBezTo>
                    <a:pt x="278" y="1020"/>
                    <a:pt x="209" y="974"/>
                    <a:pt x="162" y="9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1" name="Freeform 63"/>
            <p:cNvSpPr>
              <a:spLocks noChangeArrowheads="1"/>
            </p:cNvSpPr>
            <p:nvPr/>
          </p:nvSpPr>
          <p:spPr bwMode="auto">
            <a:xfrm>
              <a:off x="3246701" y="2660320"/>
              <a:ext cx="205222" cy="289470"/>
            </a:xfrm>
            <a:custGeom>
              <a:avLst/>
              <a:gdLst>
                <a:gd name="T0" fmla="*/ 371 w 836"/>
                <a:gd name="T1" fmla="*/ 1183 h 1184"/>
                <a:gd name="T2" fmla="*/ 371 w 836"/>
                <a:gd name="T3" fmla="*/ 1183 h 1184"/>
                <a:gd name="T4" fmla="*/ 835 w 836"/>
                <a:gd name="T5" fmla="*/ 766 h 1184"/>
                <a:gd name="T6" fmla="*/ 371 w 836"/>
                <a:gd name="T7" fmla="*/ 325 h 1184"/>
                <a:gd name="T8" fmla="*/ 162 w 836"/>
                <a:gd name="T9" fmla="*/ 395 h 1184"/>
                <a:gd name="T10" fmla="*/ 162 w 836"/>
                <a:gd name="T11" fmla="*/ 0 h 1184"/>
                <a:gd name="T12" fmla="*/ 0 w 836"/>
                <a:gd name="T13" fmla="*/ 0 h 1184"/>
                <a:gd name="T14" fmla="*/ 0 w 836"/>
                <a:gd name="T15" fmla="*/ 649 h 1184"/>
                <a:gd name="T16" fmla="*/ 0 w 836"/>
                <a:gd name="T17" fmla="*/ 649 h 1184"/>
                <a:gd name="T18" fmla="*/ 0 w 836"/>
                <a:gd name="T19" fmla="*/ 951 h 1184"/>
                <a:gd name="T20" fmla="*/ 371 w 836"/>
                <a:gd name="T21" fmla="*/ 1183 h 1184"/>
                <a:gd name="T22" fmla="*/ 162 w 836"/>
                <a:gd name="T23" fmla="*/ 905 h 1184"/>
                <a:gd name="T24" fmla="*/ 162 w 836"/>
                <a:gd name="T25" fmla="*/ 905 h 1184"/>
                <a:gd name="T26" fmla="*/ 162 w 836"/>
                <a:gd name="T27" fmla="*/ 649 h 1184"/>
                <a:gd name="T28" fmla="*/ 162 w 836"/>
                <a:gd name="T29" fmla="*/ 649 h 1184"/>
                <a:gd name="T30" fmla="*/ 162 w 836"/>
                <a:gd name="T31" fmla="*/ 603 h 1184"/>
                <a:gd name="T32" fmla="*/ 348 w 836"/>
                <a:gd name="T33" fmla="*/ 487 h 1184"/>
                <a:gd name="T34" fmla="*/ 673 w 836"/>
                <a:gd name="T35" fmla="*/ 766 h 1184"/>
                <a:gd name="T36" fmla="*/ 371 w 836"/>
                <a:gd name="T37" fmla="*/ 1020 h 1184"/>
                <a:gd name="T38" fmla="*/ 162 w 836"/>
                <a:gd name="T39" fmla="*/ 905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1184">
                  <a:moveTo>
                    <a:pt x="371" y="1183"/>
                  </a:moveTo>
                  <a:lnTo>
                    <a:pt x="371" y="1183"/>
                  </a:lnTo>
                  <a:cubicBezTo>
                    <a:pt x="649" y="1183"/>
                    <a:pt x="835" y="997"/>
                    <a:pt x="835" y="766"/>
                  </a:cubicBezTo>
                  <a:cubicBezTo>
                    <a:pt x="835" y="510"/>
                    <a:pt x="649" y="302"/>
                    <a:pt x="371" y="325"/>
                  </a:cubicBezTo>
                  <a:cubicBezTo>
                    <a:pt x="278" y="325"/>
                    <a:pt x="209" y="348"/>
                    <a:pt x="162" y="395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9"/>
                    <a:pt x="0" y="649"/>
                    <a:pt x="0" y="649"/>
                  </a:cubicBezTo>
                  <a:lnTo>
                    <a:pt x="0" y="649"/>
                  </a:lnTo>
                  <a:cubicBezTo>
                    <a:pt x="0" y="951"/>
                    <a:pt x="0" y="951"/>
                    <a:pt x="0" y="951"/>
                  </a:cubicBezTo>
                  <a:cubicBezTo>
                    <a:pt x="0" y="951"/>
                    <a:pt x="92" y="1183"/>
                    <a:pt x="371" y="1183"/>
                  </a:cubicBezTo>
                  <a:close/>
                  <a:moveTo>
                    <a:pt x="162" y="905"/>
                  </a:moveTo>
                  <a:lnTo>
                    <a:pt x="162" y="905"/>
                  </a:lnTo>
                  <a:cubicBezTo>
                    <a:pt x="162" y="649"/>
                    <a:pt x="162" y="649"/>
                    <a:pt x="162" y="649"/>
                  </a:cubicBezTo>
                  <a:lnTo>
                    <a:pt x="162" y="649"/>
                  </a:lnTo>
                  <a:cubicBezTo>
                    <a:pt x="162" y="603"/>
                    <a:pt x="162" y="603"/>
                    <a:pt x="162" y="603"/>
                  </a:cubicBezTo>
                  <a:cubicBezTo>
                    <a:pt x="209" y="556"/>
                    <a:pt x="278" y="487"/>
                    <a:pt x="348" y="487"/>
                  </a:cubicBezTo>
                  <a:cubicBezTo>
                    <a:pt x="556" y="464"/>
                    <a:pt x="673" y="603"/>
                    <a:pt x="673" y="766"/>
                  </a:cubicBezTo>
                  <a:cubicBezTo>
                    <a:pt x="673" y="905"/>
                    <a:pt x="533" y="1044"/>
                    <a:pt x="371" y="1020"/>
                  </a:cubicBezTo>
                  <a:cubicBezTo>
                    <a:pt x="278" y="1020"/>
                    <a:pt x="209" y="974"/>
                    <a:pt x="162" y="9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2" name="Freeform 64"/>
            <p:cNvSpPr>
              <a:spLocks noChangeArrowheads="1"/>
            </p:cNvSpPr>
            <p:nvPr/>
          </p:nvSpPr>
          <p:spPr bwMode="auto">
            <a:xfrm>
              <a:off x="3944455" y="2660320"/>
              <a:ext cx="205222" cy="289470"/>
            </a:xfrm>
            <a:custGeom>
              <a:avLst/>
              <a:gdLst>
                <a:gd name="T0" fmla="*/ 835 w 836"/>
                <a:gd name="T1" fmla="*/ 951 h 1184"/>
                <a:gd name="T2" fmla="*/ 835 w 836"/>
                <a:gd name="T3" fmla="*/ 951 h 1184"/>
                <a:gd name="T4" fmla="*/ 835 w 836"/>
                <a:gd name="T5" fmla="*/ 649 h 1184"/>
                <a:gd name="T6" fmla="*/ 835 w 836"/>
                <a:gd name="T7" fmla="*/ 649 h 1184"/>
                <a:gd name="T8" fmla="*/ 835 w 836"/>
                <a:gd name="T9" fmla="*/ 0 h 1184"/>
                <a:gd name="T10" fmla="*/ 673 w 836"/>
                <a:gd name="T11" fmla="*/ 0 h 1184"/>
                <a:gd name="T12" fmla="*/ 673 w 836"/>
                <a:gd name="T13" fmla="*/ 395 h 1184"/>
                <a:gd name="T14" fmla="*/ 464 w 836"/>
                <a:gd name="T15" fmla="*/ 325 h 1184"/>
                <a:gd name="T16" fmla="*/ 0 w 836"/>
                <a:gd name="T17" fmla="*/ 766 h 1184"/>
                <a:gd name="T18" fmla="*/ 441 w 836"/>
                <a:gd name="T19" fmla="*/ 1183 h 1184"/>
                <a:gd name="T20" fmla="*/ 835 w 836"/>
                <a:gd name="T21" fmla="*/ 951 h 1184"/>
                <a:gd name="T22" fmla="*/ 464 w 836"/>
                <a:gd name="T23" fmla="*/ 1020 h 1184"/>
                <a:gd name="T24" fmla="*/ 464 w 836"/>
                <a:gd name="T25" fmla="*/ 1020 h 1184"/>
                <a:gd name="T26" fmla="*/ 163 w 836"/>
                <a:gd name="T27" fmla="*/ 766 h 1184"/>
                <a:gd name="T28" fmla="*/ 464 w 836"/>
                <a:gd name="T29" fmla="*/ 487 h 1184"/>
                <a:gd name="T30" fmla="*/ 673 w 836"/>
                <a:gd name="T31" fmla="*/ 603 h 1184"/>
                <a:gd name="T32" fmla="*/ 673 w 836"/>
                <a:gd name="T33" fmla="*/ 649 h 1184"/>
                <a:gd name="T34" fmla="*/ 673 w 836"/>
                <a:gd name="T35" fmla="*/ 649 h 1184"/>
                <a:gd name="T36" fmla="*/ 673 w 836"/>
                <a:gd name="T37" fmla="*/ 905 h 1184"/>
                <a:gd name="T38" fmla="*/ 464 w 836"/>
                <a:gd name="T39" fmla="*/ 102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1184">
                  <a:moveTo>
                    <a:pt x="835" y="951"/>
                  </a:moveTo>
                  <a:lnTo>
                    <a:pt x="835" y="951"/>
                  </a:lnTo>
                  <a:cubicBezTo>
                    <a:pt x="835" y="649"/>
                    <a:pt x="835" y="649"/>
                    <a:pt x="835" y="649"/>
                  </a:cubicBezTo>
                  <a:lnTo>
                    <a:pt x="835" y="649"/>
                  </a:lnTo>
                  <a:cubicBezTo>
                    <a:pt x="835" y="0"/>
                    <a:pt x="835" y="0"/>
                    <a:pt x="835" y="0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73" y="395"/>
                    <a:pt x="673" y="395"/>
                    <a:pt x="673" y="395"/>
                  </a:cubicBezTo>
                  <a:cubicBezTo>
                    <a:pt x="603" y="348"/>
                    <a:pt x="534" y="325"/>
                    <a:pt x="464" y="325"/>
                  </a:cubicBezTo>
                  <a:cubicBezTo>
                    <a:pt x="163" y="302"/>
                    <a:pt x="0" y="510"/>
                    <a:pt x="0" y="766"/>
                  </a:cubicBezTo>
                  <a:cubicBezTo>
                    <a:pt x="0" y="997"/>
                    <a:pt x="163" y="1183"/>
                    <a:pt x="441" y="1183"/>
                  </a:cubicBezTo>
                  <a:cubicBezTo>
                    <a:pt x="743" y="1183"/>
                    <a:pt x="835" y="951"/>
                    <a:pt x="835" y="951"/>
                  </a:cubicBezTo>
                  <a:close/>
                  <a:moveTo>
                    <a:pt x="464" y="1020"/>
                  </a:moveTo>
                  <a:lnTo>
                    <a:pt x="464" y="1020"/>
                  </a:lnTo>
                  <a:cubicBezTo>
                    <a:pt x="279" y="1044"/>
                    <a:pt x="163" y="905"/>
                    <a:pt x="163" y="766"/>
                  </a:cubicBezTo>
                  <a:cubicBezTo>
                    <a:pt x="163" y="603"/>
                    <a:pt x="279" y="464"/>
                    <a:pt x="464" y="487"/>
                  </a:cubicBezTo>
                  <a:cubicBezTo>
                    <a:pt x="557" y="487"/>
                    <a:pt x="627" y="556"/>
                    <a:pt x="673" y="603"/>
                  </a:cubicBezTo>
                  <a:cubicBezTo>
                    <a:pt x="673" y="649"/>
                    <a:pt x="673" y="649"/>
                    <a:pt x="673" y="649"/>
                  </a:cubicBezTo>
                  <a:lnTo>
                    <a:pt x="673" y="649"/>
                  </a:lnTo>
                  <a:cubicBezTo>
                    <a:pt x="673" y="905"/>
                    <a:pt x="673" y="905"/>
                    <a:pt x="673" y="905"/>
                  </a:cubicBezTo>
                  <a:cubicBezTo>
                    <a:pt x="627" y="974"/>
                    <a:pt x="557" y="1020"/>
                    <a:pt x="464" y="10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3" name="Freeform 65"/>
            <p:cNvSpPr>
              <a:spLocks noChangeArrowheads="1"/>
            </p:cNvSpPr>
            <p:nvPr/>
          </p:nvSpPr>
          <p:spPr bwMode="auto">
            <a:xfrm>
              <a:off x="2507903" y="2660320"/>
              <a:ext cx="39965" cy="289470"/>
            </a:xfrm>
            <a:custGeom>
              <a:avLst/>
              <a:gdLst>
                <a:gd name="T0" fmla="*/ 163 w 164"/>
                <a:gd name="T1" fmla="*/ 0 h 1184"/>
                <a:gd name="T2" fmla="*/ 163 w 164"/>
                <a:gd name="T3" fmla="*/ 1183 h 1184"/>
                <a:gd name="T4" fmla="*/ 0 w 164"/>
                <a:gd name="T5" fmla="*/ 1183 h 1184"/>
                <a:gd name="T6" fmla="*/ 0 w 164"/>
                <a:gd name="T7" fmla="*/ 0 h 1184"/>
                <a:gd name="T8" fmla="*/ 163 w 164"/>
                <a:gd name="T9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184">
                  <a:moveTo>
                    <a:pt x="163" y="0"/>
                  </a:moveTo>
                  <a:lnTo>
                    <a:pt x="163" y="1183"/>
                  </a:lnTo>
                  <a:lnTo>
                    <a:pt x="0" y="1183"/>
                  </a:lnTo>
                  <a:lnTo>
                    <a:pt x="0" y="0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4" name="Freeform 66"/>
            <p:cNvSpPr>
              <a:spLocks noChangeArrowheads="1"/>
            </p:cNvSpPr>
            <p:nvPr/>
          </p:nvSpPr>
          <p:spPr bwMode="auto">
            <a:xfrm>
              <a:off x="2813576" y="2740248"/>
              <a:ext cx="187940" cy="210622"/>
            </a:xfrm>
            <a:custGeom>
              <a:avLst/>
              <a:gdLst>
                <a:gd name="T0" fmla="*/ 441 w 768"/>
                <a:gd name="T1" fmla="*/ 858 h 859"/>
                <a:gd name="T2" fmla="*/ 441 w 768"/>
                <a:gd name="T3" fmla="*/ 858 h 859"/>
                <a:gd name="T4" fmla="*/ 0 w 768"/>
                <a:gd name="T5" fmla="*/ 441 h 859"/>
                <a:gd name="T6" fmla="*/ 441 w 768"/>
                <a:gd name="T7" fmla="*/ 0 h 859"/>
                <a:gd name="T8" fmla="*/ 767 w 768"/>
                <a:gd name="T9" fmla="*/ 139 h 859"/>
                <a:gd name="T10" fmla="*/ 650 w 768"/>
                <a:gd name="T11" fmla="*/ 231 h 859"/>
                <a:gd name="T12" fmla="*/ 441 w 768"/>
                <a:gd name="T13" fmla="*/ 162 h 859"/>
                <a:gd name="T14" fmla="*/ 186 w 768"/>
                <a:gd name="T15" fmla="*/ 441 h 859"/>
                <a:gd name="T16" fmla="*/ 441 w 768"/>
                <a:gd name="T17" fmla="*/ 695 h 859"/>
                <a:gd name="T18" fmla="*/ 650 w 768"/>
                <a:gd name="T19" fmla="*/ 603 h 859"/>
                <a:gd name="T20" fmla="*/ 767 w 768"/>
                <a:gd name="T21" fmla="*/ 719 h 859"/>
                <a:gd name="T22" fmla="*/ 441 w 768"/>
                <a:gd name="T23" fmla="*/ 858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859">
                  <a:moveTo>
                    <a:pt x="441" y="858"/>
                  </a:moveTo>
                  <a:lnTo>
                    <a:pt x="441" y="858"/>
                  </a:lnTo>
                  <a:cubicBezTo>
                    <a:pt x="209" y="858"/>
                    <a:pt x="0" y="672"/>
                    <a:pt x="0" y="441"/>
                  </a:cubicBezTo>
                  <a:cubicBezTo>
                    <a:pt x="0" y="185"/>
                    <a:pt x="209" y="0"/>
                    <a:pt x="441" y="0"/>
                  </a:cubicBezTo>
                  <a:cubicBezTo>
                    <a:pt x="581" y="0"/>
                    <a:pt x="697" y="46"/>
                    <a:pt x="767" y="139"/>
                  </a:cubicBezTo>
                  <a:lnTo>
                    <a:pt x="650" y="231"/>
                  </a:lnTo>
                  <a:cubicBezTo>
                    <a:pt x="627" y="208"/>
                    <a:pt x="534" y="162"/>
                    <a:pt x="441" y="162"/>
                  </a:cubicBezTo>
                  <a:cubicBezTo>
                    <a:pt x="303" y="162"/>
                    <a:pt x="163" y="278"/>
                    <a:pt x="186" y="441"/>
                  </a:cubicBezTo>
                  <a:cubicBezTo>
                    <a:pt x="186" y="580"/>
                    <a:pt x="303" y="695"/>
                    <a:pt x="441" y="695"/>
                  </a:cubicBezTo>
                  <a:cubicBezTo>
                    <a:pt x="534" y="695"/>
                    <a:pt x="627" y="649"/>
                    <a:pt x="650" y="603"/>
                  </a:cubicBezTo>
                  <a:cubicBezTo>
                    <a:pt x="767" y="719"/>
                    <a:pt x="767" y="719"/>
                    <a:pt x="767" y="719"/>
                  </a:cubicBezTo>
                  <a:cubicBezTo>
                    <a:pt x="697" y="812"/>
                    <a:pt x="581" y="858"/>
                    <a:pt x="441" y="8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5" name="Freeform 67"/>
            <p:cNvSpPr>
              <a:spLocks noChangeArrowheads="1"/>
            </p:cNvSpPr>
            <p:nvPr/>
          </p:nvSpPr>
          <p:spPr bwMode="auto">
            <a:xfrm>
              <a:off x="3712230" y="2740248"/>
              <a:ext cx="227904" cy="216023"/>
            </a:xfrm>
            <a:custGeom>
              <a:avLst/>
              <a:gdLst>
                <a:gd name="T0" fmla="*/ 441 w 929"/>
                <a:gd name="T1" fmla="*/ 695 h 882"/>
                <a:gd name="T2" fmla="*/ 441 w 929"/>
                <a:gd name="T3" fmla="*/ 695 h 882"/>
                <a:gd name="T4" fmla="*/ 650 w 929"/>
                <a:gd name="T5" fmla="*/ 626 h 882"/>
                <a:gd name="T6" fmla="*/ 650 w 929"/>
                <a:gd name="T7" fmla="*/ 0 h 882"/>
                <a:gd name="T8" fmla="*/ 812 w 929"/>
                <a:gd name="T9" fmla="*/ 0 h 882"/>
                <a:gd name="T10" fmla="*/ 812 w 929"/>
                <a:gd name="T11" fmla="*/ 626 h 882"/>
                <a:gd name="T12" fmla="*/ 928 w 929"/>
                <a:gd name="T13" fmla="*/ 742 h 882"/>
                <a:gd name="T14" fmla="*/ 812 w 929"/>
                <a:gd name="T15" fmla="*/ 858 h 882"/>
                <a:gd name="T16" fmla="*/ 743 w 929"/>
                <a:gd name="T17" fmla="*/ 765 h 882"/>
                <a:gd name="T18" fmla="*/ 441 w 929"/>
                <a:gd name="T19" fmla="*/ 881 h 882"/>
                <a:gd name="T20" fmla="*/ 0 w 929"/>
                <a:gd name="T21" fmla="*/ 417 h 882"/>
                <a:gd name="T22" fmla="*/ 0 w 929"/>
                <a:gd name="T23" fmla="*/ 0 h 882"/>
                <a:gd name="T24" fmla="*/ 163 w 929"/>
                <a:gd name="T25" fmla="*/ 0 h 882"/>
                <a:gd name="T26" fmla="*/ 163 w 929"/>
                <a:gd name="T27" fmla="*/ 417 h 882"/>
                <a:gd name="T28" fmla="*/ 441 w 929"/>
                <a:gd name="T29" fmla="*/ 695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9" h="882">
                  <a:moveTo>
                    <a:pt x="441" y="695"/>
                  </a:moveTo>
                  <a:lnTo>
                    <a:pt x="441" y="695"/>
                  </a:lnTo>
                  <a:cubicBezTo>
                    <a:pt x="534" y="695"/>
                    <a:pt x="603" y="649"/>
                    <a:pt x="650" y="626"/>
                  </a:cubicBezTo>
                  <a:cubicBezTo>
                    <a:pt x="650" y="0"/>
                    <a:pt x="650" y="0"/>
                    <a:pt x="650" y="0"/>
                  </a:cubicBezTo>
                  <a:lnTo>
                    <a:pt x="812" y="0"/>
                  </a:lnTo>
                  <a:cubicBezTo>
                    <a:pt x="812" y="626"/>
                    <a:pt x="812" y="626"/>
                    <a:pt x="812" y="626"/>
                  </a:cubicBezTo>
                  <a:cubicBezTo>
                    <a:pt x="928" y="742"/>
                    <a:pt x="928" y="742"/>
                    <a:pt x="928" y="742"/>
                  </a:cubicBezTo>
                  <a:cubicBezTo>
                    <a:pt x="812" y="858"/>
                    <a:pt x="812" y="858"/>
                    <a:pt x="812" y="858"/>
                  </a:cubicBezTo>
                  <a:cubicBezTo>
                    <a:pt x="743" y="765"/>
                    <a:pt x="743" y="765"/>
                    <a:pt x="743" y="765"/>
                  </a:cubicBezTo>
                  <a:cubicBezTo>
                    <a:pt x="743" y="765"/>
                    <a:pt x="627" y="881"/>
                    <a:pt x="441" y="881"/>
                  </a:cubicBezTo>
                  <a:cubicBezTo>
                    <a:pt x="163" y="881"/>
                    <a:pt x="0" y="626"/>
                    <a:pt x="0" y="4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417"/>
                    <a:pt x="163" y="417"/>
                    <a:pt x="163" y="417"/>
                  </a:cubicBezTo>
                  <a:cubicBezTo>
                    <a:pt x="163" y="534"/>
                    <a:pt x="256" y="695"/>
                    <a:pt x="441" y="6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6" name="Freeform 68"/>
            <p:cNvSpPr>
              <a:spLocks noChangeArrowheads="1"/>
            </p:cNvSpPr>
            <p:nvPr/>
          </p:nvSpPr>
          <p:spPr bwMode="auto">
            <a:xfrm>
              <a:off x="3030679" y="2654919"/>
              <a:ext cx="45365" cy="295951"/>
            </a:xfrm>
            <a:custGeom>
              <a:avLst/>
              <a:gdLst>
                <a:gd name="T0" fmla="*/ 0 w 187"/>
                <a:gd name="T1" fmla="*/ 0 h 1207"/>
                <a:gd name="T2" fmla="*/ 0 w 187"/>
                <a:gd name="T3" fmla="*/ 1206 h 1207"/>
                <a:gd name="T4" fmla="*/ 186 w 187"/>
                <a:gd name="T5" fmla="*/ 1206 h 1207"/>
                <a:gd name="T6" fmla="*/ 186 w 187"/>
                <a:gd name="T7" fmla="*/ 0 h 1207"/>
                <a:gd name="T8" fmla="*/ 0 w 187"/>
                <a:gd name="T9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07">
                  <a:moveTo>
                    <a:pt x="0" y="0"/>
                  </a:moveTo>
                  <a:lnTo>
                    <a:pt x="0" y="1206"/>
                  </a:lnTo>
                  <a:lnTo>
                    <a:pt x="186" y="1206"/>
                  </a:lnTo>
                  <a:lnTo>
                    <a:pt x="18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7" name="Freeform 69"/>
            <p:cNvSpPr>
              <a:spLocks noChangeArrowheads="1"/>
            </p:cNvSpPr>
            <p:nvPr/>
          </p:nvSpPr>
          <p:spPr bwMode="auto">
            <a:xfrm>
              <a:off x="3081445" y="2740248"/>
              <a:ext cx="153376" cy="210622"/>
            </a:xfrm>
            <a:custGeom>
              <a:avLst/>
              <a:gdLst>
                <a:gd name="T0" fmla="*/ 371 w 628"/>
                <a:gd name="T1" fmla="*/ 0 h 859"/>
                <a:gd name="T2" fmla="*/ 603 w 628"/>
                <a:gd name="T3" fmla="*/ 0 h 859"/>
                <a:gd name="T4" fmla="*/ 209 w 628"/>
                <a:gd name="T5" fmla="*/ 441 h 859"/>
                <a:gd name="T6" fmla="*/ 627 w 628"/>
                <a:gd name="T7" fmla="*/ 858 h 859"/>
                <a:gd name="T8" fmla="*/ 394 w 628"/>
                <a:gd name="T9" fmla="*/ 858 h 859"/>
                <a:gd name="T10" fmla="*/ 0 w 628"/>
                <a:gd name="T11" fmla="*/ 441 h 859"/>
                <a:gd name="T12" fmla="*/ 371 w 628"/>
                <a:gd name="T1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8" h="859">
                  <a:moveTo>
                    <a:pt x="371" y="0"/>
                  </a:moveTo>
                  <a:lnTo>
                    <a:pt x="603" y="0"/>
                  </a:lnTo>
                  <a:lnTo>
                    <a:pt x="209" y="441"/>
                  </a:lnTo>
                  <a:lnTo>
                    <a:pt x="627" y="858"/>
                  </a:lnTo>
                  <a:lnTo>
                    <a:pt x="394" y="858"/>
                  </a:lnTo>
                  <a:lnTo>
                    <a:pt x="0" y="441"/>
                  </a:lnTo>
                  <a:lnTo>
                    <a:pt x="37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8" name="Freeform 70"/>
            <p:cNvSpPr>
              <a:spLocks noChangeArrowheads="1"/>
            </p:cNvSpPr>
            <p:nvPr/>
          </p:nvSpPr>
          <p:spPr bwMode="auto">
            <a:xfrm>
              <a:off x="4166958" y="2660320"/>
              <a:ext cx="51845" cy="45365"/>
            </a:xfrm>
            <a:custGeom>
              <a:avLst/>
              <a:gdLst>
                <a:gd name="T0" fmla="*/ 116 w 210"/>
                <a:gd name="T1" fmla="*/ 0 h 186"/>
                <a:gd name="T2" fmla="*/ 116 w 210"/>
                <a:gd name="T3" fmla="*/ 0 h 186"/>
                <a:gd name="T4" fmla="*/ 209 w 210"/>
                <a:gd name="T5" fmla="*/ 92 h 186"/>
                <a:gd name="T6" fmla="*/ 116 w 210"/>
                <a:gd name="T7" fmla="*/ 185 h 186"/>
                <a:gd name="T8" fmla="*/ 0 w 210"/>
                <a:gd name="T9" fmla="*/ 92 h 186"/>
                <a:gd name="T10" fmla="*/ 116 w 210"/>
                <a:gd name="T11" fmla="*/ 0 h 186"/>
                <a:gd name="T12" fmla="*/ 116 w 210"/>
                <a:gd name="T13" fmla="*/ 162 h 186"/>
                <a:gd name="T14" fmla="*/ 116 w 210"/>
                <a:gd name="T15" fmla="*/ 162 h 186"/>
                <a:gd name="T16" fmla="*/ 186 w 210"/>
                <a:gd name="T17" fmla="*/ 92 h 186"/>
                <a:gd name="T18" fmla="*/ 116 w 210"/>
                <a:gd name="T19" fmla="*/ 0 h 186"/>
                <a:gd name="T20" fmla="*/ 23 w 210"/>
                <a:gd name="T21" fmla="*/ 92 h 186"/>
                <a:gd name="T22" fmla="*/ 116 w 210"/>
                <a:gd name="T23" fmla="*/ 162 h 186"/>
                <a:gd name="T24" fmla="*/ 70 w 210"/>
                <a:gd name="T25" fmla="*/ 23 h 186"/>
                <a:gd name="T26" fmla="*/ 70 w 210"/>
                <a:gd name="T27" fmla="*/ 23 h 186"/>
                <a:gd name="T28" fmla="*/ 116 w 210"/>
                <a:gd name="T29" fmla="*/ 23 h 186"/>
                <a:gd name="T30" fmla="*/ 163 w 210"/>
                <a:gd name="T31" fmla="*/ 69 h 186"/>
                <a:gd name="T32" fmla="*/ 116 w 210"/>
                <a:gd name="T33" fmla="*/ 92 h 186"/>
                <a:gd name="T34" fmla="*/ 163 w 210"/>
                <a:gd name="T35" fmla="*/ 139 h 186"/>
                <a:gd name="T36" fmla="*/ 139 w 210"/>
                <a:gd name="T37" fmla="*/ 139 h 186"/>
                <a:gd name="T38" fmla="*/ 116 w 210"/>
                <a:gd name="T39" fmla="*/ 92 h 186"/>
                <a:gd name="T40" fmla="*/ 93 w 210"/>
                <a:gd name="T41" fmla="*/ 92 h 186"/>
                <a:gd name="T42" fmla="*/ 93 w 210"/>
                <a:gd name="T43" fmla="*/ 139 h 186"/>
                <a:gd name="T44" fmla="*/ 70 w 210"/>
                <a:gd name="T45" fmla="*/ 139 h 186"/>
                <a:gd name="T46" fmla="*/ 70 w 210"/>
                <a:gd name="T47" fmla="*/ 23 h 186"/>
                <a:gd name="T48" fmla="*/ 93 w 210"/>
                <a:gd name="T49" fmla="*/ 69 h 186"/>
                <a:gd name="T50" fmla="*/ 93 w 210"/>
                <a:gd name="T51" fmla="*/ 69 h 186"/>
                <a:gd name="T52" fmla="*/ 116 w 210"/>
                <a:gd name="T53" fmla="*/ 69 h 186"/>
                <a:gd name="T54" fmla="*/ 139 w 210"/>
                <a:gd name="T55" fmla="*/ 69 h 186"/>
                <a:gd name="T56" fmla="*/ 116 w 210"/>
                <a:gd name="T57" fmla="*/ 46 h 186"/>
                <a:gd name="T58" fmla="*/ 93 w 210"/>
                <a:gd name="T59" fmla="*/ 46 h 186"/>
                <a:gd name="T60" fmla="*/ 93 w 210"/>
                <a:gd name="T61" fmla="*/ 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186">
                  <a:moveTo>
                    <a:pt x="116" y="0"/>
                  </a:moveTo>
                  <a:lnTo>
                    <a:pt x="116" y="0"/>
                  </a:lnTo>
                  <a:cubicBezTo>
                    <a:pt x="163" y="0"/>
                    <a:pt x="209" y="23"/>
                    <a:pt x="209" y="92"/>
                  </a:cubicBezTo>
                  <a:cubicBezTo>
                    <a:pt x="209" y="139"/>
                    <a:pt x="163" y="185"/>
                    <a:pt x="116" y="185"/>
                  </a:cubicBezTo>
                  <a:cubicBezTo>
                    <a:pt x="46" y="185"/>
                    <a:pt x="0" y="139"/>
                    <a:pt x="0" y="92"/>
                  </a:cubicBezTo>
                  <a:cubicBezTo>
                    <a:pt x="0" y="23"/>
                    <a:pt x="46" y="0"/>
                    <a:pt x="116" y="0"/>
                  </a:cubicBezTo>
                  <a:close/>
                  <a:moveTo>
                    <a:pt x="116" y="162"/>
                  </a:moveTo>
                  <a:lnTo>
                    <a:pt x="116" y="162"/>
                  </a:lnTo>
                  <a:cubicBezTo>
                    <a:pt x="163" y="162"/>
                    <a:pt x="186" y="139"/>
                    <a:pt x="186" y="92"/>
                  </a:cubicBezTo>
                  <a:cubicBezTo>
                    <a:pt x="186" y="46"/>
                    <a:pt x="163" y="0"/>
                    <a:pt x="116" y="0"/>
                  </a:cubicBezTo>
                  <a:cubicBezTo>
                    <a:pt x="70" y="0"/>
                    <a:pt x="23" y="46"/>
                    <a:pt x="23" y="92"/>
                  </a:cubicBezTo>
                  <a:cubicBezTo>
                    <a:pt x="23" y="139"/>
                    <a:pt x="70" y="162"/>
                    <a:pt x="116" y="162"/>
                  </a:cubicBezTo>
                  <a:close/>
                  <a:moveTo>
                    <a:pt x="70" y="23"/>
                  </a:moveTo>
                  <a:lnTo>
                    <a:pt x="70" y="23"/>
                  </a:lnTo>
                  <a:cubicBezTo>
                    <a:pt x="116" y="23"/>
                    <a:pt x="116" y="23"/>
                    <a:pt x="116" y="23"/>
                  </a:cubicBezTo>
                  <a:cubicBezTo>
                    <a:pt x="139" y="23"/>
                    <a:pt x="163" y="46"/>
                    <a:pt x="163" y="69"/>
                  </a:cubicBezTo>
                  <a:cubicBezTo>
                    <a:pt x="163" y="92"/>
                    <a:pt x="139" y="92"/>
                    <a:pt x="116" y="92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39" y="139"/>
                    <a:pt x="139" y="139"/>
                    <a:pt x="139" y="139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70" y="139"/>
                    <a:pt x="70" y="139"/>
                    <a:pt x="70" y="139"/>
                  </a:cubicBezTo>
                  <a:lnTo>
                    <a:pt x="70" y="23"/>
                  </a:lnTo>
                  <a:close/>
                  <a:moveTo>
                    <a:pt x="93" y="69"/>
                  </a:moveTo>
                  <a:lnTo>
                    <a:pt x="93" y="69"/>
                  </a:lnTo>
                  <a:cubicBezTo>
                    <a:pt x="116" y="69"/>
                    <a:pt x="116" y="69"/>
                    <a:pt x="116" y="69"/>
                  </a:cubicBezTo>
                  <a:lnTo>
                    <a:pt x="139" y="69"/>
                  </a:lnTo>
                  <a:cubicBezTo>
                    <a:pt x="139" y="46"/>
                    <a:pt x="116" y="46"/>
                    <a:pt x="116" y="46"/>
                  </a:cubicBezTo>
                  <a:cubicBezTo>
                    <a:pt x="93" y="46"/>
                    <a:pt x="93" y="46"/>
                    <a:pt x="93" y="46"/>
                  </a:cubicBez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4" y="4774503"/>
            <a:ext cx="9144000" cy="368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4875981"/>
            <a:ext cx="1173023" cy="178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91" y="4901381"/>
            <a:ext cx="4658678" cy="1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3" r:id="rId3"/>
    <p:sldLayoutId id="214748377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34278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399" b="0" i="0" kern="1200" cap="none" spc="15" baseline="0">
          <a:solidFill>
            <a:schemeClr val="tx2"/>
          </a:solidFill>
          <a:latin typeface="Arial"/>
          <a:ea typeface="HelveticaNeueLT Std Med Cn" panose="020B0606030502030204" pitchFamily="34" charset="0"/>
          <a:cs typeface="HelveticaNeueLT Std Med Cn" panose="020B0606030502030204" pitchFamily="34" charset="0"/>
        </a:defRPr>
      </a:lvl1pPr>
      <a:lvl2pPr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2pPr>
      <a:lvl3pPr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3pPr>
      <a:lvl4pPr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4pPr>
      <a:lvl5pPr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5pPr>
      <a:lvl6pPr marL="342789"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6pPr>
      <a:lvl7pPr marL="685577"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7pPr>
      <a:lvl8pPr marL="1028366"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8pPr>
      <a:lvl9pPr marL="1371154"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9pPr>
    </p:titleStyle>
    <p:bodyStyle>
      <a:lvl1pPr marL="182821" indent="-182821" algn="l" defTabSz="342789" rtl="0" fontAlgn="base">
        <a:spcBef>
          <a:spcPts val="1200"/>
        </a:spcBef>
        <a:spcAft>
          <a:spcPct val="0"/>
        </a:spcAft>
        <a:buSzPct val="90000"/>
        <a:buFontTx/>
        <a:buBlip>
          <a:blip r:embed="rId10"/>
        </a:buBlip>
        <a:defRPr sz="1499" kern="1200">
          <a:solidFill>
            <a:srgbClr val="6B6F71"/>
          </a:solidFill>
          <a:latin typeface="Arial"/>
          <a:ea typeface="+mn-ea"/>
          <a:cs typeface="Arial"/>
        </a:defRPr>
      </a:lvl1pPr>
      <a:lvl2pPr marL="365642" indent="-182821" algn="l" defTabSz="342789" rtl="0" fontAlgn="base">
        <a:spcBef>
          <a:spcPts val="225"/>
        </a:spcBef>
        <a:spcAft>
          <a:spcPct val="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200" kern="1200">
          <a:solidFill>
            <a:srgbClr val="6B6F71"/>
          </a:solidFill>
          <a:latin typeface="Arial"/>
          <a:ea typeface="+mn-ea"/>
          <a:cs typeface="Arial"/>
        </a:defRPr>
      </a:lvl2pPr>
      <a:lvl3pPr marL="548462" indent="-182821" algn="l" defTabSz="342789" rtl="0" fontAlgn="base">
        <a:spcBef>
          <a:spcPts val="600"/>
        </a:spcBef>
        <a:spcAft>
          <a:spcPct val="0"/>
        </a:spcAft>
        <a:buFont typeface="Arial"/>
        <a:buChar char="•"/>
        <a:defRPr sz="1599" kern="1200">
          <a:solidFill>
            <a:srgbClr val="6B6F71"/>
          </a:solidFill>
          <a:latin typeface="Arial"/>
          <a:ea typeface="+mn-ea"/>
          <a:cs typeface="Arial"/>
        </a:defRPr>
      </a:lvl3pPr>
      <a:lvl4pPr marL="731282" indent="-182821" algn="l" defTabSz="342789" rtl="0" fontAlgn="base">
        <a:spcBef>
          <a:spcPts val="600"/>
        </a:spcBef>
        <a:spcAft>
          <a:spcPct val="0"/>
        </a:spcAft>
        <a:buSzPct val="100000"/>
        <a:buFont typeface="Arial"/>
        <a:buChar char="•"/>
        <a:defRPr sz="1400" kern="1200">
          <a:solidFill>
            <a:srgbClr val="6B6F71"/>
          </a:solidFill>
          <a:latin typeface="Arial"/>
          <a:ea typeface="+mn-ea"/>
          <a:cs typeface="Arial"/>
        </a:defRPr>
      </a:lvl4pPr>
      <a:lvl5pPr marL="914103" indent="-182821" algn="l" defTabSz="342789" rtl="0" fontAlgn="base">
        <a:spcBef>
          <a:spcPts val="600"/>
        </a:spcBef>
        <a:spcAft>
          <a:spcPct val="0"/>
        </a:spcAft>
        <a:buFont typeface="Arial"/>
        <a:buChar char="•"/>
        <a:defRPr sz="1400" kern="1200">
          <a:solidFill>
            <a:srgbClr val="6B6F71"/>
          </a:solidFill>
          <a:latin typeface="Arial"/>
          <a:ea typeface="+mn-ea"/>
          <a:cs typeface="Arial"/>
        </a:defRPr>
      </a:lvl5pPr>
      <a:lvl6pPr marL="1885337" indent="-171394" algn="l" defTabSz="342789" rtl="0" eaLnBrk="1" latinLnBrk="0" hangingPunct="1">
        <a:spcBef>
          <a:spcPct val="20000"/>
        </a:spcBef>
        <a:buFont typeface="Arial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4" algn="l" defTabSz="342789" rtl="0" eaLnBrk="1" latinLnBrk="0" hangingPunct="1">
        <a:spcBef>
          <a:spcPct val="20000"/>
        </a:spcBef>
        <a:buFont typeface="Arial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914" indent="-171394" algn="l" defTabSz="342789" rtl="0" eaLnBrk="1" latinLnBrk="0" hangingPunct="1">
        <a:spcBef>
          <a:spcPct val="20000"/>
        </a:spcBef>
        <a:buFont typeface="Arial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703" indent="-171394" algn="l" defTabSz="342789" rtl="0" eaLnBrk="1" latinLnBrk="0" hangingPunct="1">
        <a:spcBef>
          <a:spcPct val="20000"/>
        </a:spcBef>
        <a:buFont typeface="Arial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9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4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520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9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0" b="14757"/>
          <a:stretch/>
        </p:blipFill>
        <p:spPr>
          <a:xfrm>
            <a:off x="1" y="0"/>
            <a:ext cx="91217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8" y="305090"/>
            <a:ext cx="8413653" cy="45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105" t="3633" r="32281" b="26569"/>
          <a:stretch/>
        </p:blipFill>
        <p:spPr>
          <a:xfrm>
            <a:off x="2342151" y="141495"/>
            <a:ext cx="4475747" cy="47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 entity ≈ record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Map as many different entity types as needed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Map as many instances of a given entity type as needed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All instances of an entity type are equivalent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Example - all constituents can be checked for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Map only the entity types needed (e.g., an address import)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Import entities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384050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Constituent Update Batch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2"/>
                </a:solidFill>
              </a:rPr>
              <a:t>Plus</a:t>
            </a:r>
            <a:r>
              <a:rPr lang="en-US" sz="1800" dirty="0">
                <a:solidFill>
                  <a:schemeClr val="tx2"/>
                </a:solidFill>
              </a:rPr>
              <a:t> direct support for households, groups, and relationships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Enhanced Revenue Batch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Pledges &amp; pledge payments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Recurring gifts (new and </a:t>
            </a:r>
            <a:r>
              <a:rPr lang="en-US" sz="1800" i="1" dirty="0">
                <a:solidFill>
                  <a:schemeClr val="tx2"/>
                </a:solidFill>
              </a:rPr>
              <a:t>updates</a:t>
            </a:r>
            <a:r>
              <a:rPr lang="en-US" sz="1800" dirty="0">
                <a:solidFill>
                  <a:schemeClr val="tx2"/>
                </a:solidFill>
              </a:rPr>
              <a:t>) &amp; payments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Donations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Benefits and marketing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Interaction Batch</a:t>
            </a: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tx2"/>
                </a:solidFill>
              </a:rPr>
              <a:t>Any</a:t>
            </a:r>
            <a:r>
              <a:rPr lang="en-US" sz="1800" dirty="0">
                <a:solidFill>
                  <a:schemeClr val="tx2"/>
                </a:solidFill>
              </a:rPr>
              <a:t>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u="sng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Additional areas will be built out per client needs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6" y="266874"/>
            <a:ext cx="829532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CRM import parity today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384050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Most tables added through the CRM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Basic validation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Max lengths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Foreign keys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Unique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Improvements TBD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Update/delete support (initial feature is insert only)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Lookup capabilities (e.g., code table references)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Supporting validation/logic provided by check constraints, triggers, and batch 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587181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Support for custom tables (in development)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384050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536" y="266874"/>
            <a:ext cx="829532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CRM import options</a:t>
            </a:r>
            <a:endParaRPr lang="en-US" sz="3000" dirty="0">
              <a:solidFill>
                <a:srgbClr val="58595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53" t="21366" r="45560" b="13137"/>
          <a:stretch/>
        </p:blipFill>
        <p:spPr>
          <a:xfrm>
            <a:off x="253217" y="905280"/>
            <a:ext cx="2350222" cy="3627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315" t="21366" r="42964" b="13289"/>
          <a:stretch/>
        </p:blipFill>
        <p:spPr>
          <a:xfrm>
            <a:off x="2681747" y="905280"/>
            <a:ext cx="2635842" cy="3627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250" t="21538" r="34583" b="13461"/>
          <a:stretch/>
        </p:blipFill>
        <p:spPr>
          <a:xfrm>
            <a:off x="5406900" y="905280"/>
            <a:ext cx="3519846" cy="36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Delimited and fixed format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 definition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1+ record formats (future)</a:t>
            </a:r>
          </a:p>
          <a:p>
            <a:pPr marL="971641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1+ entity mappings</a:t>
            </a:r>
          </a:p>
          <a:p>
            <a:pPr marL="1314587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1+ entity field mappings</a:t>
            </a:r>
          </a:p>
          <a:p>
            <a:pPr marL="1314587" lvl="3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Current –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 design – Mapping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File mapping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3895507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Entity mapping type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Required	(map every row, error if insufficient data provided)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Optional	(map when data is present)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Fixed		(fixed values, create when referenced entities are mapped)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Entity mapping filters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Entity mode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Insert/Update	(update if match found, insert otherwise)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Insert		(no matching, error on duplicates)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Match/Insert	(don’t update if match found, insert otherwise)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Update		(error if no match found)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Match		(don’t update, error if no match found)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Required fields are only required for inserts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Matching performed against existing as well as incoming data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Additional mapping features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Map source values/conditions to target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Concatenate two or more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Basic string operations (e.g., uppercase, lowercase, trim, substring)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Basic math operations (e.g., sum, difference)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Relative 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Date math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Span between two dates/times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Additional transforms (in design) - Examples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When a condition is true, return a specified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Example: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For a pledge entity,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When installment amount is less than $5.00,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Return error “Installments cannot be less than $5.00.”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Potentially associated with: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 particular entity mapping or import definition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An import entity (i.e., all entity mappings in the system)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Custom validation (in design)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925" r="6397" b="4843"/>
          <a:stretch/>
        </p:blipFill>
        <p:spPr>
          <a:xfrm>
            <a:off x="3174" y="9525"/>
            <a:ext cx="1544247" cy="1499277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5298" y="2564942"/>
            <a:ext cx="5584031" cy="302285"/>
          </a:xfrm>
        </p:spPr>
        <p:txBody>
          <a:bodyPr/>
          <a:lstStyle/>
          <a:p>
            <a:r>
              <a:rPr lang="en-US" spc="-3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Todd Yellin</a:t>
            </a:r>
          </a:p>
          <a:p>
            <a:pPr marL="182821" lvl="1" indent="0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   Blackbaud, Senior Staff Software Engineer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75297" y="1798652"/>
            <a:ext cx="6024809" cy="6371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Bulk Import Features and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21" y="-1504685"/>
            <a:ext cx="1997400" cy="7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Report multiple errors per entity in a single run (compared to one error per source row in CRM)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Produce a file containing: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original file rows which had errors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errors associated with those 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Today:  Direct commit clean rows, re-import the corrected exception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Near future: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Options to not commit clean rows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Associate the error corrections with the original import until the overall job is successful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Further future:  Targeted error resolution via the UI (bulk?)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Error workflow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Map only the entities you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Custom filters and translations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Today:  Export a file, create a mapping, import the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Potential future:  Reference a CRM query in the mapping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Bulk import for global changes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2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Today:  Delimited or fixed-width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Potential future</a:t>
            </a:r>
          </a:p>
          <a:p>
            <a:pPr marL="62869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REST APIs</a:t>
            </a:r>
          </a:p>
          <a:p>
            <a:pPr marL="62869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Message queues</a:t>
            </a:r>
          </a:p>
          <a:p>
            <a:pPr marL="62869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XML or JSON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Bulk import from non-file data sources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5-10x faster than CRM import (automatic batch commit)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All processing is either performed in bulk or in parallel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Large files are processed using in-memory “batches” (</a:t>
            </a:r>
            <a:r>
              <a:rPr lang="en-US" sz="1800" i="1" dirty="0">
                <a:solidFill>
                  <a:schemeClr val="tx2"/>
                </a:solidFill>
              </a:rPr>
              <a:t>not</a:t>
            </a:r>
            <a:r>
              <a:rPr lang="en-US" sz="1800" dirty="0">
                <a:solidFill>
                  <a:schemeClr val="tx2"/>
                </a:solidFill>
              </a:rPr>
              <a:t> CRM batch)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Database queries performed once per batch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Database writes performed primarily in bulk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Move processing out of the database to </a:t>
            </a:r>
            <a:r>
              <a:rPr lang="en-US" sz="1800" dirty="0" err="1">
                <a:solidFill>
                  <a:schemeClr val="tx2"/>
                </a:solidFill>
              </a:rPr>
              <a:t>.Net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Option to skip staging for rows with no errors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Physical writes/reads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Minimize the need for manual edits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Performance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Bulk writes</a:t>
            </a:r>
            <a:endParaRPr lang="en-US" sz="3000" dirty="0">
              <a:solidFill>
                <a:srgbClr val="58595B"/>
              </a:solidFill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42" y="742950"/>
            <a:ext cx="7079515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In-memory logic detects all errors enforced by the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Inserts = SQL bulk copy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Updates and deletes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Bulk copy into a temp table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Update/delete using a join to the temp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Bulk writes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1854310" y="2005843"/>
            <a:ext cx="441387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Bulk Import Architecture</a:t>
            </a:r>
            <a:endParaRPr lang="en-US" sz="3000" dirty="0">
              <a:solidFill>
                <a:srgbClr val="58595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27" y="174767"/>
            <a:ext cx="6694828" cy="44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All services are set up to raise alerts when something unexpected happens.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Services go down or are not responding appropriately/consistently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Cannot access databases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Imports are failing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Other unexpected situations or unhandled exceptions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Engineering and operations teams will receive alerts and respond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Failures reported to end-users should be cases they can resolve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Other types of failures should get retried automatically once the issue is resolved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Monitoring and support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Bulk import provides a single set of services that are used by all clients in a hosting data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Changes are deployed to these services in a mostly automated fashion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Individual features, changes, or bug fixes can be made available as they are ready (no “big bang” releases)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Everyone is on the latest and greatest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Continuous deployment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9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u="sng" dirty="0">
                <a:solidFill>
                  <a:schemeClr val="tx2"/>
                </a:solidFill>
              </a:rPr>
              <a:t>Traditional CTP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Focuses on a Release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Limited to a handful of participants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Uses traditional release lifecycle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Slower to incorporate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Tests existing processes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Concludes when program 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u="sng" dirty="0">
                <a:solidFill>
                  <a:schemeClr val="tx2"/>
                </a:solidFill>
              </a:rPr>
              <a:t>SKY Capability CTP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Focuses on a 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Multiple participants cycle through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Uses continuous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Quicker to incorporate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Tests replacement processes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Concludes when participant becomes an early adopter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58595B"/>
                </a:solidFill>
              </a:rPr>
              <a:t>Customer Technical Previews</a:t>
            </a:r>
          </a:p>
        </p:txBody>
      </p:sp>
    </p:spTree>
    <p:extLst>
      <p:ext uri="{BB962C8B-B14F-4D97-AF65-F5344CB8AC3E}">
        <p14:creationId xmlns:p14="http://schemas.microsoft.com/office/powerpoint/2010/main" val="42135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What is bulk import?</a:t>
            </a:r>
            <a:endParaRPr lang="en-US" sz="3000" dirty="0">
              <a:solidFill>
                <a:srgbClr val="58595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536" y="820872"/>
            <a:ext cx="82196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New import capabilities designed from scratch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Integrated with, but exists outside of CRM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We’re not getting rid of CRM import/batch.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We’re not using CRM import/batch.</a:t>
            </a:r>
          </a:p>
        </p:txBody>
      </p:sp>
    </p:spTree>
    <p:extLst>
      <p:ext uri="{BB962C8B-B14F-4D97-AF65-F5344CB8AC3E}">
        <p14:creationId xmlns:p14="http://schemas.microsoft.com/office/powerpoint/2010/main" val="34136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Starting mid-July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Hosted customers on 4.0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Customers interested in implementing bulk import in production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58595B"/>
                </a:solidFill>
              </a:rPr>
              <a:t>Bulk import CTP</a:t>
            </a:r>
          </a:p>
        </p:txBody>
      </p:sp>
    </p:spTree>
    <p:extLst>
      <p:ext uri="{BB962C8B-B14F-4D97-AF65-F5344CB8AC3E}">
        <p14:creationId xmlns:p14="http://schemas.microsoft.com/office/powerpoint/2010/main" val="4866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31" y="8713"/>
            <a:ext cx="9141618" cy="5142161"/>
          </a:xfrm>
          <a:prstGeom prst="rect">
            <a:avLst/>
          </a:prstGeom>
        </p:spPr>
      </p:pic>
      <p:pic>
        <p:nvPicPr>
          <p:cNvPr id="1689" name="green mas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" y="2565"/>
            <a:ext cx="9141618" cy="514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0" b="61342"/>
          <a:stretch/>
        </p:blipFill>
        <p:spPr>
          <a:xfrm rot="2700000">
            <a:off x="7906423" y="4677391"/>
            <a:ext cx="999980" cy="9803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4368" y="2111980"/>
            <a:ext cx="3942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48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492" y="992588"/>
            <a:ext cx="3825493" cy="32975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Unit tests of all features with dependencies mocked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Integration tests of database and other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Pact tests for dependencies across micro-services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System tests of the full bulk import stack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Performance tests will prevent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5" y="266874"/>
            <a:ext cx="772468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Test strategy</a:t>
            </a:r>
            <a:endParaRPr lang="en-US" sz="3000" dirty="0">
              <a:solidFill>
                <a:srgbClr val="58595B"/>
              </a:solidFill>
            </a:endParaRPr>
          </a:p>
        </p:txBody>
      </p:sp>
      <p:pic>
        <p:nvPicPr>
          <p:cNvPr id="1026" name="Picture 2" descr="Image result for testing pyram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77" y="992587"/>
            <a:ext cx="4659402" cy="35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535" y="266874"/>
            <a:ext cx="819907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Continuous deployment pipeline – each service</a:t>
            </a:r>
            <a:endParaRPr lang="en-US" sz="3000" dirty="0">
              <a:solidFill>
                <a:srgbClr val="58595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9" y="1524000"/>
            <a:ext cx="853020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535" y="266874"/>
            <a:ext cx="819907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58595B"/>
                </a:solidFill>
              </a:rPr>
              <a:t>System test in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73" y="820872"/>
            <a:ext cx="41054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535" y="266874"/>
            <a:ext cx="819907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System test in PROD</a:t>
            </a:r>
            <a:endParaRPr lang="en-US" sz="3000" dirty="0">
              <a:solidFill>
                <a:srgbClr val="58595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46" y="820872"/>
            <a:ext cx="444405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Why bulk import?</a:t>
            </a:r>
            <a:endParaRPr lang="en-US" sz="3000" dirty="0">
              <a:solidFill>
                <a:srgbClr val="58595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536" y="935593"/>
            <a:ext cx="3731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chemeClr val="tx2"/>
                </a:solidFill>
              </a:rPr>
              <a:t>CRM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 files often span the functionality of multiple batches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File pre-processing is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Performance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Batch extensions are common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58250" y="935593"/>
            <a:ext cx="14942" cy="3266899"/>
          </a:xfrm>
          <a:prstGeom prst="line">
            <a:avLst/>
          </a:prstGeom>
          <a:noFill/>
          <a:ln w="14288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4913057" y="935593"/>
            <a:ext cx="3731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chemeClr val="tx2"/>
                </a:solidFill>
              </a:rPr>
              <a:t>Bulk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Mapping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Declarative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Shift logic to </a:t>
            </a:r>
            <a:r>
              <a:rPr lang="en-US" sz="1800" dirty="0" err="1">
                <a:solidFill>
                  <a:schemeClr val="tx2"/>
                </a:solidFill>
              </a:rPr>
              <a:t>.Net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Bulk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Option to skip staging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 entities for custom tables</a:t>
            </a:r>
          </a:p>
        </p:txBody>
      </p:sp>
    </p:spTree>
    <p:extLst>
      <p:ext uri="{BB962C8B-B14F-4D97-AF65-F5344CB8AC3E}">
        <p14:creationId xmlns:p14="http://schemas.microsoft.com/office/powerpoint/2010/main" val="12022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Minimize customizations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Global batch import (GBI)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Batch extensions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File pre-processing scripts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Other CRM customizations/extensions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Minimize the end-to-end time to fully import a file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Processing time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Time waiting for and performing manual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Import Goals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Start integrating CRM w/ SKY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Next generation implementation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SKY UX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Micro-services mostly in the cloud (Microsoft Azure)</a:t>
            </a:r>
          </a:p>
          <a:p>
            <a:pPr marL="628696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Continuously deployed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Architectural Goals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36" y="820872"/>
            <a:ext cx="8226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Customer technical preview (CTP) begins in July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Will continue building out features towards general availability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Project status</a:t>
            </a:r>
            <a:endParaRPr lang="en-US" sz="30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7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31" y="8713"/>
            <a:ext cx="9141618" cy="5142161"/>
          </a:xfrm>
          <a:prstGeom prst="rect">
            <a:avLst/>
          </a:prstGeom>
        </p:spPr>
      </p:pic>
      <p:pic>
        <p:nvPicPr>
          <p:cNvPr id="1689" name="green mas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" y="2565"/>
            <a:ext cx="9141618" cy="514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0" b="61342"/>
          <a:stretch/>
        </p:blipFill>
        <p:spPr>
          <a:xfrm rot="2700000">
            <a:off x="7906423" y="4677391"/>
            <a:ext cx="999980" cy="9803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4368" y="2111980"/>
            <a:ext cx="3942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6416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0" y="305091"/>
            <a:ext cx="8499312" cy="46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">
  <a:themeElements>
    <a:clrScheme name="Custom 9">
      <a:dk1>
        <a:srgbClr val="5CAC34"/>
      </a:dk1>
      <a:lt1>
        <a:srgbClr val="FFFFFF"/>
      </a:lt1>
      <a:dk2>
        <a:srgbClr val="6B6F71"/>
      </a:dk2>
      <a:lt2>
        <a:srgbClr val="FBB034"/>
      </a:lt2>
      <a:accent1>
        <a:srgbClr val="71BF44"/>
      </a:accent1>
      <a:accent2>
        <a:srgbClr val="1870B8"/>
      </a:accent2>
      <a:accent3>
        <a:srgbClr val="00B4F1"/>
      </a:accent3>
      <a:accent4>
        <a:srgbClr val="EF4044"/>
      </a:accent4>
      <a:accent5>
        <a:srgbClr val="E07521"/>
      </a:accent5>
      <a:accent6>
        <a:srgbClr val="936DAF"/>
      </a:accent6>
      <a:hlink>
        <a:srgbClr val="6CB644"/>
      </a:hlink>
      <a:folHlink>
        <a:srgbClr val="9071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square" rtlCol="0" anchor="ctr">
        <a:spAutoFit/>
      </a:bodyPr>
      <a:lstStyle>
        <a:defPPr algn="ctr">
          <a:lnSpc>
            <a:spcPct val="90000"/>
          </a:lnSpc>
          <a:defRPr sz="2800" dirty="0" smtClean="0">
            <a:solidFill>
              <a:schemeClr val="bg1"/>
            </a:solidFill>
          </a:defRPr>
        </a:defPPr>
      </a:lstStyle>
    </a:spDef>
    <a:lnDef>
      <a:spPr>
        <a:noFill/>
        <a:ln w="14288" cap="flat">
          <a:solidFill>
            <a:schemeClr val="tx2"/>
          </a:solidFill>
          <a:prstDash val="solid"/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uarte_2013">
      <a:dk1>
        <a:sysClr val="windowText" lastClr="000000"/>
      </a:dk1>
      <a:lt1>
        <a:sysClr val="window" lastClr="FFFFFF"/>
      </a:lt1>
      <a:dk2>
        <a:srgbClr val="AF3C19"/>
      </a:dk2>
      <a:lt2>
        <a:srgbClr val="EAE8DF"/>
      </a:lt2>
      <a:accent1>
        <a:srgbClr val="009EBA"/>
      </a:accent1>
      <a:accent2>
        <a:srgbClr val="A8C4C4"/>
      </a:accent2>
      <a:accent3>
        <a:srgbClr val="C4BDA3"/>
      </a:accent3>
      <a:accent4>
        <a:srgbClr val="8C8A7A"/>
      </a:accent4>
      <a:accent5>
        <a:srgbClr val="66523D"/>
      </a:accent5>
      <a:accent6>
        <a:srgbClr val="938D45"/>
      </a:accent6>
      <a:hlink>
        <a:srgbClr val="009EBA"/>
      </a:hlink>
      <a:folHlink>
        <a:srgbClr val="A8C4C4"/>
      </a:folHlink>
    </a:clrScheme>
    <a:fontScheme name="Duarte_2013">
      <a:majorFont>
        <a:latin typeface="Franklin Gothic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uarte_2013">
      <a:dk1>
        <a:sysClr val="windowText" lastClr="000000"/>
      </a:dk1>
      <a:lt1>
        <a:sysClr val="window" lastClr="FFFFFF"/>
      </a:lt1>
      <a:dk2>
        <a:srgbClr val="AF3C19"/>
      </a:dk2>
      <a:lt2>
        <a:srgbClr val="EAE8DF"/>
      </a:lt2>
      <a:accent1>
        <a:srgbClr val="009EBA"/>
      </a:accent1>
      <a:accent2>
        <a:srgbClr val="A8C4C4"/>
      </a:accent2>
      <a:accent3>
        <a:srgbClr val="C4BDA3"/>
      </a:accent3>
      <a:accent4>
        <a:srgbClr val="8C8A7A"/>
      </a:accent4>
      <a:accent5>
        <a:srgbClr val="66523D"/>
      </a:accent5>
      <a:accent6>
        <a:srgbClr val="938D45"/>
      </a:accent6>
      <a:hlink>
        <a:srgbClr val="009EBA"/>
      </a:hlink>
      <a:folHlink>
        <a:srgbClr val="A8C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16726</TotalTime>
  <Words>1021</Words>
  <Application>Microsoft Office PowerPoint</Application>
  <PresentationFormat>On-screen Show (16:9)</PresentationFormat>
  <Paragraphs>214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Calibri</vt:lpstr>
      <vt:lpstr>Franklin Gothic Book</vt:lpstr>
      <vt:lpstr>HelveticaNeueLT Std Med Cn</vt:lpstr>
      <vt:lpstr>Gradient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 Inc.</dc:creator>
  <cp:lastModifiedBy>Kathy Wilkes</cp:lastModifiedBy>
  <cp:revision>2100</cp:revision>
  <cp:lastPrinted>2016-04-07T22:09:11Z</cp:lastPrinted>
  <dcterms:created xsi:type="dcterms:W3CDTF">2013-07-10T17:36:12Z</dcterms:created>
  <dcterms:modified xsi:type="dcterms:W3CDTF">2017-06-30T14:35:04Z</dcterms:modified>
</cp:coreProperties>
</file>