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7" r:id="rId5"/>
    <p:sldId id="349" r:id="rId6"/>
    <p:sldId id="352" r:id="rId7"/>
    <p:sldId id="350" r:id="rId8"/>
    <p:sldId id="351" r:id="rId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">
          <p15:clr>
            <a:srgbClr val="A4A3A4"/>
          </p15:clr>
        </p15:guide>
        <p15:guide id="2" pos="144">
          <p15:clr>
            <a:srgbClr val="A4A3A4"/>
          </p15:clr>
        </p15:guide>
        <p15:guide id="3" pos="5616">
          <p15:clr>
            <a:srgbClr val="A4A3A4"/>
          </p15:clr>
        </p15:guide>
        <p15:guide id="4" pos="3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696" userDrawn="1">
          <p15:clr>
            <a:srgbClr val="A4A3A4"/>
          </p15:clr>
        </p15:guide>
        <p15:guide id="7" orient="horz" pos="3504" userDrawn="1">
          <p15:clr>
            <a:srgbClr val="A4A3A4"/>
          </p15:clr>
        </p15:guide>
        <p15:guide id="8" orient="horz" pos="780">
          <p15:clr>
            <a:srgbClr val="A4A3A4"/>
          </p15:clr>
        </p15:guide>
        <p15:guide id="9" orient="horz" pos="3978">
          <p15:clr>
            <a:srgbClr val="A4A3A4"/>
          </p15:clr>
        </p15:guide>
        <p15:guide id="10" orient="horz" pos="1350">
          <p15:clr>
            <a:srgbClr val="A4A3A4"/>
          </p15:clr>
        </p15:guide>
        <p15:guide id="11" orient="horz" pos="2508">
          <p15:clr>
            <a:srgbClr val="A4A3A4"/>
          </p15:clr>
        </p15:guide>
        <p15:guide id="12" pos="498">
          <p15:clr>
            <a:srgbClr val="A4A3A4"/>
          </p15:clr>
        </p15:guide>
        <p15:guide id="13" pos="2881">
          <p15:clr>
            <a:srgbClr val="A4A3A4"/>
          </p15:clr>
        </p15:guide>
        <p15:guide id="14" pos="4253">
          <p15:clr>
            <a:srgbClr val="A4A3A4"/>
          </p15:clr>
        </p15:guide>
        <p15:guide id="15" pos="364">
          <p15:clr>
            <a:srgbClr val="A4A3A4"/>
          </p15:clr>
        </p15:guide>
        <p15:guide id="16" pos="3079">
          <p15:clr>
            <a:srgbClr val="A4A3A4"/>
          </p15:clr>
        </p15:guide>
        <p15:guide id="17" pos="55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Boor" initials="TB" lastIdx="12" clrIdx="0">
    <p:extLst/>
  </p:cmAuthor>
  <p:cmAuthor id="2" name="peter" initials="p" lastIdx="1" clrIdx="1"/>
  <p:cmAuthor id="3" name="Robert Kiser" initials="RK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25A"/>
    <a:srgbClr val="32A9D4"/>
    <a:srgbClr val="73BF44"/>
    <a:srgbClr val="FFFFFE"/>
    <a:srgbClr val="F1A93F"/>
    <a:srgbClr val="72BE44"/>
    <a:srgbClr val="277AB2"/>
    <a:srgbClr val="9172A5"/>
    <a:srgbClr val="DB4453"/>
    <a:srgbClr val="E46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0" autoAdjust="0"/>
    <p:restoredTop sz="81181" autoAdjust="0"/>
  </p:normalViewPr>
  <p:slideViewPr>
    <p:cSldViewPr snapToGrid="0" snapToObjects="1">
      <p:cViewPr varScale="1">
        <p:scale>
          <a:sx n="102" d="100"/>
          <a:sy n="102" d="100"/>
        </p:scale>
        <p:origin x="2136" y="168"/>
      </p:cViewPr>
      <p:guideLst>
        <p:guide orient="horz" pos="372"/>
        <p:guide pos="144"/>
        <p:guide pos="5616"/>
        <p:guide pos="360"/>
        <p:guide pos="2880"/>
        <p:guide pos="3696"/>
        <p:guide orient="horz" pos="3504"/>
        <p:guide orient="horz" pos="780"/>
        <p:guide orient="horz" pos="3978"/>
        <p:guide orient="horz" pos="1350"/>
        <p:guide orient="horz" pos="2508"/>
        <p:guide pos="498"/>
        <p:guide pos="2881"/>
        <p:guide pos="4253"/>
        <p:guide pos="364"/>
        <p:guide pos="3079"/>
        <p:guide pos="55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80" y="-66"/>
      </p:cViewPr>
      <p:guideLst>
        <p:guide orient="horz" pos="2928"/>
        <p:guide pos="2208"/>
        <p:guide orient="horz" pos="29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33664B0-A6A8-45B3-A8B2-307464FC2372}" type="datetimeFigureOut">
              <a:rPr lang="en-US"/>
              <a:pPr>
                <a:defRPr/>
              </a:pPr>
              <a:t>7/27/16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3287732-E7F1-49D1-BB29-7BEB3C5986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1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8D5CC7A-B9E5-4D95-A526-4CCE994CE5F6}" type="datetimeFigureOut">
              <a:rPr lang="en-US"/>
              <a:pPr>
                <a:defRPr/>
              </a:pPr>
              <a:t>7/27/16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7425" y="76200"/>
            <a:ext cx="1651000" cy="1239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0" tIns="46581" rIns="93160" bIns="4658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3779" y="746235"/>
            <a:ext cx="6505904" cy="7852936"/>
          </a:xfrm>
          <a:prstGeom prst="rect">
            <a:avLst/>
          </a:prstGeom>
        </p:spPr>
        <p:txBody>
          <a:bodyPr vert="horz" lIns="93160" tIns="46581" rIns="93160" bIns="4658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ED7D565-6AE2-4C22-87E6-93E63E65C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30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1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Explain your project.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3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Explain your project.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37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Describe</a:t>
            </a:r>
            <a:r>
              <a:rPr lang="en-US" i="1" baseline="0" dirty="0" smtClean="0"/>
              <a:t> who benefits from this project and how?  How do our customers benefit?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Where do you go from here?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" t="44800"/>
          <a:stretch/>
        </p:blipFill>
        <p:spPr>
          <a:xfrm>
            <a:off x="9144" y="3072384"/>
            <a:ext cx="9134856" cy="3785616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5760" y="3135002"/>
            <a:ext cx="5046565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>
              <a:buFontTx/>
              <a:buNone/>
              <a:defRPr lang="en-US" sz="2800" b="0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631852"/>
            <a:ext cx="5046565" cy="1503150"/>
          </a:xfrm>
        </p:spPr>
        <p:txBody>
          <a:bodyPr tIns="0" bIns="0" anchor="b" anchorCtr="0"/>
          <a:lstStyle>
            <a:lvl1pPr marL="0" indent="0">
              <a:lnSpc>
                <a:spcPts val="5400"/>
              </a:lnSpc>
              <a:spcBef>
                <a:spcPts val="0"/>
              </a:spcBef>
              <a:buNone/>
              <a:defRPr sz="5400" b="1" i="0" kern="1200" cap="none" spc="0" baseline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5760" y="3135002"/>
            <a:ext cx="5046565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>
              <a:buFontTx/>
              <a:buNone/>
              <a:defRPr lang="en-US" sz="2800" b="0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631852"/>
            <a:ext cx="5046565" cy="1503150"/>
          </a:xfrm>
        </p:spPr>
        <p:txBody>
          <a:bodyPr tIns="0" bIns="0" anchor="b" anchorCtr="0"/>
          <a:lstStyle>
            <a:lvl1pPr marL="0" indent="0">
              <a:lnSpc>
                <a:spcPts val="5400"/>
              </a:lnSpc>
              <a:spcBef>
                <a:spcPts val="0"/>
              </a:spcBef>
              <a:buNone/>
              <a:defRPr sz="5400" b="1" i="0" kern="1200" cap="none" spc="0" baseline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- Lightbul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- Brainstor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-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jpg"/><Relationship Id="rId1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6556248" y="6110631"/>
            <a:ext cx="457200" cy="671778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9CA7655-2C48-435B-BC78-C40A6FAA8265}" type="slidenum">
              <a:rPr lang="en-US" sz="1000" b="1" baseline="0">
                <a:solidFill>
                  <a:srgbClr val="4D525A"/>
                </a:solidFill>
                <a:latin typeface="+mn-lt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baseline="0" dirty="0">
              <a:solidFill>
                <a:srgbClr val="4D525A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28599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005840"/>
            <a:ext cx="841248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504344" y="6172201"/>
            <a:ext cx="1560816" cy="671778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baseline="0" dirty="0" smtClean="0">
                <a:solidFill>
                  <a:srgbClr val="4D525A"/>
                </a:solidFill>
                <a:latin typeface="+mn-lt"/>
              </a:rPr>
              <a:t>Blackbaud Confidential</a:t>
            </a:r>
            <a:endParaRPr lang="en-US" sz="1000" b="0" baseline="0" dirty="0">
              <a:solidFill>
                <a:srgbClr val="4D525A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0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5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marL="0" marR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3200" b="1" i="0" kern="1200" cap="all" spc="50" baseline="0">
          <a:solidFill>
            <a:srgbClr val="5CAC34"/>
          </a:solidFill>
          <a:latin typeface="Arial Narrow" charset="0"/>
          <a:ea typeface="HelveticaNeueLT Std Med Cn" panose="020B0606030502030204" pitchFamily="34" charset="0"/>
          <a:cs typeface="HelveticaNeueLT Std Med Cn" panose="020B060603050203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9pPr>
    </p:titleStyle>
    <p:bodyStyle>
      <a:lvl1pPr marL="182563" indent="-182563" algn="l" defTabSz="457200" rtl="0" fontAlgn="base">
        <a:spcBef>
          <a:spcPts val="1800"/>
        </a:spcBef>
        <a:spcAft>
          <a:spcPct val="0"/>
        </a:spcAft>
        <a:buFont typeface="Arial"/>
        <a:buChar char="•"/>
        <a:defRPr sz="2000" kern="1200">
          <a:solidFill>
            <a:srgbClr val="6B6F71"/>
          </a:solidFill>
          <a:latin typeface="Helvetica"/>
          <a:ea typeface="+mn-ea"/>
          <a:cs typeface="Helvetica"/>
        </a:defRPr>
      </a:lvl1pPr>
      <a:lvl2pPr marL="419100" indent="-219075" algn="l" defTabSz="457200" rtl="0" fontAlgn="base">
        <a:spcBef>
          <a:spcPts val="100"/>
        </a:spcBef>
        <a:spcAft>
          <a:spcPct val="0"/>
        </a:spcAft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2pPr>
      <a:lvl3pPr marL="630238" indent="-182563" algn="l" defTabSz="457200" rtl="0" fontAlgn="base">
        <a:spcBef>
          <a:spcPct val="20000"/>
        </a:spcBef>
        <a:spcAft>
          <a:spcPct val="0"/>
        </a:spcAft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3pPr>
      <a:lvl4pPr marL="868363" indent="-219075" algn="l" defTabSz="457200" rtl="0" fontAlgn="base">
        <a:spcBef>
          <a:spcPct val="20000"/>
        </a:spcBef>
        <a:spcAft>
          <a:spcPct val="0"/>
        </a:spcAft>
        <a:buSzPct val="100000"/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4pPr>
      <a:lvl5pPr marL="1060450" indent="-182563" algn="l" defTabSz="457200" rtl="0" fontAlgn="base">
        <a:spcBef>
          <a:spcPct val="20000"/>
        </a:spcBef>
        <a:spcAft>
          <a:spcPct val="0"/>
        </a:spcAft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Sky Beacons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4D525A"/>
                </a:solidFill>
              </a:rPr>
              <a:t>Full of Ideas:</a:t>
            </a:r>
            <a:endParaRPr lang="en-US" sz="4400" dirty="0">
              <a:solidFill>
                <a:srgbClr val="4D525A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3326130" y="50095"/>
            <a:ext cx="3040380" cy="30506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6366510" y="217170"/>
            <a:ext cx="2651760" cy="2663190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 bwMode="auto">
          <a:xfrm>
            <a:off x="365760" y="3918086"/>
            <a:ext cx="2653013" cy="209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 algn="l" defTabSz="457200" rtl="0" fontAlgn="base">
              <a:spcBef>
                <a:spcPts val="1800"/>
              </a:spcBef>
              <a:spcAft>
                <a:spcPct val="0"/>
              </a:spcAft>
              <a:buFontTx/>
              <a:buNone/>
              <a:defRPr lang="en-US" sz="2800" b="0" i="0" kern="120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419100" indent="-219075" algn="l" defTabSz="457200" rtl="0" fontAlgn="base">
              <a:spcBef>
                <a:spcPts val="1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2pPr>
            <a:lvl3pPr marL="630238" indent="-182563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3pPr>
            <a:lvl4pPr marL="868363" indent="-2190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4pPr>
            <a:lvl5pPr marL="1060450" indent="-182563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dirty="0" smtClean="0"/>
              <a:t>Brandon Hare</a:t>
            </a:r>
          </a:p>
          <a:p>
            <a:pPr marL="0">
              <a:spcBef>
                <a:spcPts val="0"/>
              </a:spcBef>
            </a:pPr>
            <a:r>
              <a:rPr lang="en-US" dirty="0" smtClean="0"/>
              <a:t>Chris Rodgers</a:t>
            </a:r>
          </a:p>
          <a:p>
            <a:pPr marL="0">
              <a:spcBef>
                <a:spcPts val="0"/>
              </a:spcBef>
            </a:pPr>
            <a:r>
              <a:rPr lang="en-US" dirty="0" smtClean="0"/>
              <a:t>Steve Brush</a:t>
            </a:r>
            <a:endParaRPr lang="en-US" dirty="0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3448244" y="3918085"/>
            <a:ext cx="4781356" cy="209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 algn="l" defTabSz="457200" rtl="0" fontAlgn="base">
              <a:spcBef>
                <a:spcPts val="1800"/>
              </a:spcBef>
              <a:spcAft>
                <a:spcPct val="0"/>
              </a:spcAft>
              <a:buFontTx/>
              <a:buNone/>
              <a:defRPr lang="en-US" sz="2800" b="0" i="0" kern="120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419100" indent="-219075" algn="l" defTabSz="457200" rtl="0" fontAlgn="base">
              <a:spcBef>
                <a:spcPts val="1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2pPr>
            <a:lvl3pPr marL="630238" indent="-182563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3pPr>
            <a:lvl4pPr marL="868363" indent="-2190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4pPr>
            <a:lvl5pPr marL="1060450" indent="-182563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i="1" dirty="0" smtClean="0"/>
              <a:t>Partnering with: </a:t>
            </a:r>
          </a:p>
          <a:p>
            <a:pPr marL="0">
              <a:spcBef>
                <a:spcPts val="0"/>
              </a:spcBef>
            </a:pPr>
            <a:r>
              <a:rPr lang="en-US" dirty="0" smtClean="0"/>
              <a:t>Children’s Science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005840"/>
            <a:ext cx="7325221" cy="513503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a “beacon”?</a:t>
            </a:r>
          </a:p>
          <a:p>
            <a:pPr marL="0" indent="0">
              <a:buNone/>
            </a:pPr>
            <a:r>
              <a:rPr lang="en-US" dirty="0" smtClean="0"/>
              <a:t>A small device that broadcasts a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Our Goal:</a:t>
            </a:r>
          </a:p>
          <a:p>
            <a:pPr marL="457200" indent="-457200">
              <a:buAutoNum type="arabicPeriod"/>
            </a:pPr>
            <a:r>
              <a:rPr lang="en-US" dirty="0" smtClean="0"/>
              <a:t>Collect analytics surrounding a given location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Provide users with meaningful, contextual information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Ultimate Vision: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One Blackbaud </a:t>
            </a:r>
            <a:r>
              <a:rPr lang="en-US" dirty="0" smtClean="0"/>
              <a:t>service that integrates beacon technology into </a:t>
            </a:r>
            <a:r>
              <a:rPr lang="en-US" i="1" dirty="0" smtClean="0"/>
              <a:t>any</a:t>
            </a:r>
            <a:r>
              <a:rPr lang="en-US" dirty="0" smtClean="0"/>
              <a:t> Blackbaud CRM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78" y="0"/>
            <a:ext cx="2993721" cy="29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005840"/>
            <a:ext cx="7325221" cy="5135033"/>
          </a:xfrm>
        </p:spPr>
        <p:txBody>
          <a:bodyPr/>
          <a:lstStyle/>
          <a:p>
            <a:r>
              <a:rPr lang="en-US" dirty="0" smtClean="0"/>
              <a:t>Service that allows Blackbaud clients to integrate Beacon Technology into their CRM (most notably, </a:t>
            </a:r>
            <a:r>
              <a:rPr lang="en-US" dirty="0" err="1" smtClean="0"/>
              <a:t>Altru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Beacons are small devices that transmit a URL of the owner’s choosing</a:t>
            </a:r>
          </a:p>
          <a:p>
            <a:pPr lvl="1"/>
            <a:r>
              <a:rPr lang="en-US" dirty="0" smtClean="0"/>
              <a:t>Users can then receive the URL on their phones</a:t>
            </a:r>
          </a:p>
          <a:p>
            <a:r>
              <a:rPr lang="en-US" dirty="0" smtClean="0"/>
              <a:t>Provides clients the ability to track capacity and visits to an exhibit, as well as tailor a user’s experience based on </a:t>
            </a:r>
            <a:r>
              <a:rPr lang="en-US" dirty="0" smtClean="0"/>
              <a:t>their proximity </a:t>
            </a:r>
            <a:r>
              <a:rPr lang="en-US" dirty="0" smtClean="0"/>
              <a:t>to a location</a:t>
            </a:r>
          </a:p>
          <a:p>
            <a:r>
              <a:rPr lang="en-US" dirty="0" smtClean="0"/>
              <a:t>Delivers relevant information to constituents </a:t>
            </a:r>
            <a:r>
              <a:rPr lang="en-US" dirty="0" smtClean="0"/>
              <a:t>for </a:t>
            </a:r>
            <a:r>
              <a:rPr lang="en-US" dirty="0" smtClean="0"/>
              <a:t>a given exhibit</a:t>
            </a:r>
          </a:p>
          <a:p>
            <a:r>
              <a:rPr lang="en-US" dirty="0" smtClean="0"/>
              <a:t>Informs visitors of nearby docents or staff to get help or directions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did you create &amp; what does it do?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00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and their constituents</a:t>
            </a:r>
          </a:p>
          <a:p>
            <a:r>
              <a:rPr lang="en-US" dirty="0" smtClean="0"/>
              <a:t>Clients:</a:t>
            </a:r>
          </a:p>
          <a:p>
            <a:pPr lvl="1"/>
            <a:r>
              <a:rPr lang="en-US" dirty="0" smtClean="0">
                <a:sym typeface="Wingdings"/>
              </a:rPr>
              <a:t>Analytics for exhibit capacity, visits, length of stay</a:t>
            </a:r>
          </a:p>
          <a:p>
            <a:pPr lvl="1"/>
            <a:r>
              <a:rPr lang="en-US" dirty="0" smtClean="0"/>
              <a:t>Enhance </a:t>
            </a:r>
            <a:r>
              <a:rPr lang="en-US" dirty="0"/>
              <a:t>experience while users are </a:t>
            </a:r>
            <a:r>
              <a:rPr lang="en-US" dirty="0" smtClean="0"/>
              <a:t>there</a:t>
            </a:r>
          </a:p>
          <a:p>
            <a:pPr lvl="1"/>
            <a:endParaRPr lang="en-US" dirty="0"/>
          </a:p>
          <a:p>
            <a:r>
              <a:rPr lang="en-US" dirty="0" smtClean="0"/>
              <a:t>Constituents:</a:t>
            </a:r>
          </a:p>
          <a:p>
            <a:pPr lvl="1"/>
            <a:r>
              <a:rPr lang="en-US" dirty="0" smtClean="0"/>
              <a:t>Receive tailored experience</a:t>
            </a:r>
          </a:p>
          <a:p>
            <a:pPr lvl="1"/>
            <a:r>
              <a:rPr lang="en-US" dirty="0" smtClean="0"/>
              <a:t>Contextual information surrounding an entity (exhibit, docent,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Benefits from this &amp;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005840"/>
            <a:ext cx="7287643" cy="5135033"/>
          </a:xfrm>
        </p:spPr>
        <p:txBody>
          <a:bodyPr/>
          <a:lstStyle/>
          <a:p>
            <a:r>
              <a:rPr lang="en-US" dirty="0" smtClean="0"/>
              <a:t>Create a mobile application to utilize the phone’s hardware (beacon proximity and push notifications)</a:t>
            </a:r>
          </a:p>
          <a:p>
            <a:r>
              <a:rPr lang="en-US" dirty="0" smtClean="0"/>
              <a:t>Constituent authorization to allow for a more personal experience </a:t>
            </a:r>
          </a:p>
          <a:p>
            <a:r>
              <a:rPr lang="en-US" dirty="0" smtClean="0"/>
              <a:t>Link to Blackbaud data via SKY API</a:t>
            </a:r>
          </a:p>
          <a:p>
            <a:r>
              <a:rPr lang="en-US" dirty="0" smtClean="0"/>
              <a:t>CRM integration for easy analytics consumption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Eddystone</a:t>
            </a:r>
            <a:r>
              <a:rPr lang="en-US" dirty="0" smtClean="0"/>
              <a:t> and iBeacon formats to make it platform agnostic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next steps?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">
  <a:themeElements>
    <a:clrScheme name="2015 Competencies 1">
      <a:dk1>
        <a:srgbClr val="373C3F"/>
      </a:dk1>
      <a:lt1>
        <a:srgbClr val="FFFFFF"/>
      </a:lt1>
      <a:dk2>
        <a:srgbClr val="6B6F71"/>
      </a:dk2>
      <a:lt2>
        <a:srgbClr val="FFFFFF"/>
      </a:lt2>
      <a:accent1>
        <a:srgbClr val="69B544"/>
      </a:accent1>
      <a:accent2>
        <a:srgbClr val="D8652A"/>
      </a:accent2>
      <a:accent3>
        <a:srgbClr val="F0A93F"/>
      </a:accent3>
      <a:accent4>
        <a:srgbClr val="18A987"/>
      </a:accent4>
      <a:accent5>
        <a:srgbClr val="32A8D3"/>
      </a:accent5>
      <a:accent6>
        <a:srgbClr val="2779B1"/>
      </a:accent6>
      <a:hlink>
        <a:srgbClr val="6CB644"/>
      </a:hlink>
      <a:folHlink>
        <a:srgbClr val="9071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0F59605FC97D458019AEE8A491DEA3" ma:contentTypeVersion="0" ma:contentTypeDescription="Create a new document." ma:contentTypeScope="" ma:versionID="e10c6e871bf64925e7046441411118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209599f30ae9efdb1d89fd3a076cd3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2D12E66-9D26-40FF-BE5F-EF66873B84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269B9E-97B3-4459-947D-8304D5D26A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39E1ED-E8DD-420F-BA68-289147B034C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bb_white.xml</Template>
  <TotalTime>36645</TotalTime>
  <Words>295</Words>
  <Application>Microsoft Macintosh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Narrow</vt:lpstr>
      <vt:lpstr>Calibri</vt:lpstr>
      <vt:lpstr>Helvetica</vt:lpstr>
      <vt:lpstr>HelveticaNeueLT Std Med Cn</vt:lpstr>
      <vt:lpstr>Wingdings</vt:lpstr>
      <vt:lpstr>Arial</vt:lpstr>
      <vt:lpstr>Gradient</vt:lpstr>
      <vt:lpstr>PowerPoint Presentation</vt:lpstr>
      <vt:lpstr>Introduction</vt:lpstr>
      <vt:lpstr>what did you create &amp; what does it do?</vt:lpstr>
      <vt:lpstr>Who Benefits from this &amp; How?</vt:lpstr>
      <vt:lpstr>What are the next steps?</vt:lpstr>
    </vt:vector>
  </TitlesOfParts>
  <Company>Mentus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Tracy Mitsunaga</dc:creator>
  <cp:lastModifiedBy>Steve Brush</cp:lastModifiedBy>
  <cp:revision>1277</cp:revision>
  <cp:lastPrinted>2015-02-23T21:03:05Z</cp:lastPrinted>
  <dcterms:created xsi:type="dcterms:W3CDTF">2015-07-20T07:27:36Z</dcterms:created>
  <dcterms:modified xsi:type="dcterms:W3CDTF">2016-07-27T19:26:28Z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0x010100FC0F59605FC97D458019AEE8A491DEA3</vt:lpwstr>
  </property>
  <property fmtid="{D5CDD505-2E9C-101B-9397-08002B2CF9AE}" pid="3" name="NXPowerLiteLastOptimized">
    <vt:lpwstr>8780214</vt:lpwstr>
  </property>
  <property fmtid="{D5CDD505-2E9C-101B-9397-08002B2CF9AE}" pid="4" name="NXPowerLiteSettings">
    <vt:lpwstr>E94006B004C800</vt:lpwstr>
  </property>
  <property fmtid="{D5CDD505-2E9C-101B-9397-08002B2CF9AE}" pid="5" name="NXPowerLiteVersion">
    <vt:lpwstr>D5.0.2</vt:lpwstr>
  </property>
</Properties>
</file>