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80"/>
  </p:notesMasterIdLst>
  <p:handoutMasterIdLst>
    <p:handoutMasterId r:id="rId181"/>
  </p:handoutMasterIdLst>
  <p:sldIdLst>
    <p:sldId id="454" r:id="rId2"/>
    <p:sldId id="277" r:id="rId3"/>
    <p:sldId id="276" r:id="rId4"/>
    <p:sldId id="265" r:id="rId5"/>
    <p:sldId id="259" r:id="rId6"/>
    <p:sldId id="267" r:id="rId7"/>
    <p:sldId id="275" r:id="rId8"/>
    <p:sldId id="268" r:id="rId9"/>
    <p:sldId id="274" r:id="rId10"/>
    <p:sldId id="450" r:id="rId11"/>
    <p:sldId id="271" r:id="rId12"/>
    <p:sldId id="279" r:id="rId13"/>
    <p:sldId id="449" r:id="rId14"/>
    <p:sldId id="280" r:id="rId15"/>
    <p:sldId id="281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447" r:id="rId25"/>
    <p:sldId id="292" r:id="rId26"/>
    <p:sldId id="293" r:id="rId27"/>
    <p:sldId id="294" r:id="rId28"/>
    <p:sldId id="295" r:id="rId29"/>
    <p:sldId id="455" r:id="rId30"/>
    <p:sldId id="296" r:id="rId31"/>
    <p:sldId id="297" r:id="rId32"/>
    <p:sldId id="298" r:id="rId33"/>
    <p:sldId id="299" r:id="rId34"/>
    <p:sldId id="300" r:id="rId35"/>
    <p:sldId id="446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443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444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40" r:id="rId75"/>
    <p:sldId id="341" r:id="rId76"/>
    <p:sldId id="342" r:id="rId77"/>
    <p:sldId id="343" r:id="rId78"/>
    <p:sldId id="344" r:id="rId79"/>
    <p:sldId id="345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8" r:id="rId92"/>
    <p:sldId id="357" r:id="rId93"/>
    <p:sldId id="359" r:id="rId94"/>
    <p:sldId id="360" r:id="rId95"/>
    <p:sldId id="361" r:id="rId96"/>
    <p:sldId id="362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70" r:id="rId105"/>
    <p:sldId id="441" r:id="rId106"/>
    <p:sldId id="371" r:id="rId107"/>
    <p:sldId id="372" r:id="rId108"/>
    <p:sldId id="373" r:id="rId109"/>
    <p:sldId id="374" r:id="rId110"/>
    <p:sldId id="375" r:id="rId111"/>
    <p:sldId id="376" r:id="rId112"/>
    <p:sldId id="377" r:id="rId113"/>
    <p:sldId id="378" r:id="rId114"/>
    <p:sldId id="379" r:id="rId115"/>
    <p:sldId id="380" r:id="rId116"/>
    <p:sldId id="381" r:id="rId117"/>
    <p:sldId id="382" r:id="rId118"/>
    <p:sldId id="383" r:id="rId119"/>
    <p:sldId id="384" r:id="rId120"/>
    <p:sldId id="385" r:id="rId121"/>
    <p:sldId id="387" r:id="rId122"/>
    <p:sldId id="388" r:id="rId123"/>
    <p:sldId id="389" r:id="rId124"/>
    <p:sldId id="390" r:id="rId125"/>
    <p:sldId id="391" r:id="rId126"/>
    <p:sldId id="392" r:id="rId127"/>
    <p:sldId id="393" r:id="rId128"/>
    <p:sldId id="394" r:id="rId129"/>
    <p:sldId id="395" r:id="rId130"/>
    <p:sldId id="396" r:id="rId131"/>
    <p:sldId id="397" r:id="rId132"/>
    <p:sldId id="398" r:id="rId133"/>
    <p:sldId id="399" r:id="rId134"/>
    <p:sldId id="400" r:id="rId135"/>
    <p:sldId id="401" r:id="rId136"/>
    <p:sldId id="402" r:id="rId137"/>
    <p:sldId id="403" r:id="rId138"/>
    <p:sldId id="404" r:id="rId139"/>
    <p:sldId id="405" r:id="rId140"/>
    <p:sldId id="406" r:id="rId141"/>
    <p:sldId id="407" r:id="rId142"/>
    <p:sldId id="408" r:id="rId143"/>
    <p:sldId id="409" r:id="rId144"/>
    <p:sldId id="410" r:id="rId145"/>
    <p:sldId id="411" r:id="rId146"/>
    <p:sldId id="412" r:id="rId147"/>
    <p:sldId id="442" r:id="rId148"/>
    <p:sldId id="413" r:id="rId149"/>
    <p:sldId id="414" r:id="rId150"/>
    <p:sldId id="415" r:id="rId151"/>
    <p:sldId id="416" r:id="rId152"/>
    <p:sldId id="417" r:id="rId153"/>
    <p:sldId id="418" r:id="rId154"/>
    <p:sldId id="419" r:id="rId155"/>
    <p:sldId id="420" r:id="rId156"/>
    <p:sldId id="421" r:id="rId157"/>
    <p:sldId id="422" r:id="rId158"/>
    <p:sldId id="423" r:id="rId159"/>
    <p:sldId id="424" r:id="rId160"/>
    <p:sldId id="425" r:id="rId161"/>
    <p:sldId id="426" r:id="rId162"/>
    <p:sldId id="427" r:id="rId163"/>
    <p:sldId id="452" r:id="rId164"/>
    <p:sldId id="451" r:id="rId165"/>
    <p:sldId id="453" r:id="rId166"/>
    <p:sldId id="439" r:id="rId167"/>
    <p:sldId id="428" r:id="rId168"/>
    <p:sldId id="429" r:id="rId169"/>
    <p:sldId id="430" r:id="rId170"/>
    <p:sldId id="431" r:id="rId171"/>
    <p:sldId id="432" r:id="rId172"/>
    <p:sldId id="433" r:id="rId173"/>
    <p:sldId id="434" r:id="rId174"/>
    <p:sldId id="435" r:id="rId175"/>
    <p:sldId id="436" r:id="rId176"/>
    <p:sldId id="437" r:id="rId177"/>
    <p:sldId id="438" r:id="rId178"/>
    <p:sldId id="448" r:id="rId179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277"/>
            <p14:sldId id="276"/>
            <p14:sldId id="265"/>
            <p14:sldId id="259"/>
            <p14:sldId id="267"/>
            <p14:sldId id="275"/>
            <p14:sldId id="268"/>
            <p14:sldId id="274"/>
            <p14:sldId id="450"/>
            <p14:sldId id="271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47"/>
            <p14:sldId id="292"/>
            <p14:sldId id="293"/>
            <p14:sldId id="294"/>
            <p14:sldId id="295"/>
            <p14:sldId id="455"/>
            <p14:sldId id="296"/>
            <p14:sldId id="297"/>
            <p14:sldId id="298"/>
            <p14:sldId id="299"/>
            <p14:sldId id="300"/>
            <p14:sldId id="446"/>
          </p14:sldIdLst>
        </p14:section>
        <p14:section name="Speicherverwaltung" id="{2C8B8110-A4F2-4DE1-B7D9-861865B46C00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444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Vererbung und Polymorphie" id="{C6D9C4FD-2BA1-426C-B138-974A60570EBB}">
          <p14:sldIdLst>
            <p14:sldId id="353"/>
            <p14:sldId id="354"/>
            <p14:sldId id="355"/>
            <p14:sldId id="356"/>
            <p14:sldId id="358"/>
            <p14:sldId id="357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</p14:sldIdLst>
        </p14:section>
        <p14:section name="Fortgeschrittene Themen" id="{ED0E4761-A9A0-49B5-9469-79A68F31E2AD}">
          <p14:sldIdLst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A25B"/>
    <a:srgbClr val="F7A25A"/>
    <a:srgbClr val="7BB5EC"/>
    <a:srgbClr val="F7FC28"/>
    <a:srgbClr val="FC7428"/>
    <a:srgbClr val="FC6528"/>
    <a:srgbClr val="FF7B21"/>
    <a:srgbClr val="FF3300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>
        <p:scale>
          <a:sx n="75" d="100"/>
          <a:sy n="75" d="100"/>
        </p:scale>
        <p:origin x="302" y="43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presProps" Target="pres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21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22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36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4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Typs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Dereferenzierungsoperator</a:t>
            </a:r>
            <a:endParaRPr lang="de-DE" altLang="de-DE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Typs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Adressoperator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67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87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TODO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TODO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</a:t>
            </a:r>
            <a:r>
              <a:rPr lang="de-DE" baseline="0" smtClean="0"/>
              <a:t>siehe nächste </a:t>
            </a:r>
            <a:r>
              <a:rPr lang="de-DE" baseline="0" dirty="0" smtClean="0"/>
              <a:t>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18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Notwendigkeit der Implementierung im Header besser erklären</a:t>
            </a: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>
              <a:defRPr/>
            </a:pPr>
            <a:r>
              <a:rPr lang="de-DE" dirty="0" smtClean="0"/>
              <a:t>- Benutzung der Typparameter legt erwartete Methoden fest.</a:t>
            </a:r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Funktionszeiger, Function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137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143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Java: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</a:t>
            </a:r>
            <a:r>
              <a:rPr lang="de-DE" dirty="0" smtClean="0"/>
              <a:t>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164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169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9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3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0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02.09.2015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notesSlide" Target="../notesSlides/notesSlide30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9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7" Type="http://schemas.openxmlformats.org/officeDocument/2006/relationships/hyperlink" Target="http://safari.awprofessional.com/?XmlId=0321113586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ndrei_Alexandrescu" TargetMode="External"/><Relationship Id="rId5" Type="http://schemas.openxmlformats.org/officeDocument/2006/relationships/hyperlink" Target="http://www.gotw.ca/" TargetMode="External"/><Relationship Id="rId4" Type="http://schemas.openxmlformats.org/officeDocument/2006/relationships/image" Target="../media/image47.png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9.jpeg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oland.kluge@es.t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Null_pointer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praktikum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4.jpe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3694374" y="4040855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++98 (1998)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3694374" y="4590211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++03 (2003)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3694374" y="5573922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++11 (2011)</a:t>
            </a:r>
            <a:endParaRPr lang="en-US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9337" y="2105213"/>
            <a:ext cx="2437085" cy="932185"/>
            <a:chOff x="3340312" y="1911050"/>
            <a:chExt cx="2437085" cy="932185"/>
          </a:xfrm>
        </p:grpSpPr>
        <p:sp>
          <p:nvSpPr>
            <p:cNvPr id="6" name="Textfeld 5"/>
            <p:cNvSpPr txBox="1"/>
            <p:nvPr/>
          </p:nvSpPr>
          <p:spPr>
            <a:xfrm>
              <a:off x="3995349" y="2110287"/>
              <a:ext cx="1782048" cy="6076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 „1.0“ (1980~85)</a:t>
              </a:r>
              <a:endParaRPr lang="en-US" dirty="0"/>
            </a:p>
          </p:txBody>
        </p:sp>
        <p:pic>
          <p:nvPicPr>
            <p:cNvPr id="16" name="Picture 6" descr="http://www.cs.uah.edu/%7Ercoleman/Common/History/Images/CPPHistory07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72"/>
            <a:stretch/>
          </p:blipFill>
          <p:spPr bwMode="auto">
            <a:xfrm>
              <a:off x="3340312" y="1911050"/>
              <a:ext cx="659373" cy="93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feld 16"/>
          <p:cNvSpPr txBox="1"/>
          <p:nvPr/>
        </p:nvSpPr>
        <p:spPr>
          <a:xfrm>
            <a:off x="3694374" y="6134492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++14 (2014)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379596" y="4747647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1.5 (2004)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6379596" y="5158916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6 (2006)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6379596" y="5585403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7 (2011)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6391405" y="6134492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8 (2014)</a:t>
            </a:r>
            <a:endParaRPr lang="en-US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6388453" y="2933288"/>
            <a:ext cx="2191934" cy="1086200"/>
            <a:chOff x="6388453" y="2933288"/>
            <a:chExt cx="2191934" cy="1086200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88453" y="3013648"/>
              <a:ext cx="2191934" cy="1005840"/>
              <a:chOff x="620137" y="2638958"/>
              <a:chExt cx="2191934" cy="1005840"/>
            </a:xfrm>
          </p:grpSpPr>
          <p:sp>
            <p:nvSpPr>
              <p:cNvPr id="3" name="Textfeld 2"/>
              <p:cNvSpPr txBox="1"/>
              <p:nvPr/>
            </p:nvSpPr>
            <p:spPr>
              <a:xfrm>
                <a:off x="620137" y="3294830"/>
                <a:ext cx="2191934" cy="34996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Java </a:t>
                </a:r>
                <a:r>
                  <a:rPr lang="de-DE" dirty="0" smtClean="0"/>
                  <a:t>1.0 (1996)</a:t>
                </a:r>
                <a:endParaRPr lang="en-US" dirty="0"/>
              </a:p>
            </p:txBody>
          </p:sp>
          <p:pic>
            <p:nvPicPr>
              <p:cNvPr id="4" name="Picture 2" descr="http://upload.wikimedia.org/wikipedia/de/thumb/e/e1/Java-Logo.svg/100px-Java-Logo.svg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2926"/>
              <a:stretch/>
            </p:blipFill>
            <p:spPr bwMode="auto">
              <a:xfrm>
                <a:off x="1746713" y="2638958"/>
                <a:ext cx="439154" cy="579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746" name="Picture 2" descr="https://upload.wikimedia.org/wikipedia/commons/thumb/4/40/Wave.svg/170px-Wave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933288"/>
              <a:ext cx="384175" cy="691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593954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„Lookup“-Tabelle </a:t>
            </a:r>
            <a:r>
              <a:rPr lang="de-DE" dirty="0" smtClean="0"/>
              <a:t>(</a:t>
            </a:r>
            <a:r>
              <a:rPr lang="de-DE" i="1" dirty="0" err="1" smtClean="0"/>
              <a:t>vtable</a:t>
            </a:r>
            <a:r>
              <a:rPr lang="de-DE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4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/>
          </p:nvPr>
        </p:nvGraphicFramePr>
        <p:xfrm>
          <a:off x="3333526" y="5223050"/>
          <a:ext cx="3009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5" name="Arbeitsblatt" r:id="rId7" imgW="3010122" imgH="1076314" progId="Excel.Sheet.12">
                  <p:embed/>
                </p:oleObj>
              </mc:Choice>
              <mc:Fallback>
                <p:oleObj name="Arbeitsblatt" r:id="rId7" imgW="3010122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526" y="5223050"/>
                        <a:ext cx="300990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8144" y="3220849"/>
            <a:ext cx="3168650" cy="814387"/>
          </a:xfrm>
          <a:prstGeom prst="wedgeRoundRectCallout">
            <a:avLst>
              <a:gd name="adj1" fmla="val -8276"/>
              <a:gd name="adj2" fmla="val -977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implementiert werden, muss aber nicht</a:t>
            </a:r>
            <a:r>
              <a:rPr lang="de-DE" altLang="de-DE" sz="1800" b="0" dirty="0" smtClean="0"/>
              <a:t>.</a:t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kann dann nicht mehr instanziiert werden.</a:t>
            </a:r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sind virtuelle Methoden „teuer“?</a:t>
            </a:r>
          </a:p>
        </p:txBody>
      </p:sp>
      <p:sp>
        <p:nvSpPr>
          <p:cNvPr id="23557" name="Textfeld 4"/>
          <p:cNvSpPr txBox="1">
            <a:spLocks noChangeArrowheads="1"/>
          </p:cNvSpPr>
          <p:nvPr/>
        </p:nvSpPr>
        <p:spPr bwMode="auto">
          <a:xfrm>
            <a:off x="250825" y="2636838"/>
            <a:ext cx="813752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</p:txBody>
      </p:sp>
      <p:sp>
        <p:nvSpPr>
          <p:cNvPr id="2" name="Rechteck 1"/>
          <p:cNvSpPr/>
          <p:nvPr/>
        </p:nvSpPr>
        <p:spPr>
          <a:xfrm>
            <a:off x="250825" y="4149725"/>
            <a:ext cx="5761038" cy="13795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altLang="de-DE" dirty="0"/>
              <a:t>Was ist der Unterschied zwischen Zeilen (2) und (3):</a:t>
            </a:r>
          </a:p>
          <a:p>
            <a:pPr marL="342900" indent="-342900" algn="l">
              <a:buFont typeface="+mj-lt"/>
              <a:buAutoNum type="arabicPeriod"/>
              <a:defRPr/>
            </a:pPr>
            <a:endParaRPr lang="de-DE" altLang="de-DE" dirty="0">
              <a:solidFill>
                <a:srgbClr val="005032"/>
              </a:solidFill>
              <a:latin typeface="Consolas" pitchFamily="49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strg1 = strg0;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de-DE" altLang="de-DE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dirty="0">
                <a:solidFill>
                  <a:srgbClr val="000000"/>
                </a:solidFill>
                <a:latin typeface="Consolas" pitchFamily="49" charset="0"/>
              </a:rPr>
              <a:t>strg2(strg0);</a:t>
            </a:r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791815" cy="720725"/>
          </a:xfrm>
          <a:prstGeom prst="wedgeRoundRectCallout">
            <a:avLst>
              <a:gd name="adj1" fmla="val -127147"/>
              <a:gd name="adj2" fmla="val 173398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0703"/>
              <a:gd name="adj2" fmla="val -77174"/>
              <a:gd name="adj3" fmla="val 16667"/>
            </a:avLst>
          </a:prstGeom>
          <a:solidFill>
            <a:srgbClr val="F7A25B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128859" cy="399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08810" y="3008128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0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Historie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436097" y="4221163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i="1" dirty="0" err="1" smtClean="0">
                <a:solidFill>
                  <a:schemeClr val="bg1"/>
                </a:solidFill>
              </a:rPr>
              <a:t>java.lang.Object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„Objekte“ 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Mehrfachvererbung: Nicht mehr so relevant!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Lösung mit Mehrfachvererbung:</a:t>
            </a:r>
          </a:p>
          <a:p>
            <a:endParaRPr lang="en-US" dirty="0"/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Typ, der in den Behälter soll, erbt zusätzlich von Typ des </a:t>
            </a:r>
            <a:r>
              <a:rPr lang="de-DE" b="1" dirty="0">
                <a:solidFill>
                  <a:schemeClr val="bg1"/>
                </a:solidFill>
              </a:rPr>
              <a:t>Behälterinhalts</a:t>
            </a: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ContentOfContainer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358775" y="4221163"/>
            <a:ext cx="3565525" cy="1173162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Führte zu </a:t>
            </a:r>
            <a:r>
              <a:rPr lang="de-DE" b="1" dirty="0">
                <a:solidFill>
                  <a:schemeClr val="bg1"/>
                </a:solidFill>
              </a:rPr>
              <a:t>komplexen Vererbungshierarchien</a:t>
            </a:r>
            <a:r>
              <a:rPr lang="de-DE" dirty="0">
                <a:solidFill>
                  <a:schemeClr val="bg1"/>
                </a:solidFill>
              </a:rPr>
              <a:t>, die mit Entwurfsentscheidungen nichts mehr zu tun hatten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4284663" y="5281613"/>
            <a:ext cx="4708525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Mit </a:t>
            </a:r>
            <a:r>
              <a:rPr lang="de-DE" dirty="0" smtClean="0">
                <a:solidFill>
                  <a:schemeClr val="bg1"/>
                </a:solidFill>
              </a:rPr>
              <a:t>Templates (siehe Tag 4) </a:t>
            </a:r>
            <a:r>
              <a:rPr lang="de-DE" dirty="0">
                <a:solidFill>
                  <a:schemeClr val="bg1"/>
                </a:solidFill>
              </a:rPr>
              <a:t>ist es </a:t>
            </a:r>
            <a:r>
              <a:rPr lang="de-DE" dirty="0" smtClean="0">
                <a:solidFill>
                  <a:schemeClr val="bg1"/>
                </a:solidFill>
              </a:rPr>
              <a:t>jetzt hier möglich</a:t>
            </a:r>
            <a:r>
              <a:rPr lang="de-DE" dirty="0">
                <a:solidFill>
                  <a:schemeClr val="bg1"/>
                </a:solidFill>
              </a:rPr>
              <a:t>, auf </a:t>
            </a:r>
            <a:r>
              <a:rPr lang="de-DE" b="1" dirty="0">
                <a:solidFill>
                  <a:schemeClr val="bg1"/>
                </a:solidFill>
              </a:rPr>
              <a:t>Mehrfachvererbung zu verzichten</a:t>
            </a:r>
          </a:p>
        </p:txBody>
      </p:sp>
    </p:spTree>
    <p:extLst>
      <p:ext uri="{BB962C8B-B14F-4D97-AF65-F5344CB8AC3E}">
        <p14:creationId xmlns:p14="http://schemas.microsoft.com/office/powerpoint/2010/main" val="23184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17" grpId="0" animBg="1"/>
      <p:bldP spid="21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16387" name="Rectangle 9"/>
          <p:cNvSpPr>
            <a:spLocks noChangeArrowheads="1"/>
          </p:cNvSpPr>
          <p:nvPr/>
        </p:nvSpPr>
        <p:spPr bwMode="auto">
          <a:xfrm>
            <a:off x="1474788" y="4510088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1474788" y="4799013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1474788" y="48704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538163" y="32131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6391" name="Rectangle 13"/>
          <p:cNvSpPr>
            <a:spLocks noChangeArrowheads="1"/>
          </p:cNvSpPr>
          <p:nvPr/>
        </p:nvSpPr>
        <p:spPr bwMode="auto">
          <a:xfrm>
            <a:off x="539750" y="3502025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6392" name="Rectangle 14"/>
          <p:cNvSpPr>
            <a:spLocks noChangeArrowheads="1"/>
          </p:cNvSpPr>
          <p:nvPr/>
        </p:nvSpPr>
        <p:spPr bwMode="auto">
          <a:xfrm>
            <a:off x="539750" y="3790950"/>
            <a:ext cx="1512888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3" name="AutoShape 15"/>
          <p:cNvSpPr>
            <a:spLocks noChangeArrowheads="1"/>
          </p:cNvSpPr>
          <p:nvPr/>
        </p:nvSpPr>
        <p:spPr bwMode="auto">
          <a:xfrm>
            <a:off x="11176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4" name="Line 16"/>
          <p:cNvSpPr>
            <a:spLocks noChangeShapeType="1"/>
          </p:cNvSpPr>
          <p:nvPr/>
        </p:nvSpPr>
        <p:spPr bwMode="auto">
          <a:xfrm>
            <a:off x="11890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5" name="Rectangle 17"/>
          <p:cNvSpPr>
            <a:spLocks noChangeArrowheads="1"/>
          </p:cNvSpPr>
          <p:nvPr/>
        </p:nvSpPr>
        <p:spPr bwMode="auto">
          <a:xfrm>
            <a:off x="2268538" y="32131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6396" name="Rectangle 18"/>
          <p:cNvSpPr>
            <a:spLocks noChangeArrowheads="1"/>
          </p:cNvSpPr>
          <p:nvPr/>
        </p:nvSpPr>
        <p:spPr bwMode="auto">
          <a:xfrm>
            <a:off x="2268538" y="3790950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397" name="Line 19"/>
          <p:cNvSpPr>
            <a:spLocks noChangeShapeType="1"/>
          </p:cNvSpPr>
          <p:nvPr/>
        </p:nvSpPr>
        <p:spPr bwMode="auto">
          <a:xfrm>
            <a:off x="11890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20"/>
          <p:cNvSpPr>
            <a:spLocks noChangeShapeType="1"/>
          </p:cNvSpPr>
          <p:nvPr/>
        </p:nvSpPr>
        <p:spPr bwMode="auto">
          <a:xfrm>
            <a:off x="20526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9" name="AutoShape 21"/>
          <p:cNvSpPr>
            <a:spLocks noChangeArrowheads="1"/>
          </p:cNvSpPr>
          <p:nvPr/>
        </p:nvSpPr>
        <p:spPr bwMode="auto">
          <a:xfrm>
            <a:off x="3060700" y="3862388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6400" name="Line 22"/>
          <p:cNvSpPr>
            <a:spLocks noChangeShapeType="1"/>
          </p:cNvSpPr>
          <p:nvPr/>
        </p:nvSpPr>
        <p:spPr bwMode="auto">
          <a:xfrm>
            <a:off x="3132138" y="40782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1" name="Line 23"/>
          <p:cNvSpPr>
            <a:spLocks noChangeShapeType="1"/>
          </p:cNvSpPr>
          <p:nvPr/>
        </p:nvSpPr>
        <p:spPr bwMode="auto">
          <a:xfrm>
            <a:off x="2268538" y="42227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2" name="Line 24"/>
          <p:cNvSpPr>
            <a:spLocks noChangeShapeType="1"/>
          </p:cNvSpPr>
          <p:nvPr/>
        </p:nvSpPr>
        <p:spPr bwMode="auto">
          <a:xfrm>
            <a:off x="2268538" y="42227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403" name="Rectangle 25"/>
          <p:cNvSpPr>
            <a:spLocks noChangeArrowheads="1"/>
          </p:cNvSpPr>
          <p:nvPr/>
        </p:nvSpPr>
        <p:spPr bwMode="auto">
          <a:xfrm>
            <a:off x="2268538" y="350202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835696" y="1514354"/>
            <a:ext cx="5256213" cy="1200150"/>
          </a:xfrm>
          <a:prstGeom prst="wedgeRoundRectCallout">
            <a:avLst>
              <a:gd name="adj1" fmla="val -31638"/>
              <a:gd name="adj2" fmla="val 869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Schnittstellenvererbung: </a:t>
            </a:r>
            <a:r>
              <a:rPr lang="de-DE" dirty="0" smtClean="0">
                <a:solidFill>
                  <a:schemeClr val="bg1"/>
                </a:solidFill>
              </a:rPr>
              <a:t>Wenn </a:t>
            </a:r>
            <a:r>
              <a:rPr lang="de-DE" dirty="0">
                <a:solidFill>
                  <a:schemeClr val="bg1"/>
                </a:solidFill>
              </a:rPr>
              <a:t>weitere Oberklassen </a:t>
            </a:r>
            <a:r>
              <a:rPr lang="de-DE" i="1" dirty="0" smtClean="0">
                <a:solidFill>
                  <a:schemeClr val="bg1"/>
                </a:solidFill>
              </a:rPr>
              <a:t>pure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(</a:t>
            </a:r>
            <a:r>
              <a:rPr lang="de-DE" b="1" dirty="0">
                <a:solidFill>
                  <a:schemeClr val="bg1"/>
                </a:solidFill>
              </a:rPr>
              <a:t>enthalten nur </a:t>
            </a:r>
            <a:r>
              <a:rPr lang="de-DE" b="1" i="1" dirty="0" smtClean="0">
                <a:solidFill>
                  <a:schemeClr val="bg1"/>
                </a:solidFill>
              </a:rPr>
              <a:t>pure </a:t>
            </a:r>
            <a:r>
              <a:rPr lang="de-DE" b="1" i="1" dirty="0" err="1" smtClean="0">
                <a:solidFill>
                  <a:schemeClr val="bg1"/>
                </a:solidFill>
              </a:rPr>
              <a:t>virtual</a:t>
            </a:r>
            <a:r>
              <a:rPr lang="de-DE" b="1" i="1" dirty="0" smtClean="0">
                <a:solidFill>
                  <a:schemeClr val="bg1"/>
                </a:solidFill>
              </a:rPr>
              <a:t> </a:t>
            </a:r>
            <a:r>
              <a:rPr lang="de-DE" b="1" dirty="0" smtClean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), dann ist Mehrfachvererbung überhaupt kein Problem </a:t>
            </a:r>
          </a:p>
        </p:txBody>
      </p:sp>
      <p:sp>
        <p:nvSpPr>
          <p:cNvPr id="22" name="Abgerundete rechteckige Legende 21"/>
          <p:cNvSpPr/>
          <p:nvPr/>
        </p:nvSpPr>
        <p:spPr>
          <a:xfrm>
            <a:off x="5446713" y="341471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3" name="Abgerundete rechteckige Legende 22"/>
          <p:cNvSpPr/>
          <p:nvPr/>
        </p:nvSpPr>
        <p:spPr>
          <a:xfrm>
            <a:off x="2843213" y="5159375"/>
            <a:ext cx="4779962" cy="1077913"/>
          </a:xfrm>
          <a:prstGeom prst="wedgeRoundRectCallout">
            <a:avLst>
              <a:gd name="adj1" fmla="val -35970"/>
              <a:gd name="adj2" fmla="val -7937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Implementierungsvererbung: </a:t>
            </a:r>
            <a:r>
              <a:rPr lang="de-DE" dirty="0" smtClean="0">
                <a:solidFill>
                  <a:schemeClr val="bg1"/>
                </a:solidFill>
              </a:rPr>
              <a:t>Wird </a:t>
            </a:r>
            <a:r>
              <a:rPr lang="de-DE" dirty="0">
                <a:solidFill>
                  <a:schemeClr val="bg1"/>
                </a:solidFill>
              </a:rPr>
              <a:t>aber von mehreren Oberklassen wirklich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 geerbt, so kann das zu Problemen führen…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075238" y="331311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608513" cy="2809875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</a:t>
            </a:r>
            <a:r>
              <a:rPr lang="en-US" sz="1400" b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414963"/>
            <a:ext cx="2028825" cy="652462"/>
          </a:xfrm>
          <a:prstGeom prst="wedgeRoundRectCallout">
            <a:avLst>
              <a:gd name="adj1" fmla="val -19776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-Operator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h-&gt;name; </a:t>
            </a:r>
          </a:p>
          <a:p>
            <a:pPr algn="l"/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Error: request for name is ambiguous */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3923928" y="5591175"/>
            <a:ext cx="4967659" cy="862161"/>
          </a:xfrm>
          <a:prstGeom prst="wedgeRoundRectCallout">
            <a:avLst>
              <a:gd name="adj1" fmla="val -70513"/>
              <a:gd name="adj2" fmla="val -546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Aber: Die </a:t>
            </a:r>
            <a:r>
              <a:rPr lang="de-DE" i="1" dirty="0" err="1" smtClean="0">
                <a:solidFill>
                  <a:schemeClr val="bg1"/>
                </a:solidFill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an der sie nötig wird (</a:t>
            </a:r>
            <a:r>
              <a:rPr lang="de-DE" i="1" dirty="0" err="1" smtClean="0">
                <a:solidFill>
                  <a:schemeClr val="bg1"/>
                </a:solidFill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79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virtual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virtual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“Max"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Employment</a:t>
            </a:r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2484438" y="5656263"/>
            <a:ext cx="2970212" cy="868362"/>
          </a:xfrm>
          <a:prstGeom prst="wedgeRoundRectCallout">
            <a:avLst>
              <a:gd name="adj1" fmla="val 33157"/>
              <a:gd name="adj2" fmla="val -7466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Hiwi </a:t>
            </a:r>
            <a:r>
              <a:rPr lang="de-DE" b="1" dirty="0">
                <a:solidFill>
                  <a:schemeClr val="bg1"/>
                </a:solidFill>
              </a:rPr>
              <a:t>ist ein</a:t>
            </a:r>
            <a:r>
              <a:rPr lang="de-DE" dirty="0">
                <a:solidFill>
                  <a:schemeClr val="bg1"/>
                </a:solidFill>
              </a:rPr>
              <a:t> Student, </a:t>
            </a:r>
            <a:r>
              <a:rPr lang="de-DE" b="1" dirty="0">
                <a:solidFill>
                  <a:schemeClr val="bg1"/>
                </a:solidFill>
              </a:rPr>
              <a:t>mit einer </a:t>
            </a:r>
            <a:r>
              <a:rPr lang="de-DE" dirty="0">
                <a:solidFill>
                  <a:schemeClr val="bg1"/>
                </a:solidFill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Also – Mehrfachvererbung: Ja oder nein?</a:t>
            </a:r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Funktionszeiger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8339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5893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724525" y="191611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5427663" y="3141663"/>
            <a:ext cx="3529012" cy="863600"/>
          </a:xfrm>
          <a:prstGeom prst="wedgeRoundRectCallout">
            <a:avLst>
              <a:gd name="adj1" fmla="val -55533"/>
              <a:gd name="adj2" fmla="val 51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Lastaufzug soll nur für </a:t>
            </a:r>
            <a:r>
              <a:rPr lang="de-DE" b="1" dirty="0">
                <a:solidFill>
                  <a:schemeClr val="bg1"/>
                </a:solidFill>
              </a:rPr>
              <a:t>Gegenstände</a:t>
            </a:r>
            <a:r>
              <a:rPr lang="de-DE" dirty="0">
                <a:solidFill>
                  <a:schemeClr val="bg1"/>
                </a:solidFill>
              </a:rPr>
              <a:t> (keine Personen!) verwendet werden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5427663" y="4280544"/>
            <a:ext cx="3128962" cy="787400"/>
          </a:xfrm>
          <a:prstGeom prst="wedgeRoundRectCallout">
            <a:avLst>
              <a:gd name="adj1" fmla="val -56656"/>
              <a:gd name="adj2" fmla="val -27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anderer Aufzug soll nur vom </a:t>
            </a:r>
            <a:r>
              <a:rPr lang="de-DE" b="1" dirty="0">
                <a:solidFill>
                  <a:schemeClr val="bg1"/>
                </a:solidFill>
              </a:rPr>
              <a:t>Reinigungspersonal</a:t>
            </a:r>
            <a:r>
              <a:rPr lang="de-DE" dirty="0">
                <a:solidFill>
                  <a:schemeClr val="bg1"/>
                </a:solidFill>
              </a:rPr>
              <a:t> verwendet werden</a:t>
            </a:r>
          </a:p>
        </p:txBody>
      </p:sp>
      <p:sp>
        <p:nvSpPr>
          <p:cNvPr id="35" name="Abgerundete rechteckige Legende 34"/>
          <p:cNvSpPr/>
          <p:nvPr/>
        </p:nvSpPr>
        <p:spPr>
          <a:xfrm>
            <a:off x="5427663" y="5269697"/>
            <a:ext cx="2586038" cy="488950"/>
          </a:xfrm>
          <a:prstGeom prst="wedgeRoundRectCallout">
            <a:avLst>
              <a:gd name="adj1" fmla="val -62082"/>
              <a:gd name="adj2" fmla="val -570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b="1" dirty="0">
                <a:solidFill>
                  <a:schemeClr val="bg1"/>
                </a:solidFill>
              </a:rPr>
              <a:t>Speisenaufzug</a:t>
            </a:r>
            <a:r>
              <a:rPr lang="de-DE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5867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  <p:bldP spid="34" grpId="0" animBg="1"/>
      <p:bldP spid="3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Templates: Wieder mal das Containerproblem</a:t>
            </a:r>
          </a:p>
        </p:txBody>
      </p:sp>
      <p:grpSp>
        <p:nvGrpSpPr>
          <p:cNvPr id="6147" name="Gruppieren 12"/>
          <p:cNvGrpSpPr>
            <a:grpSpLocks/>
          </p:cNvGrpSpPr>
          <p:nvPr/>
        </p:nvGrpSpPr>
        <p:grpSpPr bwMode="auto">
          <a:xfrm>
            <a:off x="4957763" y="2720975"/>
            <a:ext cx="379412" cy="635000"/>
            <a:chOff x="1259632" y="2507052"/>
            <a:chExt cx="449687" cy="751806"/>
          </a:xfrm>
        </p:grpSpPr>
        <p:sp>
          <p:nvSpPr>
            <p:cNvPr id="6159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616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8" name="Textfeld 6"/>
          <p:cNvSpPr txBox="1">
            <a:spLocks noChangeArrowheads="1"/>
          </p:cNvSpPr>
          <p:nvPr/>
        </p:nvSpPr>
        <p:spPr bwMode="auto">
          <a:xfrm>
            <a:off x="4937125" y="4362450"/>
            <a:ext cx="498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6149" name="Gewinkelte Verbindung 23"/>
          <p:cNvCxnSpPr>
            <a:cxnSpLocks noChangeShapeType="1"/>
          </p:cNvCxnSpPr>
          <p:nvPr/>
        </p:nvCxnSpPr>
        <p:spPr bwMode="auto">
          <a:xfrm rot="10800000">
            <a:off x="5435600" y="29972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" name="Gewinkelte Verbindung 38"/>
          <p:cNvCxnSpPr>
            <a:cxnSpLocks noChangeShapeType="1"/>
          </p:cNvCxnSpPr>
          <p:nvPr/>
        </p:nvCxnSpPr>
        <p:spPr bwMode="auto">
          <a:xfrm rot="10800000" flipV="1">
            <a:off x="5435600" y="3860800"/>
            <a:ext cx="936625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1" name="Gleichschenkliges Dreieck 15"/>
          <p:cNvSpPr>
            <a:spLocks noChangeArrowheads="1"/>
          </p:cNvSpPr>
          <p:nvPr/>
        </p:nvSpPr>
        <p:spPr bwMode="auto">
          <a:xfrm rot="5400000">
            <a:off x="6905626" y="3744912"/>
            <a:ext cx="277812" cy="2397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6152" name="Gerade Verbindung 17"/>
          <p:cNvCxnSpPr>
            <a:cxnSpLocks noChangeShapeType="1"/>
          </p:cNvCxnSpPr>
          <p:nvPr/>
        </p:nvCxnSpPr>
        <p:spPr bwMode="auto">
          <a:xfrm>
            <a:off x="6443663" y="3862388"/>
            <a:ext cx="433387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Rechteck 24"/>
          <p:cNvSpPr>
            <a:spLocks noChangeArrowheads="1"/>
          </p:cNvSpPr>
          <p:nvPr/>
        </p:nvSpPr>
        <p:spPr bwMode="auto">
          <a:xfrm>
            <a:off x="7235825" y="3673475"/>
            <a:ext cx="908050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435600" y="1844675"/>
            <a:ext cx="3457575" cy="1066800"/>
          </a:xfrm>
          <a:prstGeom prst="wedgeRoundRectCallout">
            <a:avLst>
              <a:gd name="adj1" fmla="val 13619"/>
              <a:gd name="adj2" fmla="val 1250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b="1" dirty="0">
                <a:solidFill>
                  <a:schemeClr val="bg1"/>
                </a:solidFill>
              </a:rPr>
              <a:t>keinen „Klassenbaum“</a:t>
            </a:r>
          </a:p>
        </p:txBody>
      </p:sp>
      <p:sp>
        <p:nvSpPr>
          <p:cNvPr id="27" name="Abgerundete rechteckige Legende 26"/>
          <p:cNvSpPr/>
          <p:nvPr/>
        </p:nvSpPr>
        <p:spPr>
          <a:xfrm>
            <a:off x="827088" y="4797425"/>
            <a:ext cx="3565525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„</a:t>
            </a:r>
            <a:r>
              <a:rPr lang="de-DE" b="1" dirty="0">
                <a:solidFill>
                  <a:schemeClr val="bg1"/>
                </a:solidFill>
              </a:rPr>
              <a:t>Objekte</a:t>
            </a:r>
            <a:r>
              <a:rPr lang="de-DE" dirty="0">
                <a:solidFill>
                  <a:schemeClr val="bg1"/>
                </a:solidFill>
              </a:rPr>
              <a:t>“ in den Aufzug laden</a:t>
            </a:r>
          </a:p>
        </p:txBody>
      </p:sp>
      <p:pic>
        <p:nvPicPr>
          <p:cNvPr id="6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7" name="Gewinkelte Verbindung 23"/>
          <p:cNvCxnSpPr>
            <a:cxnSpLocks noChangeShapeType="1"/>
          </p:cNvCxnSpPr>
          <p:nvPr/>
        </p:nvCxnSpPr>
        <p:spPr bwMode="auto">
          <a:xfrm flipV="1">
            <a:off x="2833688" y="29972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6893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217139" y="4999031"/>
            <a:ext cx="3636268" cy="933450"/>
          </a:xfrm>
          <a:prstGeom prst="wedgeRoundRectCallout">
            <a:avLst>
              <a:gd name="adj1" fmla="val -25036"/>
              <a:gd name="adj2" fmla="val -1625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Pauschales Gewicht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Beachte </a:t>
            </a:r>
            <a:r>
              <a:rPr lang="de-DE" dirty="0">
                <a:solidFill>
                  <a:schemeClr val="bg1"/>
                </a:solidFill>
              </a:rPr>
              <a:t>die unterschiedlichen Rückgabetypen</a:t>
            </a: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45805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300663" y="4369831"/>
            <a:ext cx="3656012" cy="771525"/>
          </a:xfrm>
          <a:prstGeom prst="wedgeRoundRectCallout">
            <a:avLst>
              <a:gd name="adj1" fmla="val -84176"/>
              <a:gd name="adj2" fmla="val -1154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300663" y="3449638"/>
            <a:ext cx="3656012" cy="771525"/>
          </a:xfrm>
          <a:prstGeom prst="wedgeRoundRectCallout">
            <a:avLst>
              <a:gd name="adj1" fmla="val -58319"/>
              <a:gd name="adj2" fmla="val -253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500380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dirty="0" err="1">
                <a:solidFill>
                  <a:srgbClr val="2A00FF"/>
                </a:solidFill>
                <a:latin typeface="Consolas" pitchFamily="49" charset="0"/>
              </a:rPr>
              <a:t>Jollof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 Rice"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Nachteile und Vorteile 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definiert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</a:t>
            </a:r>
            <a:r>
              <a:rPr lang="de-DE" dirty="0" smtClean="0">
                <a:solidFill>
                  <a:schemeClr val="bg1"/>
                </a:solidFill>
              </a:rPr>
              <a:t>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539750" y="3141663"/>
            <a:ext cx="8280400" cy="226238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Yihaa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643438" y="2090738"/>
            <a:ext cx="3232150" cy="1050925"/>
          </a:xfrm>
          <a:prstGeom prst="wedgeRoundRectCallout">
            <a:avLst>
              <a:gd name="adj1" fmla="val 24932"/>
              <a:gd name="adj2" fmla="val 887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08080" y="5037138"/>
            <a:ext cx="3446462" cy="1050925"/>
          </a:xfrm>
          <a:prstGeom prst="wedgeRoundRectCallout">
            <a:avLst>
              <a:gd name="adj1" fmla="val 50668"/>
              <a:gd name="adj2" fmla="val -897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23850" y="1484313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6096" y="5312569"/>
            <a:ext cx="3589337" cy="937416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Wo sind eigentlich die Methoden </a:t>
            </a:r>
            <a:r>
              <a:rPr lang="de-DE" i="1" dirty="0" err="1" smtClean="0">
                <a:solidFill>
                  <a:schemeClr val="bg1"/>
                </a:solidFill>
              </a:rPr>
              <a:t>print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und </a:t>
            </a:r>
            <a:r>
              <a:rPr lang="de-DE" i="1" dirty="0" err="1" smtClean="0">
                <a:solidFill>
                  <a:schemeClr val="bg1"/>
                </a:solidFill>
              </a:rPr>
              <a:t>checkPassword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definiert?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828236" y="5348690"/>
            <a:ext cx="607860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>
                <a:solidFill>
                  <a:srgbClr val="005AA9"/>
                </a:solidFill>
              </a:rPr>
              <a:t>?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Wiederholung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FunktionsZeiger</a:t>
            </a:r>
            <a:r>
              <a:rPr lang="de-DE" dirty="0" smtClean="0"/>
              <a:t> und Funktoren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429001"/>
            <a:ext cx="2736801" cy="775474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Funktionszeiger: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07256" y="4838471"/>
            <a:ext cx="1944464" cy="717550"/>
          </a:xfrm>
          <a:prstGeom prst="wedgeRoundRectCallout">
            <a:avLst>
              <a:gd name="adj1" fmla="val 26577"/>
              <a:gd name="adj2" fmla="val -1725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051720" y="4808127"/>
            <a:ext cx="2795587" cy="1157288"/>
          </a:xfrm>
          <a:prstGeom prst="wedgeRoundRectCallout">
            <a:avLst>
              <a:gd name="adj1" fmla="val -41059"/>
              <a:gd name="adj2" fmla="val -1242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err="1">
                <a:solidFill>
                  <a:schemeClr val="bg1"/>
                </a:solidFill>
              </a:rPr>
              <a:t>Instanzierung</a:t>
            </a:r>
            <a:r>
              <a:rPr lang="de-DE" dirty="0">
                <a:solidFill>
                  <a:schemeClr val="bg1"/>
                </a:solidFill>
              </a:rPr>
              <a:t> 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276523" y="2276474"/>
            <a:ext cx="2071342" cy="868363"/>
          </a:xfrm>
          <a:prstGeom prst="wedgeRoundRectCallout">
            <a:avLst>
              <a:gd name="adj1" fmla="val 7693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Methoden: Beispiel</a:t>
            </a:r>
          </a:p>
        </p:txBody>
      </p:sp>
      <p:sp>
        <p:nvSpPr>
          <p:cNvPr id="9" name="Rechteck 8"/>
          <p:cNvSpPr/>
          <p:nvPr/>
        </p:nvSpPr>
        <p:spPr>
          <a:xfrm>
            <a:off x="1043608" y="1628800"/>
            <a:ext cx="6318448" cy="1895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</p:txBody>
      </p:sp>
      <p:cxnSp>
        <p:nvCxnSpPr>
          <p:cNvPr id="29700" name="Gerade Verbindung 48"/>
          <p:cNvCxnSpPr>
            <a:cxnSpLocks noChangeShapeType="1"/>
          </p:cNvCxnSpPr>
          <p:nvPr/>
        </p:nvCxnSpPr>
        <p:spPr bwMode="auto">
          <a:xfrm>
            <a:off x="468313" y="3860800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Rechteck 10"/>
          <p:cNvSpPr>
            <a:spLocks noChangeArrowheads="1"/>
          </p:cNvSpPr>
          <p:nvPr/>
        </p:nvSpPr>
        <p:spPr bwMode="auto">
          <a:xfrm>
            <a:off x="971550" y="4437063"/>
            <a:ext cx="7345363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::print;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logger;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(logger.*fp3)(</a:t>
            </a:r>
            <a:r>
              <a:rPr lang="de-DE" altLang="de-DE" sz="1400" b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b="0">
                <a:solidFill>
                  <a:srgbClr val="3F7F5F"/>
                </a:solidFill>
                <a:latin typeface="Consolas" pitchFamily="49" charset="0"/>
              </a:rPr>
              <a:t>// user:~ /$ bar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3348038" y="1774825"/>
            <a:ext cx="2232025" cy="717550"/>
          </a:xfrm>
          <a:prstGeom prst="wedgeRoundRectCallout">
            <a:avLst>
              <a:gd name="adj1" fmla="val -57667"/>
              <a:gd name="adj2" fmla="val 744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609850" y="3429000"/>
            <a:ext cx="2970213" cy="717550"/>
          </a:xfrm>
          <a:prstGeom prst="wedgeRoundRectCallout">
            <a:avLst>
              <a:gd name="adj1" fmla="val -25176"/>
              <a:gd name="adj2" fmla="val 964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464050" y="5229225"/>
            <a:ext cx="4503738" cy="717550"/>
          </a:xfrm>
          <a:prstGeom prst="wedgeRoundRectCallout">
            <a:avLst>
              <a:gd name="adj1" fmla="val 13222"/>
              <a:gd name="adj2" fmla="val -1276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042988" y="5516563"/>
            <a:ext cx="2455862" cy="539750"/>
          </a:xfrm>
          <a:prstGeom prst="wedgeRoundRectCallout">
            <a:avLst>
              <a:gd name="adj1" fmla="val -17692"/>
              <a:gd name="adj2" fmla="val -9107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Klasse</a:t>
            </a: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 vs. Zeiger auf Methoden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63713" y="2133600"/>
            <a:ext cx="5256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applyToSequence(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4" name="Rechteck 5"/>
          <p:cNvSpPr>
            <a:spLocks noChangeArrowheads="1"/>
          </p:cNvSpPr>
          <p:nvPr/>
        </p:nvSpPr>
        <p:spPr bwMode="auto">
          <a:xfrm>
            <a:off x="1763713" y="4751388"/>
            <a:ext cx="4572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altLang="de-DE" sz="1400" b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applyToSequence(print&lt;</a:t>
            </a:r>
            <a:r>
              <a:rPr lang="de-DE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applyToSequence(validateAges, n, n + 4);</a:t>
            </a:r>
            <a:endParaRPr lang="de-DE" altLang="de-DE" sz="1400" b="0"/>
          </a:p>
        </p:txBody>
      </p:sp>
      <p:cxnSp>
        <p:nvCxnSpPr>
          <p:cNvPr id="30725" name="Gerade Verbindung 48"/>
          <p:cNvCxnSpPr>
            <a:cxnSpLocks noChangeShapeType="1"/>
          </p:cNvCxnSpPr>
          <p:nvPr/>
        </p:nvCxnSpPr>
        <p:spPr bwMode="auto">
          <a:xfrm>
            <a:off x="468313" y="3789363"/>
            <a:ext cx="83518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bgerundete rechteckige Legende 9"/>
          <p:cNvSpPr/>
          <p:nvPr/>
        </p:nvSpPr>
        <p:spPr>
          <a:xfrm>
            <a:off x="5003800" y="1481138"/>
            <a:ext cx="3273425" cy="868362"/>
          </a:xfrm>
          <a:prstGeom prst="wedgeRoundRectCallout">
            <a:avLst>
              <a:gd name="adj1" fmla="val -55624"/>
              <a:gd name="adj2" fmla="val 553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924300" y="5516563"/>
            <a:ext cx="3600450" cy="868362"/>
          </a:xfrm>
          <a:prstGeom prst="wedgeRoundRectCallout">
            <a:avLst>
              <a:gd name="adj1" fmla="val -42220"/>
              <a:gd name="adj2" fmla="val -655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/$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18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Sind 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Funktionsobjekte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ISO-Standard</a:t>
            </a:r>
            <a:r>
              <a:rPr lang="en-US" dirty="0" smtClean="0"/>
              <a:t> </a:t>
            </a:r>
            <a:r>
              <a:rPr lang="en-US" dirty="0" err="1" smtClean="0"/>
              <a:t>legt</a:t>
            </a:r>
            <a:r>
              <a:rPr lang="en-US" dirty="0" smtClean="0"/>
              <a:t> </a:t>
            </a:r>
            <a:r>
              <a:rPr lang="en-US" dirty="0" err="1" smtClean="0"/>
              <a:t>Funktionsumfang</a:t>
            </a:r>
            <a:r>
              <a:rPr lang="en-US" dirty="0" smtClean="0"/>
              <a:t> der </a:t>
            </a:r>
            <a:r>
              <a:rPr lang="en-US" dirty="0" err="1" smtClean="0"/>
              <a:t>Standardbibliothek</a:t>
            </a:r>
            <a:r>
              <a:rPr lang="en-US" dirty="0" smtClean="0"/>
              <a:t> fest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808412" y="3429000"/>
            <a:ext cx="2700338" cy="381617"/>
          </a:xfrm>
          <a:prstGeom prst="wedgeRoundRectCallout">
            <a:avLst>
              <a:gd name="adj1" fmla="val -58116"/>
              <a:gd name="adj2" fmla="val 213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auch: </a:t>
            </a:r>
            <a:r>
              <a:rPr lang="de-DE" dirty="0" err="1" smtClean="0">
                <a:solidFill>
                  <a:schemeClr val="bg1"/>
                </a:solidFill>
              </a:rPr>
              <a:t>Regex</a:t>
            </a:r>
            <a:r>
              <a:rPr lang="de-DE" dirty="0" smtClean="0">
                <a:solidFill>
                  <a:schemeClr val="bg1"/>
                </a:solidFill>
              </a:rPr>
              <a:t>, 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824228" y="2944799"/>
            <a:ext cx="2881312" cy="431825"/>
          </a:xfrm>
          <a:prstGeom prst="wedgeRoundRectCallout">
            <a:avLst>
              <a:gd name="adj1" fmla="val -64468"/>
              <a:gd name="adj2" fmla="val 544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7370936" y="4878040"/>
            <a:ext cx="1584176" cy="351804"/>
          </a:xfrm>
          <a:prstGeom prst="wedgeRoundRectCallout">
            <a:avLst>
              <a:gd name="adj1" fmla="val -75384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066160" y="5745577"/>
            <a:ext cx="4825428" cy="450031"/>
          </a:xfrm>
          <a:prstGeom prst="wedgeRoundRectCallout">
            <a:avLst>
              <a:gd name="adj1" fmla="val -64256"/>
              <a:gd name="adj2" fmla="val -5250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später: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3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5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6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3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7231467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 dirty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901783" y="3052763"/>
            <a:ext cx="4546437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 dirty="0"/>
              <a:t>Wieso ist diese </a:t>
            </a:r>
            <a:r>
              <a:rPr lang="de-DE" altLang="de-DE" b="0" dirty="0" smtClean="0"/>
              <a:t>Forderung notwendig?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97183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7893" name="Gerade Verbindung 48"/>
          <p:cNvCxnSpPr>
            <a:cxnSpLocks noChangeShapeType="1"/>
          </p:cNvCxnSpPr>
          <p:nvPr/>
        </p:nvCxnSpPr>
        <p:spPr bwMode="auto">
          <a:xfrm>
            <a:off x="358775" y="210502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cxnSp>
        <p:nvCxnSpPr>
          <p:cNvPr id="38917" name="Gerade Verbindung 48"/>
          <p:cNvCxnSpPr>
            <a:cxnSpLocks noChangeShapeType="1"/>
          </p:cNvCxnSpPr>
          <p:nvPr/>
        </p:nvCxnSpPr>
        <p:spPr bwMode="auto">
          <a:xfrm>
            <a:off x="320675" y="2725738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Funktionszeiger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cxnSp>
        <p:nvCxnSpPr>
          <p:cNvPr id="40965" name="Gerade Verbindung 48"/>
          <p:cNvCxnSpPr>
            <a:cxnSpLocks noChangeShapeType="1"/>
          </p:cNvCxnSpPr>
          <p:nvPr/>
        </p:nvCxnSpPr>
        <p:spPr bwMode="auto">
          <a:xfrm>
            <a:off x="396875" y="2543175"/>
            <a:ext cx="83518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358775" y="1658788"/>
            <a:ext cx="3057248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Schleife vs. </a:t>
            </a:r>
            <a:r>
              <a:rPr lang="de-DE" altLang="de-DE" sz="1800" b="0" dirty="0" err="1" smtClean="0"/>
              <a:t>remove_copy_if</a:t>
            </a:r>
            <a:endParaRPr lang="de-DE" altLang="de-DE" sz="1800" b="0" dirty="0"/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Java „plattformunabhängig“ 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RAM: 24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Flash: 576 KiB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CAN-Controller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...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smtClean="0"/>
              <a:t>Starterkit SK-16FX-EUROscope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7-Segment-Anzeigen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Zwei Buttons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347663" lvl="1" indent="-168275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239963"/>
            <a:ext cx="42164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Fujitsu </a:t>
            </a:r>
            <a:r>
              <a:rPr lang="de-DE" altLang="de-DE" dirty="0" err="1" smtClean="0"/>
              <a:t>Microelectronics</a:t>
            </a:r>
            <a:r>
              <a:rPr lang="de-DE" altLang="de-DE" dirty="0" smtClean="0"/>
              <a:t> Ltd.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einzeilige // Kommentare</a:t>
            </a:r>
          </a:p>
          <a:p>
            <a:pPr lvl="2"/>
            <a:r>
              <a:rPr lang="de-DE" altLang="de-DE" dirty="0" smtClean="0"/>
              <a:t>Variablendeklaration am Anfang einer Funktion 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Umfangreiche und flexible Hardware → 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8 Pins </a:t>
            </a:r>
            <a:r>
              <a:rPr lang="de-DE" altLang="de-DE" dirty="0" smtClean="0"/>
              <a:t>= </a:t>
            </a:r>
            <a:r>
              <a:rPr lang="de-DE" altLang="de-DE" b="1" dirty="0" smtClean="0"/>
              <a:t>Port</a:t>
            </a:r>
            <a:br>
              <a:rPr lang="de-DE" altLang="de-DE" b="1" dirty="0" smtClean="0"/>
            </a:br>
            <a:r>
              <a:rPr lang="de-DE" altLang="de-DE" sz="2000" b="1" dirty="0" smtClean="0"/>
              <a:t> </a:t>
            </a:r>
            <a:endParaRPr lang="de-DE" altLang="de-DE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Eingang: Abfrage des Zustandes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Ausgang: Setzen des Pegels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Data-</a:t>
            </a:r>
            <a:r>
              <a:rPr lang="de-DE" altLang="de-DE" b="1" dirty="0" err="1" smtClean="0"/>
              <a:t>Direction</a:t>
            </a:r>
            <a:r>
              <a:rPr lang="de-DE" altLang="de-DE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0 → Eingang, 1 → Ausgang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Port-Input-</a:t>
            </a:r>
            <a:r>
              <a:rPr lang="de-DE" altLang="de-DE" b="1" dirty="0" err="1" smtClean="0"/>
              <a:t>Enable</a:t>
            </a:r>
            <a:r>
              <a:rPr lang="de-DE" altLang="de-DE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Bei </a:t>
            </a:r>
            <a:r>
              <a:rPr lang="de-DE" altLang="de-DE" dirty="0" err="1" smtClean="0"/>
              <a:t>Eingangspin</a:t>
            </a:r>
            <a:r>
              <a:rPr lang="de-DE" altLang="de-DE" dirty="0" smtClean="0"/>
              <a:t> den Eingang aktiv schalten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4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4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4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4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Demo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Kandidaten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Inhalte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Iterierungskonzepte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for_each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/>
              <a:t>range-</a:t>
            </a:r>
            <a:r>
              <a:rPr lang="en-US" dirty="0" err="1"/>
              <a:t>basierte</a:t>
            </a:r>
            <a:r>
              <a:rPr lang="en-US" dirty="0"/>
              <a:t> </a:t>
            </a:r>
            <a:r>
              <a:rPr lang="en-US" dirty="0" smtClean="0"/>
              <a:t>For-</a:t>
            </a:r>
            <a:r>
              <a:rPr lang="en-US" dirty="0" err="1" smtClean="0"/>
              <a:t>Schleife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Initialisierungslisten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auto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Lambdas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callable entity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r>
              <a:rPr lang="en-US" dirty="0" smtClean="0"/>
              <a:t>: Was </a:t>
            </a:r>
            <a:r>
              <a:rPr lang="en-US" dirty="0" err="1" smtClean="0"/>
              <a:t>heißt</a:t>
            </a:r>
            <a:r>
              <a:rPr lang="en-US" dirty="0" smtClean="0"/>
              <a:t> das?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Delegating constructor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default/delete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X() </a:t>
            </a:r>
            <a:r>
              <a:rPr lang="en-US" smtClean="0"/>
              <a:t>= default;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 smtClean="0"/>
              <a:t>operator=() = delete;</a:t>
            </a:r>
          </a:p>
        </p:txBody>
      </p:sp>
    </p:spTree>
    <p:extLst>
      <p:ext uri="{BB962C8B-B14F-4D97-AF65-F5344CB8AC3E}">
        <p14:creationId xmlns:p14="http://schemas.microsoft.com/office/powerpoint/2010/main" val="1374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69400" y="5805264"/>
            <a:ext cx="2519388" cy="513832"/>
            <a:chOff x="6166747" y="6332814"/>
            <a:chExt cx="2519388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127232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baseline="-25000" dirty="0">
                  <a:solidFill>
                    <a:schemeClr val="bg1"/>
                  </a:solidFill>
                </a:rPr>
                <a:t>/</a:t>
              </a:r>
              <a:r>
                <a:rPr lang="en-US" b="1" baseline="-25000" dirty="0" err="1">
                  <a:solidFill>
                    <a:schemeClr val="bg1"/>
                  </a:solidFill>
                </a:rPr>
                <a:t>Null_pointer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233272" y="6414746"/>
              <a:ext cx="500457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solidFill>
                    <a:schemeClr val="bg1"/>
                  </a:solidFill>
                </a:rPr>
                <a:t>[EN]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159520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151408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607019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697036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249283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571623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(Warum) Ist 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</a:t>
            </a:r>
            <a:r>
              <a:rPr lang="de-DE" altLang="de-DE" sz="1800" b="0" dirty="0" smtClean="0"/>
              <a:t>hilfreich</a:t>
            </a:r>
            <a:r>
              <a:rPr lang="de-DE" altLang="de-DE" sz="1800" b="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132856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159114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101954" y="4783138"/>
            <a:ext cx="1926430" cy="1238209"/>
            <a:chOff x="5652346" y="2922631"/>
            <a:chExt cx="1926915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652346" y="3198802"/>
              <a:ext cx="1926915" cy="961894"/>
              <a:chOff x="5440021" y="4994212"/>
              <a:chExt cx="1926915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440021" y="4994212"/>
                <a:ext cx="1926915" cy="961894"/>
                <a:chOff x="4386241" y="4067093"/>
                <a:chExt cx="1926915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386241" y="4679060"/>
                  <a:ext cx="1926915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Objektcode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 smtClean="0"/>
                  <a:t>Maschinencode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i="1" dirty="0" smtClean="0"/>
                  <a:t>main.exe,</a:t>
                </a:r>
                <a:br>
                  <a:rPr lang="de-DE" altLang="de-DE" sz="1800" b="0" i="1" dirty="0" smtClean="0"/>
                </a:br>
                <a:r>
                  <a:rPr lang="de-DE" altLang="de-DE" sz="1800" b="0" i="1" dirty="0" smtClean="0"/>
                  <a:t>mylib.dll, </a:t>
                </a:r>
                <a:r>
                  <a:rPr lang="de-DE" altLang="de-DE" sz="1800" b="0" i="1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Bibliotheken</a:t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</a:t>
            </a:r>
            <a:r>
              <a:rPr lang="en-US" dirty="0" err="1" smtClean="0"/>
              <a:t>Statisches</a:t>
            </a:r>
            <a:r>
              <a:rPr lang="en-US" dirty="0" smtClean="0"/>
              <a:t> 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25735"/>
          </a:xfrm>
        </p:spPr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Kopie</a:t>
            </a:r>
            <a:r>
              <a:rPr lang="en-US" sz="2000" dirty="0" smtClean="0"/>
              <a:t>” 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“standalone”,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25735"/>
          </a:xfrm>
        </p:spPr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dirty="0" err="1" smtClean="0"/>
              <a:t>nur</a:t>
            </a:r>
            <a:r>
              <a:rPr lang="en-US" sz="2000" dirty="0" smtClean="0"/>
              <a:t> </a:t>
            </a:r>
            <a:r>
              <a:rPr lang="en-US" sz="2000" dirty="0" err="1" smtClean="0"/>
              <a:t>beim</a:t>
            </a:r>
            <a:r>
              <a:rPr lang="en-US" sz="2000" dirty="0" smtClean="0"/>
              <a:t> </a:t>
            </a:r>
            <a:r>
              <a:rPr lang="en-US" sz="2000" dirty="0" err="1" smtClean="0"/>
              <a:t>konkreten</a:t>
            </a:r>
            <a:r>
              <a:rPr lang="en-US" sz="2000" dirty="0" smtClean="0"/>
              <a:t> </a:t>
            </a:r>
            <a:r>
              <a:rPr lang="en-US" sz="2000" dirty="0" err="1" smtClean="0"/>
              <a:t>Aufruf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“minimal”,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Abhängigkeiten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Das wird </a:t>
            </a:r>
            <a:r>
              <a:rPr lang="de-DE" sz="2200" b="1" dirty="0" smtClean="0"/>
              <a:t>nicht oder nebenbei </a:t>
            </a:r>
            <a:r>
              <a:rPr lang="de-DE" sz="2200" b="1" dirty="0" smtClean="0"/>
              <a:t>behandelt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  <a:p>
            <a:pPr lvl="1" eaLnBrk="1" hangingPunct="1">
              <a:defRPr/>
            </a:pP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Basisvoraussetzung:</a:t>
            </a:r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</a:t>
            </a:r>
            <a:r>
              <a:rPr lang="de-DE" sz="2200" dirty="0"/>
              <a:t>in Java </a:t>
            </a:r>
            <a:r>
              <a:rPr lang="de-DE" sz="2200" dirty="0" smtClean="0"/>
              <a:t>werden</a:t>
            </a:r>
            <a:endParaRPr lang="de-DE" sz="2200" dirty="0"/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1165"/>
              <a:gd name="adj2" fmla="val 22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</a:t>
            </a:r>
            <a:r>
              <a:rPr lang="de-DE" dirty="0" smtClean="0">
                <a:solidFill>
                  <a:schemeClr val="bg1"/>
                </a:solidFill>
              </a:rPr>
              <a:t>wird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(Alternative: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4241741"/>
            <a:ext cx="4824536" cy="2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Weitere</a:t>
            </a:r>
            <a:r>
              <a:rPr lang="en-US" b="1" dirty="0" smtClean="0"/>
              <a:t>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Unterscheidung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Debug- und Release-Build (</a:t>
            </a:r>
            <a:r>
              <a:rPr lang="en-US" dirty="0" err="1" smtClean="0"/>
              <a:t>z.B</a:t>
            </a:r>
            <a:r>
              <a:rPr lang="en-US" dirty="0" smtClean="0"/>
              <a:t>. Logging)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(in </a:t>
            </a:r>
            <a:r>
              <a:rPr lang="en-US" dirty="0" err="1" smtClean="0"/>
              <a:t>älteren</a:t>
            </a:r>
            <a:r>
              <a:rPr lang="en-US" dirty="0" smtClean="0"/>
              <a:t> C++-</a:t>
            </a:r>
            <a:r>
              <a:rPr lang="en-US" dirty="0" err="1" smtClean="0"/>
              <a:t>Varianten</a:t>
            </a:r>
            <a:r>
              <a:rPr lang="en-US" dirty="0" smtClean="0"/>
              <a:t>): </a:t>
            </a:r>
            <a:r>
              <a:rPr lang="en-US" dirty="0" err="1" smtClean="0"/>
              <a:t>Konstanten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4679950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kompilieren aber nicht linken 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Präprozessor?</a:t>
            </a:r>
            <a:br>
              <a:rPr lang="de-DE" altLang="de-DE" sz="1800" b="0" dirty="0"/>
            </a:br>
            <a:r>
              <a:rPr lang="de-DE" altLang="de-DE" sz="1800" b="0" dirty="0"/>
              <a:t>Ist dies bei allen Sprachen der Fall?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Building.h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6117"/>
              <a:gd name="adj2" fmla="val 727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Arrays</a:t>
            </a:r>
            <a:r>
              <a:rPr lang="de-DE" dirty="0" smtClean="0">
                <a:solidFill>
                  <a:schemeClr val="bg1"/>
                </a:solidFill>
              </a:rPr>
              <a:t> – siehe Übung 1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der VM</a:t>
            </a:r>
            <a:r>
              <a:rPr lang="en-US" dirty="0" smtClean="0"/>
              <a:t>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Importieren der Appliance </a:t>
            </a:r>
            <a:r>
              <a:rPr lang="de-DE" b="1" i="1" dirty="0" err="1" smtClean="0"/>
              <a:t>antergos.ova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i="1" dirty="0" smtClean="0">
                <a:solidFill>
                  <a:schemeClr val="accent2"/>
                </a:solidFill>
              </a:rPr>
              <a:t>WICHTIG</a:t>
            </a:r>
            <a:r>
              <a:rPr lang="de-DE" i="1" dirty="0" smtClean="0"/>
              <a:t>: Beim Importieren muss der Pfad für das </a:t>
            </a:r>
            <a:r>
              <a:rPr lang="de-DE" b="1" i="1" dirty="0" smtClean="0"/>
              <a:t>Virtuelle Plattenabbild </a:t>
            </a:r>
            <a:r>
              <a:rPr lang="de-DE" i="1" dirty="0" smtClean="0"/>
              <a:t>auf </a:t>
            </a:r>
            <a:r>
              <a:rPr lang="de-DE" b="1" i="1" dirty="0" smtClean="0"/>
              <a:t>C:/VM/</a:t>
            </a:r>
            <a:r>
              <a:rPr lang="de-DE" i="1" dirty="0" smtClean="0"/>
              <a:t> gesetzt werden – ansonsten sprengt Ihr die </a:t>
            </a:r>
            <a:r>
              <a:rPr lang="de-DE" b="1" i="1" dirty="0" err="1" smtClean="0"/>
              <a:t>Quota</a:t>
            </a:r>
            <a:r>
              <a:rPr lang="de-DE" i="1" dirty="0" smtClean="0"/>
              <a:t>!</a:t>
            </a:r>
            <a:endParaRPr lang="de-DE" u="sng" dirty="0" smtClean="0"/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2925303" cy="389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dirty="0" err="1" smtClean="0">
                <a:solidFill>
                  <a:srgbClr val="FF0000"/>
                </a:solidFill>
                <a:latin typeface="Consolas" pitchFamily="49" charset="0"/>
              </a:rPr>
              <a:t>nich</a:t>
            </a: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 vorhanden</a:t>
            </a:r>
            <a:endParaRPr lang="de-DE" altLang="de-DE" sz="120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// nicht vorhanden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FF0000"/>
                </a:solidFill>
                <a:latin typeface="Consolas" pitchFamily="49" charset="0"/>
              </a:rPr>
              <a:t>Java </a:t>
            </a:r>
            <a:r>
              <a:rPr lang="de-DE" altLang="de-DE" sz="1400" dirty="0" err="1" smtClean="0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400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FF0000"/>
                </a:solidFill>
                <a:latin typeface="Consolas" pitchFamily="49" charset="0"/>
              </a:rPr>
              <a:t>Collector</a:t>
            </a:r>
            <a:endParaRPr lang="de-DE" altLang="de-DE" sz="120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</a:t>
            </a:r>
            <a:r>
              <a:rPr lang="de-DE" b="1" dirty="0" smtClean="0"/>
              <a:t>Primitiv</a:t>
            </a:r>
            <a:r>
              <a:rPr lang="de-DE" dirty="0" smtClean="0"/>
              <a:t>“ auf dem</a:t>
            </a:r>
            <a:br>
              <a:rPr lang="de-DE" dirty="0" smtClean="0"/>
            </a:br>
            <a:r>
              <a:rPr lang="de-DE" b="1" dirty="0" smtClean="0"/>
              <a:t>Stack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</a:t>
            </a:r>
            <a:r>
              <a:rPr lang="de-DE" b="1" dirty="0" smtClean="0"/>
              <a:t>Primitiv</a:t>
            </a:r>
            <a:r>
              <a:rPr lang="de-DE" dirty="0" smtClean="0"/>
              <a:t>“ auf </a:t>
            </a:r>
            <a:br>
              <a:rPr lang="de-DE" dirty="0" smtClean="0"/>
            </a:br>
            <a:r>
              <a:rPr lang="de-DE" dirty="0" smtClean="0"/>
              <a:t>dem </a:t>
            </a:r>
            <a:r>
              <a:rPr lang="de-DE" b="1" dirty="0" smtClean="0"/>
              <a:t>Heap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b="1" dirty="0" smtClean="0"/>
              <a:t>Objekt</a:t>
            </a:r>
            <a:r>
              <a:rPr lang="de-DE" dirty="0" smtClean="0"/>
              <a:t> auf </a:t>
            </a:r>
            <a:br>
              <a:rPr lang="de-DE" dirty="0" smtClean="0"/>
            </a:br>
            <a:r>
              <a:rPr lang="de-DE" dirty="0" smtClean="0"/>
              <a:t>dem </a:t>
            </a:r>
            <a:r>
              <a:rPr lang="de-DE" b="1" dirty="0" smtClean="0"/>
              <a:t>Stack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b="1" dirty="0" smtClean="0"/>
              <a:t>Objekt</a:t>
            </a:r>
            <a:r>
              <a:rPr lang="de-DE" dirty="0" smtClean="0"/>
              <a:t> auf </a:t>
            </a:r>
            <a:br>
              <a:rPr lang="de-DE" dirty="0" smtClean="0"/>
            </a:br>
            <a:r>
              <a:rPr lang="de-DE" dirty="0" smtClean="0"/>
              <a:t>dem </a:t>
            </a:r>
            <a:r>
              <a:rPr lang="de-DE" b="1" dirty="0" smtClean="0"/>
              <a:t>Heap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b="1" dirty="0" smtClean="0"/>
              <a:t>Heap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11:30:  Frontalunterricht im Hörsaal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</a:t>
            </a:r>
            <a:r>
              <a:rPr lang="de-DE" b="1" dirty="0"/>
              <a:t>mehr als 2 Kontrollen </a:t>
            </a:r>
            <a:r>
              <a:rPr lang="de-DE" dirty="0"/>
              <a:t>fehlt (egal wieso),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>
                <a:hlinkClick r:id="rId3"/>
              </a:rPr>
              <a:t>roland.kluge@es.tu</a:t>
            </a:r>
            <a:r>
              <a:rPr lang="de-DE" dirty="0" smtClean="0"/>
              <a:t>... und via </a:t>
            </a:r>
            <a:r>
              <a:rPr lang="de-DE" dirty="0" err="1" smtClean="0"/>
              <a:t>Moodle</a:t>
            </a:r>
            <a:r>
              <a:rPr lang="de-DE" dirty="0" smtClean="0"/>
              <a:t>)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smtClean="0"/>
              <a:t>Gazzari (während der Übungen)</a:t>
            </a:r>
            <a:endParaRPr lang="de-DE" dirty="0" smtClean="0"/>
          </a:p>
          <a:p>
            <a:pPr marL="180975" lvl="1" indent="0" eaLnBrk="1" hangingPunct="1">
              <a:buNone/>
              <a:defRPr/>
            </a:pPr>
            <a:r>
              <a:rPr lang="de-DE" dirty="0"/>
              <a:t>Eugen </a:t>
            </a:r>
            <a:r>
              <a:rPr lang="de-DE" dirty="0"/>
              <a:t>Lutz (während der Übungen)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132856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</a:t>
            </a:r>
            <a:r>
              <a:rPr lang="de-DE" altLang="de-DE" b="1" dirty="0"/>
              <a:t> Variable</a:t>
            </a:r>
            <a:r>
              <a:rPr lang="de-DE" altLang="de-DE" dirty="0">
                <a:solidFill>
                  <a:srgbClr val="FF0000"/>
                </a:solidFill>
              </a:rPr>
              <a:t> </a:t>
            </a:r>
            <a:r>
              <a:rPr lang="de-DE" altLang="de-DE" dirty="0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einer Variable </a:t>
            </a:r>
            <a:r>
              <a:rPr lang="de-DE" altLang="de-DE" dirty="0"/>
              <a:t>bestimmt die </a:t>
            </a:r>
            <a:r>
              <a:rPr lang="de-DE" altLang="de-DE" i="1" dirty="0"/>
              <a:t>Größe</a:t>
            </a:r>
            <a:r>
              <a:rPr lang="de-DE" altLang="de-DE" dirty="0"/>
              <a:t> des reservierten Speicherplatzes und die </a:t>
            </a:r>
            <a:r>
              <a:rPr lang="de-DE" altLang="de-DE" i="1" dirty="0"/>
              <a:t>Interpretation</a:t>
            </a:r>
            <a:r>
              <a:rPr lang="de-DE" altLang="de-DE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-35668"/>
              <a:gd name="adj2" fmla="val -7598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Breite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  <a:endParaRPr lang="de-DE" altLang="de-DE" dirty="0" smtClean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>
                <a:latin typeface="+mj-lt"/>
                <a:cs typeface="Courier New" panose="02070309020205020404" pitchFamily="49" charset="0"/>
              </a:rPr>
              <a:t>Siehe: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Was passiert 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2158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de-DE" b="1" i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45368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„Generischer“ </a:t>
            </a:r>
            <a:r>
              <a:rPr lang="de-DE" b="1" dirty="0" smtClean="0">
                <a:solidFill>
                  <a:schemeClr val="bg1"/>
                </a:solidFill>
              </a:rPr>
              <a:t>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694473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smtClean="0"/>
                <a:t>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225421" y="3664630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-</a:t>
              </a: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0446" y="3666464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-</a:t>
              </a:r>
              <a:endParaRPr lang="de-DE" altLang="de-DE" sz="1800" b="0" dirty="0"/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68261" y="3665585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77454" y="3666238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i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114339" y="3666672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l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80737" y="3666338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e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647336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980990" y="4246362"/>
            <a:ext cx="3057484" cy="561506"/>
          </a:xfrm>
          <a:prstGeom prst="wedgeRoundRectCallout">
            <a:avLst>
              <a:gd name="adj1" fmla="val -34934"/>
              <a:gd name="adj2" fmla="val -728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Error:„Assignment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472100" y="4279539"/>
            <a:ext cx="3423666" cy="506873"/>
          </a:xfrm>
          <a:prstGeom prst="wedgeRoundRectCallout">
            <a:avLst>
              <a:gd name="adj1" fmla="val -50337"/>
              <a:gd name="adj2" fmla="val -691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„Assignment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652120" y="5248063"/>
            <a:ext cx="3332153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Das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364088" y="5096797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5081938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/>
              <a:t>A</a:t>
            </a:r>
            <a:r>
              <a:rPr lang="de-DE" altLang="de-DE" b="1" dirty="0" smtClean="0"/>
              <a:t>lias auf eine Variable</a:t>
            </a:r>
            <a:r>
              <a:rPr lang="de-DE" altLang="de-DE" dirty="0" smtClean="0"/>
              <a:t> (braucht keinen eigenen Speicher). Sie verhält sich </a:t>
            </a:r>
            <a:r>
              <a:rPr lang="de-DE" altLang="de-DE" b="1" dirty="0" smtClean="0"/>
              <a:t>wie(!)</a:t>
            </a:r>
            <a:r>
              <a:rPr lang="de-DE" altLang="de-DE" dirty="0" smtClean="0"/>
              <a:t> </a:t>
            </a:r>
            <a:r>
              <a:rPr lang="de-DE" altLang="de-DE" dirty="0" smtClean="0"/>
              <a:t>ein </a:t>
            </a:r>
            <a:r>
              <a:rPr lang="de-DE" altLang="de-DE" b="1" dirty="0" err="1" smtClean="0"/>
              <a:t>const</a:t>
            </a:r>
            <a:r>
              <a:rPr lang="de-DE" altLang="de-DE" b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13.10.2014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  <a:br>
              <a:rPr lang="de-DE" altLang="de-DE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Vorbereitung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084168" y="3968750"/>
            <a:ext cx="2698751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400" dirty="0" smtClean="0"/>
              <a:t> </a:t>
            </a:r>
            <a:r>
              <a:rPr lang="de-DE" altLang="de-DE" sz="2000" dirty="0" smtClean="0"/>
              <a:t>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0" y="1484784"/>
            <a:ext cx="8640763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kann</a:t>
            </a:r>
            <a:r>
              <a:rPr lang="en-US" sz="1600" dirty="0" smtClean="0"/>
              <a:t> </a:t>
            </a:r>
            <a:r>
              <a:rPr lang="en-US" sz="1600" dirty="0" smtClean="0"/>
              <a:t>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endParaRPr lang="de-DE" altLang="de-DE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Asteristk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 dirty="0" smtClean="0"/>
              <a:t>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dirty="0" smtClean="0"/>
              <a:t>) 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Bauen und Abreißen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(Copy-)</a:t>
            </a:r>
            <a:r>
              <a:rPr lang="en-US" dirty="0" err="1" smtClean="0"/>
              <a:t>Konstruktor</a:t>
            </a:r>
            <a:r>
              <a:rPr lang="en-US" dirty="0" smtClean="0"/>
              <a:t> 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1859"/>
              <a:gd name="adj2" fmla="val -2997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36515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4680051" y="1072025"/>
            <a:ext cx="1771650" cy="409575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 animBg="1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33540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Übung (nachmittags) </a:t>
            </a:r>
            <a:r>
              <a:rPr lang="de-DE" dirty="0" smtClean="0"/>
              <a:t>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/>
              <a:t>Virtuelle Maschine</a:t>
            </a:r>
            <a:r>
              <a:rPr lang="de-DE" dirty="0" smtClean="0"/>
              <a:t>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b="0" dirty="0" smtClean="0">
                <a:hlinkClick r:id="rId3"/>
              </a:rPr>
              <a:t>https://github.com/Echtzeitsysteme/tud-cpp-praktikum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116072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1167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 smtClean="0"/>
              <a:t>const</a:t>
            </a:r>
            <a:r>
              <a:rPr lang="de-DE" altLang="de-DE" sz="1800" b="0" i="1" dirty="0" smtClean="0"/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920889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Kopierkonstruktor gibt es auch noch eine andere Art, den Zustand eines Objektes zu übertragen: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r>
              <a:rPr lang="de-DE" dirty="0" smtClean="0"/>
              <a:t>Beispiel: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924944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352231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5201792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?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863569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808909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1" grpId="0" animBg="1"/>
      <p:bldP spid="12" grpId="0"/>
      <p:bldP spid="14" grpId="0" animBg="1"/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356992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958638"/>
          </a:xfrm>
          <a:prstGeom prst="wedgeRoundRectCallout">
            <a:avLst>
              <a:gd name="adj1" fmla="val -78664"/>
              <a:gd name="adj2" fmla="val -94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4209119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653714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3491880" y="6338888"/>
            <a:ext cx="2642597" cy="513832"/>
            <a:chOff x="6153923" y="6332814"/>
            <a:chExt cx="2642597" cy="513832"/>
          </a:xfrm>
        </p:grpSpPr>
        <p:sp>
          <p:nvSpPr>
            <p:cNvPr id="13" name="Rechteck 12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7085795" y="6414746"/>
              <a:ext cx="171072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Copy_Elision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7" name="Rechteck 16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41458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505325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4860032" y="4797152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55157"/>
              <a:gd name="adj2" fmla="val -1266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 smtClean="0">
                <a:solidFill>
                  <a:schemeClr val="bg1"/>
                </a:solidFill>
              </a:rPr>
              <a:t> 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„Rohzeiger“ 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Ohne Smart Pointer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klassischen Zeigern</a:t>
            </a:r>
          </a:p>
        </p:txBody>
      </p:sp>
      <p:cxnSp>
        <p:nvCxnSpPr>
          <p:cNvPr id="39941" name="Gerade Verbindung 48"/>
          <p:cNvCxnSpPr>
            <a:cxnSpLocks noChangeShapeType="1"/>
          </p:cNvCxnSpPr>
          <p:nvPr/>
        </p:nvCxnSpPr>
        <p:spPr bwMode="auto">
          <a:xfrm>
            <a:off x="5076825" y="1484313"/>
            <a:ext cx="0" cy="49208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4657765" cy="4920825"/>
          </a:xfrm>
          <a:prstGeom prst="foldedCorner">
            <a:avLst>
              <a:gd name="adj" fmla="val 796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634181" y="2951140"/>
            <a:ext cx="996027" cy="65613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829487" y="1484313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feld 1"/>
          <p:cNvSpPr txBox="1"/>
          <p:nvPr/>
        </p:nvSpPr>
        <p:spPr>
          <a:xfrm>
            <a:off x="-3616300" y="3179526"/>
            <a:ext cx="360451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Re-engineer this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4920825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41458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endParaRPr lang="de-DE" alt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Mit </a:t>
            </a:r>
            <a:r>
              <a:rPr lang="de-DE" altLang="de-DE" dirty="0" err="1"/>
              <a:t>std</a:t>
            </a:r>
            <a:r>
              <a:rPr lang="de-DE" altLang="de-DE" dirty="0"/>
              <a:t>::</a:t>
            </a:r>
            <a:r>
              <a:rPr lang="de-DE" altLang="de-DE" dirty="0" err="1"/>
              <a:t>shared_ptr</a:t>
            </a:r>
            <a:endParaRPr lang="de-DE" altLang="de-DE" dirty="0" smtClean="0"/>
          </a:p>
        </p:txBody>
      </p:sp>
      <p:cxnSp>
        <p:nvCxnSpPr>
          <p:cNvPr id="41987" name="Gerade Verbindung 48"/>
          <p:cNvCxnSpPr>
            <a:cxnSpLocks noChangeShapeType="1"/>
          </p:cNvCxnSpPr>
          <p:nvPr/>
        </p:nvCxnSpPr>
        <p:spPr bwMode="auto">
          <a:xfrm>
            <a:off x="507682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8"/>
            <a:ext cx="4643985" cy="4175449"/>
          </a:xfrm>
          <a:prstGeom prst="foldedCorner">
            <a:avLst>
              <a:gd name="adj" fmla="val 89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7" name="Rechteck 6"/>
          <p:cNvSpPr/>
          <p:nvPr/>
        </p:nvSpPr>
        <p:spPr bwMode="auto">
          <a:xfrm>
            <a:off x="3815707" y="1700218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6156176" y="5517232"/>
            <a:ext cx="257859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check </a:t>
            </a:r>
            <a:r>
              <a:rPr lang="en-US" dirty="0" err="1" smtClean="0"/>
              <a:t>weak_ptr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973276" y="4419326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63261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973275" y="5373216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65772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692626" y="5931765"/>
            <a:ext cx="3142734" cy="513832"/>
            <a:chOff x="6153923" y="6332814"/>
            <a:chExt cx="3142734" cy="513832"/>
          </a:xfrm>
        </p:grpSpPr>
        <p:sp>
          <p:nvSpPr>
            <p:cNvPr id="7" name="Rechteck 6"/>
            <p:cNvSpPr/>
            <p:nvPr/>
          </p:nvSpPr>
          <p:spPr bwMode="auto">
            <a:xfrm>
              <a:off x="6166747" y="6332814"/>
              <a:ext cx="306027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085795" y="6414746"/>
              <a:ext cx="2210862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Immutable_object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62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  <a:endCxn id="5124" idx="1"/>
          </p:cNvCxnSpPr>
          <p:nvPr/>
        </p:nvCxnSpPr>
        <p:spPr bwMode="auto">
          <a:xfrm>
            <a:off x="2833688" y="3543300"/>
            <a:ext cx="1990725" cy="39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2465983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931544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3546475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2730500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539750" y="1542571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87886" y="4855599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045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291950" y="1675518"/>
            <a:ext cx="165096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C++11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ohne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051050" y="2281238"/>
            <a:ext cx="6985000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0: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energy."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1: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"Choose next floor to minimize waiting time."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  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398109" y="4870450"/>
            <a:ext cx="4421187" cy="1079500"/>
          </a:xfrm>
          <a:prstGeom prst="wedgeRoundRectCallout">
            <a:avLst>
              <a:gd name="adj1" fmla="val -57951"/>
              <a:gd name="adj2" fmla="val -447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Für jede neue Strategie muss die Logik hier (und eventuell an </a:t>
            </a:r>
            <a:r>
              <a:rPr lang="de-DE" b="1" dirty="0" smtClean="0">
                <a:solidFill>
                  <a:schemeClr val="bg1"/>
                </a:solidFill>
              </a:rPr>
              <a:t>etlichen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anderen </a:t>
            </a:r>
            <a:r>
              <a:rPr lang="de-DE" dirty="0">
                <a:solidFill>
                  <a:schemeClr val="bg1"/>
                </a:solidFill>
              </a:rPr>
              <a:t>Stellen) erweitert werden!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Fluch des </a:t>
            </a:r>
            <a:r>
              <a:rPr lang="de-DE" b="1" dirty="0" err="1">
                <a:solidFill>
                  <a:schemeClr val="bg1"/>
                </a:solidFill>
              </a:rPr>
              <a:t>switch-case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92138" y="5216525"/>
            <a:ext cx="3403600" cy="733425"/>
          </a:xfrm>
          <a:prstGeom prst="wedgeRoundRectCallout">
            <a:avLst>
              <a:gd name="adj1" fmla="val -925"/>
              <a:gd name="adj2" fmla="val -1973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Dispatch</a:t>
            </a:r>
            <a:r>
              <a:rPr lang="de-DE" dirty="0">
                <a:solidFill>
                  <a:schemeClr val="bg1"/>
                </a:solidFill>
              </a:rPr>
              <a:t>“ geschieht von Hand mit Hilfe einer „Tabelle“</a:t>
            </a:r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Lösung mit Polymorphie</a:t>
            </a:r>
          </a:p>
        </p:txBody>
      </p:sp>
      <p:sp>
        <p:nvSpPr>
          <p:cNvPr id="7172" name="Rechteck 4"/>
          <p:cNvSpPr>
            <a:spLocks noChangeArrowheads="1"/>
          </p:cNvSpPr>
          <p:nvPr/>
        </p:nvSpPr>
        <p:spPr bwMode="auto">
          <a:xfrm>
            <a:off x="2051050" y="3068638"/>
            <a:ext cx="69850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95738" y="3860800"/>
            <a:ext cx="4119562" cy="1900238"/>
          </a:xfrm>
          <a:prstGeom prst="wedgeRoundRectCallout">
            <a:avLst>
              <a:gd name="adj1" fmla="val -31387"/>
              <a:gd name="adj2" fmla="val -6479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Strategie wird bei der Erzeugung des Aufzugs gesetzt.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Dieser Code behandelt die Strategie polymorph und muss für neue Strategien nicht verändert werden!</a:t>
            </a:r>
          </a:p>
        </p:txBody>
      </p:sp>
    </p:spTree>
    <p:extLst>
      <p:ext uri="{BB962C8B-B14F-4D97-AF65-F5344CB8AC3E}">
        <p14:creationId xmlns:p14="http://schemas.microsoft.com/office/powerpoint/2010/main" val="7343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Ein Blick auf die Klassen</a:t>
            </a:r>
            <a:br>
              <a:rPr lang="de-DE" altLang="de-DE" dirty="0" smtClean="0"/>
            </a:br>
            <a:r>
              <a:rPr lang="de-DE" altLang="de-DE" dirty="0" smtClean="0"/>
              <a:t>	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274638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595817" y="1700808"/>
            <a:ext cx="3700595" cy="4292260"/>
          </a:xfrm>
          <a:prstGeom prst="foldedCorner">
            <a:avLst>
              <a:gd name="adj" fmla="val 1062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660210" y="3890491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317207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310004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82426" y="5515111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01475" y="5597043"/>
            <a:ext cx="2044149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/Inline-</a:t>
            </a:r>
            <a:r>
              <a:rPr lang="en-US" b="1" dirty="0" err="1" smtClean="0">
                <a:solidFill>
                  <a:schemeClr val="bg1"/>
                </a:solidFill>
              </a:rPr>
              <a:t>Ersetzung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3" y="5550986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69603" y="5597043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4413663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4400026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267744" y="1578848"/>
            <a:ext cx="1634480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</a:t>
            </a:r>
          </a:p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4003808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err="1" smtClean="0">
                <a:solidFill>
                  <a:srgbClr val="2A00FF"/>
                </a:solidFill>
                <a:latin typeface="Consolas" pitchFamily="49" charset="0"/>
              </a:rPr>
              <a:t>ElevatorStrategy.hp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3010223" y="1558821"/>
            <a:ext cx="1274440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i = 0; i &lt;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i++)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(i);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"Building(...):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on Floor: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.getCurrentFloor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"~Building():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136056" y="2258740"/>
            <a:ext cx="1920875" cy="885825"/>
          </a:xfrm>
          <a:prstGeom prst="wedgeRoundRectCallout">
            <a:avLst>
              <a:gd name="adj1" fmla="val 61459"/>
              <a:gd name="adj2" fmla="val 4498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604965" y="1513873"/>
            <a:ext cx="1274440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8169882" y="1520825"/>
            <a:ext cx="69837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.</a:t>
            </a:r>
            <a:r>
              <a:rPr lang="de-DE" dirty="0" err="1" smtClean="0"/>
              <a:t>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EnergyMinimizingStrateg</a:t>
            </a:r>
            <a:r>
              <a:rPr lang="de-DE" altLang="de-DE" dirty="0" err="1"/>
              <a:t>y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36439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428455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12271"/>
            <a:ext cx="3528516" cy="1394545"/>
          </a:xfrm>
          <a:prstGeom prst="wedgeRoundRectCallout">
            <a:avLst>
              <a:gd name="adj1" fmla="val -13884"/>
              <a:gd name="adj2" fmla="val -1802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7149505" y="2457449"/>
            <a:ext cx="1746250" cy="885825"/>
          </a:xfrm>
          <a:prstGeom prst="wedgeRoundRectCallout">
            <a:avLst>
              <a:gd name="adj1" fmla="val -99055"/>
              <a:gd name="adj2" fmla="val -4400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3210242" y="1537515"/>
            <a:ext cx="69837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.h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Destruktionsreihenfolge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857325" y="2132856"/>
            <a:ext cx="35445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Speicherlayoutbild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einführen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11142</Words>
  <Application>Microsoft Office PowerPoint</Application>
  <PresentationFormat>Bildschirmpräsentation (4:3)</PresentationFormat>
  <Paragraphs>3427</Paragraphs>
  <Slides>178</Slides>
  <Notes>65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178</vt:i4>
      </vt:variant>
    </vt:vector>
  </HeadingPairs>
  <TitlesOfParts>
    <vt:vector size="191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Organisatorisches </vt:lpstr>
      <vt:lpstr>Klausur</vt:lpstr>
      <vt:lpstr>Vorlesungs- und Übungsbetrieb</vt:lpstr>
      <vt:lpstr>Literaturvorschläge – Bücher</vt:lpstr>
      <vt:lpstr>Literaturvorschläge – Skripte</vt:lpstr>
      <vt:lpstr>C, C++ und Java</vt:lpstr>
      <vt:lpstr>C, C++ und Java</vt:lpstr>
      <vt:lpstr>Wie wichtig sind C und C++?</vt:lpstr>
      <vt:lpstr>Programmierpraktikum C und C++</vt:lpstr>
      <vt:lpstr>Laufendes Beispiel</vt:lpstr>
      <vt:lpstr>Laufendes Beispiel: Implementierung einer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Exkurs: C++-Referenzen</vt:lpstr>
      <vt:lpstr>Kompilierung</vt:lpstr>
      <vt:lpstr>Kompilierung in Java</vt:lpstr>
      <vt:lpstr>Kompilierung für C/C++ I</vt:lpstr>
      <vt:lpstr>Kompilierung für C/C++ II</vt:lpstr>
      <vt:lpstr>Exkurs: Statisches und dynamisches Linken</vt:lpstr>
      <vt:lpstr>Was genau macht der Präprozessor?</vt:lpstr>
      <vt:lpstr>Exkurs: Fortgeschrittene Verwendung des Präprozessors</vt:lpstr>
      <vt:lpstr>Intermezzo</vt:lpstr>
      <vt:lpstr>Programmstart</vt:lpstr>
      <vt:lpstr>Systemstart</vt:lpstr>
      <vt:lpstr>Demo – Virtuelle Maschine 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Intermezzo</vt:lpstr>
      <vt:lpstr>Unveränderlichkeit - const</vt:lpstr>
      <vt:lpstr>Was ist eine (C++)-Referenz?</vt:lpstr>
      <vt:lpstr>Intermezzo</vt:lpstr>
      <vt:lpstr>Wieso const?</vt:lpstr>
      <vt:lpstr>const bei Objekten</vt:lpstr>
      <vt:lpstr>Intermezzo: const</vt:lpstr>
      <vt:lpstr>Intermezzo: * und &amp;</vt:lpstr>
      <vt:lpstr>Bauen und Abreißen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Ohne Smart Pointer</vt:lpstr>
      <vt:lpstr>Mit klassischen Zeigern</vt:lpstr>
      <vt:lpstr>Mit std::shared_ptr</vt:lpstr>
      <vt:lpstr>Mit std::shared_ptr</vt:lpstr>
      <vt:lpstr>Weak SmartPointer: Motivation</vt:lpstr>
      <vt:lpstr>Weak Pointer (std::weak_ptr)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Was ist Polymorphie?</vt:lpstr>
      <vt:lpstr>Lösung ohne Polymorphie</vt:lpstr>
      <vt:lpstr>Verschiedene Strategien als Unterklassen</vt:lpstr>
      <vt:lpstr>Lösung mit Polymorphie</vt:lpstr>
      <vt:lpstr>Intermezzo</vt:lpstr>
      <vt:lpstr>Ein Blick auf die Klassen  Floor</vt:lpstr>
      <vt:lpstr>Ein Blick auf die Klassen  ElevatorStrategy</vt:lpstr>
      <vt:lpstr>Ein Blick auf die Klassen  Elevator</vt:lpstr>
      <vt:lpstr>Ein Blick auf die Klassen  Building</vt:lpstr>
      <vt:lpstr>Ein Blick auf die Klassen  EnergyMinimizingStrategy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Copy Elision</vt:lpstr>
      <vt:lpstr>Mehrfachvererbung</vt:lpstr>
      <vt:lpstr>Mehrfachvererbung: Historie</vt:lpstr>
      <vt:lpstr>Mehrfachvererbung: Nicht mehr so relevant!</vt:lpstr>
      <vt:lpstr>Schnittstellen- vs. Implementierungsvererbung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Intermezzo</vt:lpstr>
      <vt:lpstr>Programmierpraktikum C und C++</vt:lpstr>
      <vt:lpstr>Fortgeschrittene Themen in C++</vt:lpstr>
      <vt:lpstr>Templates</vt:lpstr>
      <vt:lpstr>Templates: Motivation</vt:lpstr>
      <vt:lpstr>Templates: Wieder mal das Containerproblem</vt:lpstr>
      <vt:lpstr>Templates: Idee</vt:lpstr>
      <vt:lpstr>Intermezzo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Mixins: Mehrfachvererbung trifft Templates</vt:lpstr>
      <vt:lpstr>Mixins: Mehrfachvererbung trifft Templates</vt:lpstr>
      <vt:lpstr>Wiederholung Mehrfachvererbung</vt:lpstr>
      <vt:lpstr>FunktionsZeiger und Funktoren</vt:lpstr>
      <vt:lpstr>Funktionszeiger: Beispiel</vt:lpstr>
      <vt:lpstr>Funktionszeiger: Beispiel II</vt:lpstr>
      <vt:lpstr>Funktionszeiger: Syntax</vt:lpstr>
      <vt:lpstr>Zeiger auf Methoden: Beispiel</vt:lpstr>
      <vt:lpstr>Zeiger auf Funktionen vs. Zeiger auf Methoden</vt:lpstr>
      <vt:lpstr>Funktionsobjekte und Templates</vt:lpstr>
      <vt:lpstr>Intermezzo</vt:lpstr>
      <vt:lpstr>Zeiger auf Funktionen: Fazit</vt:lpstr>
      <vt:lpstr>Standard-Bibliotheken in C++</vt:lpstr>
      <vt:lpstr>Standard-Bibliotheken in C++</vt:lpstr>
      <vt:lpstr>Boost:  „Brutschrank“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Demo</vt:lpstr>
      <vt:lpstr>Kandidaten für neue Inhalte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932</cp:revision>
  <dcterms:created xsi:type="dcterms:W3CDTF">2008-08-19T13:25:11Z</dcterms:created>
  <dcterms:modified xsi:type="dcterms:W3CDTF">2015-09-02T14:26:22Z</dcterms:modified>
</cp:coreProperties>
</file>