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8"/>
  </p:notesMasterIdLst>
  <p:handoutMasterIdLst>
    <p:handoutMasterId r:id="rId179"/>
  </p:handoutMasterIdLst>
  <p:sldIdLst>
    <p:sldId id="277" r:id="rId2"/>
    <p:sldId id="276" r:id="rId3"/>
    <p:sldId id="265" r:id="rId4"/>
    <p:sldId id="259" r:id="rId5"/>
    <p:sldId id="267" r:id="rId6"/>
    <p:sldId id="275" r:id="rId7"/>
    <p:sldId id="268" r:id="rId8"/>
    <p:sldId id="274" r:id="rId9"/>
    <p:sldId id="450" r:id="rId10"/>
    <p:sldId id="271" r:id="rId11"/>
    <p:sldId id="279" r:id="rId12"/>
    <p:sldId id="449" r:id="rId13"/>
    <p:sldId id="280" r:id="rId14"/>
    <p:sldId id="281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447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446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443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444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8" r:id="rId90"/>
    <p:sldId id="357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441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7" r:id="rId120"/>
    <p:sldId id="388" r:id="rId121"/>
    <p:sldId id="389" r:id="rId122"/>
    <p:sldId id="390" r:id="rId123"/>
    <p:sldId id="391" r:id="rId124"/>
    <p:sldId id="392" r:id="rId125"/>
    <p:sldId id="393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42" r:id="rId146"/>
    <p:sldId id="413" r:id="rId147"/>
    <p:sldId id="414" r:id="rId148"/>
    <p:sldId id="415" r:id="rId149"/>
    <p:sldId id="416" r:id="rId150"/>
    <p:sldId id="417" r:id="rId151"/>
    <p:sldId id="418" r:id="rId152"/>
    <p:sldId id="419" r:id="rId153"/>
    <p:sldId id="420" r:id="rId154"/>
    <p:sldId id="421" r:id="rId155"/>
    <p:sldId id="422" r:id="rId156"/>
    <p:sldId id="423" r:id="rId157"/>
    <p:sldId id="424" r:id="rId158"/>
    <p:sldId id="425" r:id="rId159"/>
    <p:sldId id="426" r:id="rId160"/>
    <p:sldId id="427" r:id="rId161"/>
    <p:sldId id="452" r:id="rId162"/>
    <p:sldId id="451" r:id="rId163"/>
    <p:sldId id="453" r:id="rId164"/>
    <p:sldId id="439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48" r:id="rId177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276"/>
            <p14:sldId id="265"/>
            <p14:sldId id="259"/>
            <p14:sldId id="267"/>
            <p14:sldId id="275"/>
            <p14:sldId id="268"/>
            <p14:sldId id="274"/>
            <p14:sldId id="450"/>
            <p14:sldId id="271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A25B"/>
    <a:srgbClr val="F7A25A"/>
    <a:srgbClr val="7BB5EC"/>
    <a:srgbClr val="F7FC28"/>
    <a:srgbClr val="FC7428"/>
    <a:srgbClr val="FC6528"/>
    <a:srgbClr val="FF7B21"/>
    <a:srgbClr val="FF330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5405" autoAdjust="0"/>
  </p:normalViewPr>
  <p:slideViewPr>
    <p:cSldViewPr>
      <p:cViewPr varScale="1">
        <p:scale>
          <a:sx n="83" d="100"/>
          <a:sy n="83" d="100"/>
        </p:scale>
        <p:origin x="86" y="130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135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8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12.08.2015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notesSlide" Target="../notesSlides/notesSlide30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jpeg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2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19776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h-&gt;name; </a:t>
            </a: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Error: request for name is ambiguous */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virtual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virtual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427663" y="4280544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427663" y="5269697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4" grpId="0" animBg="1"/>
      <p:bldP spid="3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217139" y="4999031"/>
            <a:ext cx="3636268" cy="933450"/>
          </a:xfrm>
          <a:prstGeom prst="wedgeRoundRectCallout">
            <a:avLst>
              <a:gd name="adj1" fmla="val -25036"/>
              <a:gd name="adj2" fmla="val -162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Pauschales Gewicht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Beachte </a:t>
            </a:r>
            <a:r>
              <a:rPr lang="de-DE" dirty="0">
                <a:solidFill>
                  <a:schemeClr val="bg1"/>
                </a:solidFill>
              </a:rPr>
              <a:t>die unterschiedlichen Rückgabetypen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300663" y="4369831"/>
            <a:ext cx="3656012" cy="771525"/>
          </a:xfrm>
          <a:prstGeom prst="wedgeRoundRectCallout">
            <a:avLst>
              <a:gd name="adj1" fmla="val -84176"/>
              <a:gd name="adj2" fmla="val -115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226238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</a:t>
            </a:r>
            <a:r>
              <a:rPr lang="de-DE" altLang="de-DE" dirty="0" smtClean="0"/>
              <a:t>Beispiel II</a:t>
            </a:r>
            <a:endParaRPr lang="de-DE" altLang="de-DE" dirty="0" smtClean="0"/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429001"/>
            <a:ext cx="2736801" cy="775474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07256" y="4838471"/>
            <a:ext cx="1944464" cy="717550"/>
          </a:xfrm>
          <a:prstGeom prst="wedgeRoundRectCallout">
            <a:avLst>
              <a:gd name="adj1" fmla="val 26577"/>
              <a:gd name="adj2" fmla="val -1725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051720" y="4808127"/>
            <a:ext cx="2795587" cy="1157288"/>
          </a:xfrm>
          <a:prstGeom prst="wedgeRoundRectCallout">
            <a:avLst>
              <a:gd name="adj1" fmla="val -41059"/>
              <a:gd name="adj2" fmla="val -1242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276523" y="2276474"/>
            <a:ext cx="2071342" cy="868363"/>
          </a:xfrm>
          <a:prstGeom prst="wedgeRoundRectCallout">
            <a:avLst>
              <a:gd name="adj1" fmla="val 7693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  <a:endParaRPr lang="de-DE" altLang="de-DE" dirty="0" smtClean="0"/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Funktionsobjekte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7231467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 dirty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Funktionszeiger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58775" y="1658788"/>
            <a:ext cx="3057248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/>
              <a:t>remove_copy_if</a:t>
            </a:r>
            <a:endParaRPr lang="de-DE" altLang="de-DE" sz="1800" b="0" dirty="0"/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</a:t>
            </a:r>
            <a:r>
              <a:rPr lang="de-DE" altLang="de-DE" b="0" dirty="0" smtClean="0"/>
              <a:t>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</a:t>
            </a:r>
            <a:r>
              <a:rPr lang="de-DE" altLang="de-DE" b="0" dirty="0" smtClean="0"/>
              <a:t>„</a:t>
            </a:r>
            <a:r>
              <a:rPr lang="de-DE" altLang="de-DE" b="0" dirty="0" smtClean="0"/>
              <a:t>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</a:t>
            </a:r>
            <a:r>
              <a:rPr lang="de-DE" altLang="de-DE" b="0" dirty="0" smtClean="0"/>
              <a:t>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</a:t>
            </a:r>
            <a:r>
              <a:rPr lang="en-US" smtClean="0"/>
              <a:t>= default;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err="1"/>
              <a:t>Impl</a:t>
            </a:r>
            <a:r>
              <a:rPr lang="de-DE" altLang="de-DE" sz="1800" b="0" dirty="0"/>
              <a:t>-Dateien </a:t>
            </a:r>
            <a:r>
              <a:rPr lang="de-DE" altLang="de-DE" sz="1800" b="0" dirty="0" smtClean="0"/>
              <a:t>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101954" y="4783138"/>
            <a:ext cx="1926430" cy="1238209"/>
            <a:chOff x="5652346" y="2922631"/>
            <a:chExt cx="1926915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652346" y="3198802"/>
              <a:ext cx="1926915" cy="961894"/>
              <a:chOff x="5440021" y="4994212"/>
              <a:chExt cx="1926915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440021" y="4994212"/>
                <a:ext cx="1926915" cy="961894"/>
                <a:chOff x="4386241" y="4067093"/>
                <a:chExt cx="1926915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386241" y="4679060"/>
                  <a:ext cx="1926915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Objektcode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/>
                  <a:t>Maschinen-code (</a:t>
                </a:r>
                <a:r>
                  <a:rPr lang="de-DE" altLang="de-DE" sz="1800" b="0" i="1" dirty="0"/>
                  <a:t>main.exe)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WIN32, UNIX)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Schlüsselwort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Matthias Gazzari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</a:t>
            </a:r>
            <a:r>
              <a:rPr lang="de-DE" altLang="de-DE" sz="1800" b="0"/>
              <a:t>kann</a:t>
            </a:r>
            <a:r>
              <a:rPr lang="de-DE" altLang="de-DE" sz="1800" b="0" smtClean="0"/>
              <a:t>?</a:t>
            </a:r>
            <a:endParaRPr lang="de-DE" altLang="de-DE" sz="1800" b="0" dirty="0"/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2" y="4189413"/>
            <a:ext cx="5399831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Wozu braucht man einen Präprozessor?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796136" y="5519216"/>
            <a:ext cx="2905919" cy="9017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</a:t>
            </a:r>
            <a:r>
              <a:rPr lang="de-DE" dirty="0" err="1" smtClean="0">
                <a:solidFill>
                  <a:schemeClr val="bg1"/>
                </a:solidFill>
              </a:rPr>
              <a:t>Git</a:t>
            </a:r>
            <a:r>
              <a:rPr lang="de-DE" dirty="0" smtClean="0">
                <a:solidFill>
                  <a:schemeClr val="bg1"/>
                </a:solidFill>
              </a:rPr>
              <a:t>-Repository.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i="1" dirty="0" smtClean="0">
                <a:solidFill>
                  <a:schemeClr val="accent2"/>
                </a:solidFill>
              </a:rPr>
              <a:t>WICHTIG</a:t>
            </a:r>
            <a:r>
              <a:rPr lang="de-DE" i="1" dirty="0" smtClean="0"/>
              <a:t>: Beim Importieren muss der Pfad für das </a:t>
            </a:r>
            <a:r>
              <a:rPr lang="de-DE" b="1" i="1" dirty="0" smtClean="0"/>
              <a:t>Virtuelle Plattenabbild </a:t>
            </a:r>
            <a:r>
              <a:rPr lang="de-DE" i="1" dirty="0" smtClean="0"/>
              <a:t>auf </a:t>
            </a:r>
            <a:r>
              <a:rPr lang="de-DE" b="1" i="1" dirty="0" smtClean="0"/>
              <a:t>C:/VM/</a:t>
            </a:r>
            <a:r>
              <a:rPr lang="de-DE" i="1" dirty="0" smtClean="0"/>
              <a:t> gesetzt werden – ansonsten sprengt Ihr die </a:t>
            </a:r>
            <a:r>
              <a:rPr lang="de-DE" b="1" i="1" dirty="0" err="1" smtClean="0"/>
              <a:t>Quota</a:t>
            </a:r>
            <a:r>
              <a:rPr lang="de-DE" i="1" dirty="0" smtClean="0"/>
              <a:t>!</a:t>
            </a:r>
            <a:endParaRPr lang="de-DE" u="sng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(rechts)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2925303" cy="389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dirty="0" err="1" smtClean="0">
                <a:solidFill>
                  <a:srgbClr val="FF0000"/>
                </a:solidFill>
                <a:latin typeface="Consolas" pitchFamily="49" charset="0"/>
              </a:rPr>
              <a:t>nich</a:t>
            </a: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 vorhanden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nicht vorhanden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Java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Collector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-35668"/>
              <a:gd name="adj2" fmla="val -7598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Breite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396875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0" dirty="0" err="1" smtClean="0"/>
              <a:t>keinen</a:t>
            </a:r>
            <a:r>
              <a:rPr lang="en-US" b="0" dirty="0" smtClean="0"/>
              <a:t> </a:t>
            </a:r>
            <a:r>
              <a:rPr lang="en-US" b="0" dirty="0" err="1" smtClean="0"/>
              <a:t>definierten</a:t>
            </a:r>
            <a:r>
              <a:rPr lang="en-US" b="0" dirty="0" smtClean="0"/>
              <a:t> Wert 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8382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9972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20156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2315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8842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50432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7202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9361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520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679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490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649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808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967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3126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5285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44416" y="3510229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60316" y="3510229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76216" y="3510229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92116" y="3510229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608016" y="3510229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44459" y="2888532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81092" y="272065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46459" y="2847448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59501" y="2694473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90515" y="3654691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85315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201215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417115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633015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50502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66402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502741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718641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934541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50441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67929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83829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86841" y="4132529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1202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3361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520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6790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82480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504070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566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725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884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9043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85396" y="3510229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201296" y="3510229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417196" y="3510229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63309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4899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6489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8079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9669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306788" y="41556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538379" y="4161604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225421" y="3664630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50446" y="3666464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68261" y="3665585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77454" y="3666238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114339" y="3666672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80737" y="3666338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44275" y="3667972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88536" y="3667638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8040794" y="366654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55483" y="3667199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406681" y="3665667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67825" y="3683450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936293" y="368781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216922" y="4207485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432822" y="4207485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48722" y="420748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64622" y="4207485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82109" y="4207485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98009" y="4207485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98765" y="4195993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816252" y="4195993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8032152" y="4195993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72538" y="4193664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504129" y="4199668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79910" y="2761306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99631" y="289187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57446" y="3212772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113382" y="2892562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59817" y="2684669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73367" y="3666338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325461" y="3668012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86315" y="421105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980990" y="4246362"/>
            <a:ext cx="3057484" cy="561506"/>
          </a:xfrm>
          <a:prstGeom prst="wedgeRoundRectCallout">
            <a:avLst>
              <a:gd name="adj1" fmla="val -34934"/>
              <a:gd name="adj2" fmla="val -728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Error:„Assignment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472100" y="4279539"/>
            <a:ext cx="3423666" cy="506873"/>
          </a:xfrm>
          <a:prstGeom prst="wedgeRoundRectCallout">
            <a:avLst>
              <a:gd name="adj1" fmla="val -50337"/>
              <a:gd name="adj2" fmla="val -691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„Assignment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5081938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wie ein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072025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 animBg="1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116072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Zustand eines Objektes zu übertragen: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?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/>
      <p:bldP spid="14" grpId="0" animBg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958638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491880" y="6338888"/>
            <a:ext cx="2642597" cy="513832"/>
            <a:chOff x="6153923" y="6332814"/>
            <a:chExt cx="2642597" cy="513832"/>
          </a:xfrm>
        </p:grpSpPr>
        <p:sp>
          <p:nvSpPr>
            <p:cNvPr id="13" name="Rechteck 12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085795" y="6414746"/>
              <a:ext cx="171072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Copy_Elision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505325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484313"/>
            <a:ext cx="0" cy="49208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feld 1"/>
          <p:cNvSpPr txBox="1"/>
          <p:nvPr/>
        </p:nvSpPr>
        <p:spPr>
          <a:xfrm>
            <a:off x="-3616300" y="3179526"/>
            <a:ext cx="360451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Re-engineer this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20825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156176" y="5517232"/>
            <a:ext cx="25785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check </a:t>
            </a:r>
            <a:r>
              <a:rPr lang="en-US" dirty="0" err="1" smtClean="0"/>
              <a:t>weak_ptr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98109" y="4870450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b="1" dirty="0" smtClean="0">
                <a:solidFill>
                  <a:schemeClr val="bg1"/>
                </a:solidFill>
              </a:rPr>
              <a:t>etlichen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9337" y="2105213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6388453" y="2933288"/>
            <a:ext cx="2191934" cy="1086200"/>
            <a:chOff x="6388453" y="2933288"/>
            <a:chExt cx="2191934" cy="10862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88453" y="3013648"/>
              <a:ext cx="2191934" cy="1005840"/>
              <a:chOff x="620137" y="2638958"/>
              <a:chExt cx="2191934" cy="1005840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620137" y="3294830"/>
                <a:ext cx="2191934" cy="3499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Java </a:t>
                </a:r>
                <a:r>
                  <a:rPr lang="de-DE" dirty="0" smtClean="0"/>
                  <a:t>1.0 (1996)</a:t>
                </a:r>
                <a:endParaRPr lang="en-US" dirty="0"/>
              </a:p>
            </p:txBody>
          </p:sp>
          <p:pic>
            <p:nvPicPr>
              <p:cNvPr id="4" name="Picture 2" descr="http://upload.wikimedia.org/wikipedia/de/thumb/e/e1/Java-Logo.svg/100px-Java-Logo.sv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926"/>
              <a:stretch/>
            </p:blipFill>
            <p:spPr bwMode="auto">
              <a:xfrm>
                <a:off x="1746713" y="2638958"/>
                <a:ext cx="439154" cy="579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746" name="Picture 2" descr="https://upload.wikimedia.org/wikipedia/commons/thumb/4/40/Wave.svg/170px-Wav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33288"/>
              <a:ext cx="384175" cy="69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95817" y="1700808"/>
            <a:ext cx="3700595" cy="4292260"/>
          </a:xfrm>
          <a:prstGeom prst="foldedCorner">
            <a:avLst>
              <a:gd name="adj" fmla="val 1062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660210" y="3890491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310004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441366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267744" y="1578848"/>
            <a:ext cx="16344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</a:t>
            </a:r>
          </a:p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4003808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3010223" y="1558821"/>
            <a:ext cx="127444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604965" y="1513873"/>
            <a:ext cx="127444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8169882" y="1520825"/>
            <a:ext cx="69837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.</a:t>
            </a:r>
            <a:r>
              <a:rPr lang="de-DE" dirty="0" err="1" smtClean="0"/>
              <a:t>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36439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428455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12271"/>
            <a:ext cx="3528516" cy="1394545"/>
          </a:xfrm>
          <a:prstGeom prst="wedgeRoundRectCallout">
            <a:avLst>
              <a:gd name="adj1" fmla="val -13884"/>
              <a:gd name="adj2" fmla="val -1802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149505" y="2457449"/>
            <a:ext cx="1746250" cy="885825"/>
          </a:xfrm>
          <a:prstGeom prst="wedgeRoundRectCallout">
            <a:avLst>
              <a:gd name="adj1" fmla="val -99055"/>
              <a:gd name="adj2" fmla="val -4400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3210242" y="1537515"/>
            <a:ext cx="69837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11084</Words>
  <Application>Microsoft Office PowerPoint</Application>
  <PresentationFormat>Bildschirmpräsentation (4:3)</PresentationFormat>
  <Paragraphs>3407</Paragraphs>
  <Slides>176</Slides>
  <Notes>65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176</vt:i4>
      </vt:variant>
    </vt:vector>
  </HeadingPairs>
  <TitlesOfParts>
    <vt:vector size="189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Wie wichtig sind C und C++?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Was genau macht der Präprozessor?</vt:lpstr>
      <vt:lpstr>Exkurs: Fortgeschrittene Verwendung des Präprozessors</vt:lpstr>
      <vt:lpstr>Intermezzo</vt:lpstr>
      <vt:lpstr>Programmstart</vt:lpstr>
      <vt:lpstr>Systemstart</vt:lpstr>
      <vt:lpstr>Demo –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Der Null-Pointer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Intermezzo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Ohne Smart Pointer</vt:lpstr>
      <vt:lpstr>Mit klassischen Zeigern</vt:lpstr>
      <vt:lpstr>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Verschiedene Strategien als Unterklassen</vt:lpstr>
      <vt:lpstr>Lösung mit Polymorphie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 II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889</cp:revision>
  <dcterms:created xsi:type="dcterms:W3CDTF">2008-08-19T13:25:11Z</dcterms:created>
  <dcterms:modified xsi:type="dcterms:W3CDTF">2015-08-13T08:40:34Z</dcterms:modified>
</cp:coreProperties>
</file>