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6"/>
  </p:notesMasterIdLst>
  <p:handoutMasterIdLst>
    <p:handoutMasterId r:id="rId177"/>
  </p:handoutMasterIdLst>
  <p:sldIdLst>
    <p:sldId id="277" r:id="rId2"/>
    <p:sldId id="445" r:id="rId3"/>
    <p:sldId id="276" r:id="rId4"/>
    <p:sldId id="265" r:id="rId5"/>
    <p:sldId id="259" r:id="rId6"/>
    <p:sldId id="267" r:id="rId7"/>
    <p:sldId id="275" r:id="rId8"/>
    <p:sldId id="268" r:id="rId9"/>
    <p:sldId id="274" r:id="rId10"/>
    <p:sldId id="271" r:id="rId11"/>
    <p:sldId id="279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44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446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443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444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440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441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7" r:id="rId122"/>
    <p:sldId id="388" r:id="rId123"/>
    <p:sldId id="389" r:id="rId124"/>
    <p:sldId id="390" r:id="rId125"/>
    <p:sldId id="391" r:id="rId126"/>
    <p:sldId id="392" r:id="rId127"/>
    <p:sldId id="393" r:id="rId128"/>
    <p:sldId id="394" r:id="rId129"/>
    <p:sldId id="395" r:id="rId130"/>
    <p:sldId id="396" r:id="rId131"/>
    <p:sldId id="397" r:id="rId132"/>
    <p:sldId id="398" r:id="rId133"/>
    <p:sldId id="399" r:id="rId134"/>
    <p:sldId id="400" r:id="rId135"/>
    <p:sldId id="401" r:id="rId136"/>
    <p:sldId id="402" r:id="rId137"/>
    <p:sldId id="403" r:id="rId138"/>
    <p:sldId id="404" r:id="rId139"/>
    <p:sldId id="405" r:id="rId140"/>
    <p:sldId id="406" r:id="rId141"/>
    <p:sldId id="407" r:id="rId142"/>
    <p:sldId id="408" r:id="rId143"/>
    <p:sldId id="409" r:id="rId144"/>
    <p:sldId id="410" r:id="rId145"/>
    <p:sldId id="411" r:id="rId146"/>
    <p:sldId id="412" r:id="rId147"/>
    <p:sldId id="442" r:id="rId148"/>
    <p:sldId id="413" r:id="rId149"/>
    <p:sldId id="414" r:id="rId150"/>
    <p:sldId id="415" r:id="rId151"/>
    <p:sldId id="416" r:id="rId152"/>
    <p:sldId id="417" r:id="rId153"/>
    <p:sldId id="418" r:id="rId154"/>
    <p:sldId id="419" r:id="rId155"/>
    <p:sldId id="420" r:id="rId156"/>
    <p:sldId id="421" r:id="rId157"/>
    <p:sldId id="422" r:id="rId158"/>
    <p:sldId id="423" r:id="rId159"/>
    <p:sldId id="424" r:id="rId160"/>
    <p:sldId id="425" r:id="rId161"/>
    <p:sldId id="426" r:id="rId162"/>
    <p:sldId id="427" r:id="rId163"/>
    <p:sldId id="439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445"/>
            <p14:sldId id="276"/>
            <p14:sldId id="265"/>
            <p14:sldId id="259"/>
            <p14:sldId id="267"/>
            <p14:sldId id="275"/>
            <p14:sldId id="268"/>
            <p14:sldId id="274"/>
            <p14:sldId id="271"/>
          </p14:sldIdLst>
        </p14:section>
        <p14:section name="Einführung" id="{BE578C42-9DC1-4798-822A-7F854431B6CA}">
          <p14:sldIdLst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446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272" autoAdjust="0"/>
    <p:restoredTop sz="79565" autoAdjust="0"/>
  </p:normalViewPr>
  <p:slideViewPr>
    <p:cSldViewPr>
      <p:cViewPr varScale="1">
        <p:scale>
          <a:sx n="86" d="100"/>
          <a:sy n="86" d="100"/>
        </p:scale>
        <p:origin x="1066" y="7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handoutMaster" Target="handoutMasters/handout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66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31.07.2015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1.xlsx"/><Relationship Id="rId5" Type="http://schemas.openxmlformats.org/officeDocument/2006/relationships/oleObject" Target="../embeddings/oleObject4.bin"/><Relationship Id="rId10" Type="http://schemas.openxmlformats.org/officeDocument/2006/relationships/image" Target="../media/image40.emf"/><Relationship Id="rId4" Type="http://schemas.openxmlformats.org/officeDocument/2006/relationships/image" Target="../media/image38.png"/><Relationship Id="rId9" Type="http://schemas.openxmlformats.org/officeDocument/2006/relationships/package" Target="../embeddings/Microsoft_Excel-Arbeitsblatt2.xlsx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7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3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polymorphe Behandlung von Methoden </a:t>
            </a:r>
            <a:r>
              <a:rPr lang="de-DE" altLang="de-DE" dirty="0"/>
              <a:t>per Default </a:t>
            </a:r>
            <a:r>
              <a:rPr lang="de-DE" altLang="de-DE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Schlüsselwort </a:t>
            </a:r>
            <a:r>
              <a:rPr lang="de-DE" altLang="de-DE" dirty="0" err="1"/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b="0" dirty="0" err="1" smtClean="0"/>
              <a:t>Destruktor</a:t>
            </a:r>
            <a:r>
              <a:rPr lang="de-DE" altLang="de-DE" sz="1800" b="0" dirty="0" smtClean="0"/>
              <a:t>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2" name="Arbeitsblatt" r:id="rId6" imgW="2447870" imgH="1076314" progId="Excel.Sheet.12">
                  <p:embed/>
                </p:oleObj>
              </mc:Choice>
              <mc:Fallback>
                <p:oleObj name="Arbeitsblatt" r:id="rId6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3" name="Arbeitsblatt" r:id="rId9" imgW="3010122" imgH="1076314" progId="Excel.Sheet.12">
                  <p:embed/>
                </p:oleObj>
              </mc:Choice>
              <mc:Fallback>
                <p:oleObj name="Arbeitsblatt" r:id="rId9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funktionalen Programmierstil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sinnvoll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Standard-Bibliotheken in C++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1154" y="2374900"/>
            <a:ext cx="2732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dirty="0"/>
              <a:t>g</a:t>
            </a:r>
            <a:r>
              <a:rPr lang="de-DE" altLang="de-DE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Steile Lernkurve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mächtiger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dirty="0" smtClean="0"/>
              <a:t>der Vorteil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dirty="0" smtClean="0"/>
              <a:t>inkrementelles Bauen </a:t>
            </a:r>
            <a:r>
              <a:rPr lang="de-DE" altLang="de-DE" b="0" dirty="0" smtClean="0"/>
              <a:t>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dirty="0" smtClean="0"/>
              <a:t>	… müssen aber gepflegt werden und sind nicht-trivial zu erlernen.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Programmierpraktikum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28173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err="1"/>
              <a:t>Impl</a:t>
            </a:r>
            <a:r>
              <a:rPr lang="de-DE" altLang="de-DE" sz="1800" b="0" dirty="0"/>
              <a:t>-Dateien </a:t>
            </a:r>
            <a:r>
              <a:rPr lang="de-DE" altLang="de-DE" sz="1800" b="0" dirty="0" smtClean="0"/>
              <a:t>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WIN32, UNIX)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def.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Präprozessor</a:t>
            </a:r>
            <a:br>
              <a:rPr lang="de-DE" dirty="0"/>
            </a:br>
            <a:r>
              <a:rPr lang="de-DE" dirty="0" smtClean="0"/>
              <a:t>	Fortgeschrittene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Schlüsselwort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988940" y="421869"/>
            <a:ext cx="3096344" cy="483919"/>
          </a:xfrm>
          <a:prstGeom prst="wedgeRoundRectCallout">
            <a:avLst>
              <a:gd name="adj1" fmla="val -57952"/>
              <a:gd name="adj2" fmla="val 515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</a:t>
            </a:r>
            <a:r>
              <a:rPr lang="de-DE" altLang="de-DE" sz="1800" b="0"/>
              <a:t>kann</a:t>
            </a:r>
            <a:r>
              <a:rPr lang="de-DE" altLang="de-DE" sz="1800" b="0" smtClean="0"/>
              <a:t>?</a:t>
            </a:r>
            <a:endParaRPr lang="de-DE" altLang="de-DE" sz="1800" b="0" dirty="0"/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2" y="4189413"/>
            <a:ext cx="5399831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Wozu braucht man einen Präprozessor?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Systemstart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Herunterladen</a:t>
            </a:r>
            <a:r>
              <a:rPr lang="en-US" dirty="0" smtClean="0"/>
              <a:t> der VM: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Importieren der Appliance </a:t>
            </a:r>
            <a:r>
              <a:rPr lang="de-DE" i="1" dirty="0" err="1" smtClean="0"/>
              <a:t>antergos.ova</a:t>
            </a:r>
            <a:endParaRPr lang="de-DE" i="1" dirty="0" smtClean="0"/>
          </a:p>
          <a:p>
            <a:pPr marL="692150" lvl="1" indent="-342900">
              <a:buFontTx/>
              <a:buChar char="-"/>
            </a:pPr>
            <a:r>
              <a:rPr lang="de-DE" b="1" i="1" dirty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auf C:/VM/ gesetzt werden – ansonsten sprengt Ihr die </a:t>
            </a:r>
            <a:r>
              <a:rPr lang="de-DE" i="1" dirty="0" err="1" smtClean="0"/>
              <a:t>Quota</a:t>
            </a:r>
            <a:r>
              <a:rPr lang="de-DE" i="1" dirty="0" smtClean="0"/>
              <a:t>!</a:t>
            </a:r>
          </a:p>
          <a:p>
            <a:pPr marL="692150" lvl="1" indent="-342900">
              <a:buFontTx/>
              <a:buChar char="-"/>
            </a:pP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Genereller Hinweis: </a:t>
            </a:r>
            <a:r>
              <a:rPr lang="de-DE" i="1" dirty="0" err="1" smtClean="0"/>
              <a:t>Ctrl</a:t>
            </a:r>
            <a:r>
              <a:rPr lang="de-DE" i="1" dirty="0" smtClean="0"/>
              <a:t> (rechts)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&lt;</a:t>
            </a:r>
            <a:r>
              <a:rPr lang="en-US" dirty="0" err="1" smtClean="0"/>
              <a:t>cstddef</a:t>
            </a:r>
            <a:r>
              <a:rPr lang="en-US" dirty="0" smtClean="0"/>
              <a:t>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C++11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NULL vs. 0 vs. 0x00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“Mein </a:t>
            </a:r>
            <a:r>
              <a:rPr lang="en-US" dirty="0" err="1" smtClean="0"/>
              <a:t>größter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659340" y="1484313"/>
            <a:ext cx="223224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9020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i="1" dirty="0" smtClean="0">
                <a:solidFill>
                  <a:schemeClr val="bg1"/>
                </a:solidFill>
              </a:rPr>
              <a:t>n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Aufzugsimulation (</a:t>
            </a:r>
            <a:r>
              <a:rPr lang="de-DE" altLang="de-DE" dirty="0" err="1" smtClean="0"/>
              <a:t>reloaded</a:t>
            </a:r>
            <a:r>
              <a:rPr lang="de-DE" altLang="de-DE" dirty="0" smtClean="0"/>
              <a:t>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10875</Words>
  <Application>Microsoft Office PowerPoint</Application>
  <PresentationFormat>Bildschirmpräsentation (4:3)</PresentationFormat>
  <Paragraphs>3302</Paragraphs>
  <Slides>174</Slides>
  <Notes>62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174</vt:i4>
      </vt:variant>
    </vt:vector>
  </HeadingPairs>
  <TitlesOfParts>
    <vt:vector size="187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TODO – Neue Inhalte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Wie wichtig sind C/C++?</vt:lpstr>
      <vt:lpstr>Programmierpraktikum C und C++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</vt:lpstr>
      <vt:lpstr>Kompilierung für C/C++ I</vt:lpstr>
      <vt:lpstr>Kompilierung für C/C++ II</vt:lpstr>
      <vt:lpstr>Was genau macht der Präprozessor?</vt:lpstr>
      <vt:lpstr>Präprozessor  Fortgeschrittene Verwendung</vt:lpstr>
      <vt:lpstr>Intermezzo</vt:lpstr>
      <vt:lpstr>Systemstart</vt:lpstr>
      <vt:lpstr>Systemstart</vt:lpstr>
      <vt:lpstr>PowerPoint-Präsentation</vt:lpstr>
      <vt:lpstr>Laufzeitunterschied zwischen Java und C++ Beispiel Matrixmultiplikation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boost::shared_ptr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547</cp:revision>
  <dcterms:created xsi:type="dcterms:W3CDTF">2008-08-19T13:25:11Z</dcterms:created>
  <dcterms:modified xsi:type="dcterms:W3CDTF">2015-07-31T14:01:05Z</dcterms:modified>
</cp:coreProperties>
</file>