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77"/>
  </p:notesMasterIdLst>
  <p:handoutMasterIdLst>
    <p:handoutMasterId r:id="rId178"/>
  </p:handoutMasterIdLst>
  <p:sldIdLst>
    <p:sldId id="277" r:id="rId2"/>
    <p:sldId id="276" r:id="rId3"/>
    <p:sldId id="265" r:id="rId4"/>
    <p:sldId id="259" r:id="rId5"/>
    <p:sldId id="267" r:id="rId6"/>
    <p:sldId id="275" r:id="rId7"/>
    <p:sldId id="268" r:id="rId8"/>
    <p:sldId id="274" r:id="rId9"/>
    <p:sldId id="271" r:id="rId10"/>
    <p:sldId id="279" r:id="rId11"/>
    <p:sldId id="449" r:id="rId12"/>
    <p:sldId id="280" r:id="rId13"/>
    <p:sldId id="281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447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446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443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444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7" r:id="rId72"/>
    <p:sldId id="338" r:id="rId73"/>
    <p:sldId id="440" r:id="rId74"/>
    <p:sldId id="340" r:id="rId75"/>
    <p:sldId id="341" r:id="rId76"/>
    <p:sldId id="342" r:id="rId77"/>
    <p:sldId id="343" r:id="rId78"/>
    <p:sldId id="344" r:id="rId79"/>
    <p:sldId id="345" r:id="rId80"/>
    <p:sldId id="346" r:id="rId81"/>
    <p:sldId id="347" r:id="rId82"/>
    <p:sldId id="348" r:id="rId83"/>
    <p:sldId id="349" r:id="rId84"/>
    <p:sldId id="350" r:id="rId85"/>
    <p:sldId id="351" r:id="rId86"/>
    <p:sldId id="352" r:id="rId87"/>
    <p:sldId id="353" r:id="rId88"/>
    <p:sldId id="354" r:id="rId89"/>
    <p:sldId id="355" r:id="rId90"/>
    <p:sldId id="356" r:id="rId91"/>
    <p:sldId id="357" r:id="rId92"/>
    <p:sldId id="358" r:id="rId93"/>
    <p:sldId id="359" r:id="rId94"/>
    <p:sldId id="360" r:id="rId95"/>
    <p:sldId id="361" r:id="rId96"/>
    <p:sldId id="362" r:id="rId97"/>
    <p:sldId id="363" r:id="rId98"/>
    <p:sldId id="364" r:id="rId99"/>
    <p:sldId id="365" r:id="rId100"/>
    <p:sldId id="366" r:id="rId101"/>
    <p:sldId id="367" r:id="rId102"/>
    <p:sldId id="368" r:id="rId103"/>
    <p:sldId id="369" r:id="rId104"/>
    <p:sldId id="370" r:id="rId105"/>
    <p:sldId id="441" r:id="rId106"/>
    <p:sldId id="371" r:id="rId107"/>
    <p:sldId id="372" r:id="rId108"/>
    <p:sldId id="373" r:id="rId109"/>
    <p:sldId id="374" r:id="rId110"/>
    <p:sldId id="375" r:id="rId111"/>
    <p:sldId id="376" r:id="rId112"/>
    <p:sldId id="377" r:id="rId113"/>
    <p:sldId id="378" r:id="rId114"/>
    <p:sldId id="379" r:id="rId115"/>
    <p:sldId id="380" r:id="rId116"/>
    <p:sldId id="381" r:id="rId117"/>
    <p:sldId id="382" r:id="rId118"/>
    <p:sldId id="383" r:id="rId119"/>
    <p:sldId id="384" r:id="rId120"/>
    <p:sldId id="385" r:id="rId121"/>
    <p:sldId id="387" r:id="rId122"/>
    <p:sldId id="388" r:id="rId123"/>
    <p:sldId id="389" r:id="rId124"/>
    <p:sldId id="390" r:id="rId125"/>
    <p:sldId id="391" r:id="rId126"/>
    <p:sldId id="392" r:id="rId127"/>
    <p:sldId id="393" r:id="rId128"/>
    <p:sldId id="394" r:id="rId129"/>
    <p:sldId id="395" r:id="rId130"/>
    <p:sldId id="396" r:id="rId131"/>
    <p:sldId id="397" r:id="rId132"/>
    <p:sldId id="398" r:id="rId133"/>
    <p:sldId id="399" r:id="rId134"/>
    <p:sldId id="400" r:id="rId135"/>
    <p:sldId id="401" r:id="rId136"/>
    <p:sldId id="402" r:id="rId137"/>
    <p:sldId id="403" r:id="rId138"/>
    <p:sldId id="404" r:id="rId139"/>
    <p:sldId id="405" r:id="rId140"/>
    <p:sldId id="406" r:id="rId141"/>
    <p:sldId id="407" r:id="rId142"/>
    <p:sldId id="408" r:id="rId143"/>
    <p:sldId id="409" r:id="rId144"/>
    <p:sldId id="410" r:id="rId145"/>
    <p:sldId id="411" r:id="rId146"/>
    <p:sldId id="412" r:id="rId147"/>
    <p:sldId id="442" r:id="rId148"/>
    <p:sldId id="413" r:id="rId149"/>
    <p:sldId id="414" r:id="rId150"/>
    <p:sldId id="415" r:id="rId151"/>
    <p:sldId id="416" r:id="rId152"/>
    <p:sldId id="417" r:id="rId153"/>
    <p:sldId id="418" r:id="rId154"/>
    <p:sldId id="419" r:id="rId155"/>
    <p:sldId id="420" r:id="rId156"/>
    <p:sldId id="421" r:id="rId157"/>
    <p:sldId id="422" r:id="rId158"/>
    <p:sldId id="423" r:id="rId159"/>
    <p:sldId id="424" r:id="rId160"/>
    <p:sldId id="425" r:id="rId161"/>
    <p:sldId id="426" r:id="rId162"/>
    <p:sldId id="427" r:id="rId163"/>
    <p:sldId id="439" r:id="rId164"/>
    <p:sldId id="428" r:id="rId165"/>
    <p:sldId id="429" r:id="rId166"/>
    <p:sldId id="430" r:id="rId167"/>
    <p:sldId id="431" r:id="rId168"/>
    <p:sldId id="432" r:id="rId169"/>
    <p:sldId id="433" r:id="rId170"/>
    <p:sldId id="434" r:id="rId171"/>
    <p:sldId id="435" r:id="rId172"/>
    <p:sldId id="436" r:id="rId173"/>
    <p:sldId id="437" r:id="rId174"/>
    <p:sldId id="438" r:id="rId175"/>
    <p:sldId id="448" r:id="rId176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277"/>
            <p14:sldId id="276"/>
            <p14:sldId id="265"/>
            <p14:sldId id="259"/>
            <p14:sldId id="267"/>
            <p14:sldId id="275"/>
            <p14:sldId id="268"/>
            <p14:sldId id="274"/>
            <p14:sldId id="271"/>
          </p14:sldIdLst>
        </p14:section>
        <p14:section name="Einführung" id="{BE578C42-9DC1-4798-822A-7F854431B6CA}">
          <p14:sldIdLst>
            <p14:sldId id="279"/>
            <p14:sldId id="44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47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446"/>
          </p14:sldIdLst>
        </p14:section>
        <p14:section name="Speicherverwaltung" id="{2C8B8110-A4F2-4DE1-B7D9-861865B46C00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443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444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4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Vererbung und Polymorphie" id="{C6D9C4FD-2BA1-426C-B138-974A60570EBB}">
          <p14:sldIdLst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</p14:sldIdLst>
        </p14:section>
        <p14:section name="Fortgeschrittene Themen" id="{ED0E4761-A9A0-49B5-9469-79A68F31E2AD}">
          <p14:sldIdLst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4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39"/>
          </p14:sldIdLst>
        </p14:section>
        <p14:section name="C für Microcontroller" id="{ADDD1EC2-EEC4-4150-90B4-7F3AA7BE72A3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7FC28"/>
    <a:srgbClr val="FC7428"/>
    <a:srgbClr val="FC6528"/>
    <a:srgbClr val="FF7B21"/>
    <a:srgbClr val="FF3300"/>
    <a:srgbClr val="979797"/>
    <a:srgbClr val="7F7F7F"/>
    <a:srgbClr val="FFD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2" autoAdjust="0"/>
    <p:restoredTop sz="79565" autoAdjust="0"/>
  </p:normalViewPr>
  <p:slideViewPr>
    <p:cSldViewPr>
      <p:cViewPr>
        <p:scale>
          <a:sx n="100" d="100"/>
          <a:sy n="100" d="100"/>
        </p:scale>
        <p:origin x="658" y="-902"/>
      </p:cViewPr>
      <p:guideLst>
        <p:guide orient="horz" pos="1253"/>
        <p:guide pos="340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tableStyles" Target="tableStyle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notesMaster" Target="notesMasters/notesMaster1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viewProps" Target="view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20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die Trennung in Header- und Impl-Dateien wirklich hilfreich? Oder nur nervig…</a:t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5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#1 - 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Ist es möglich, dass man erfolgreich kompilieren aber nicht linken kann?  Wie?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Ja, denn das Kompilieren erfolgt gegen die Header, das Linken gegen die Bibliotheken.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Java</a:t>
            </a:r>
            <a:r>
              <a:rPr lang="de-DE" dirty="0" smtClean="0"/>
              <a:t>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786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35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Eventuell deutlich machen, dass es sich um Methoden handelt aus denen die Codeauszüge stammen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36A4F126-A263-4907-9268-E71351645182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38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41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42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Vereinfacht die Übergabe an </a:t>
            </a:r>
            <a:r>
              <a:rPr lang="de-DE" altLang="de-DE" dirty="0" smtClean="0">
                <a:latin typeface="Times New Roman" pitchFamily="16" charset="0"/>
              </a:rPr>
              <a:t>Funktionen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Speicherplatzreduktion</a:t>
            </a:r>
            <a:endParaRPr lang="de-DE" altLang="de-DE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Defaultkonstruktur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</a:t>
            </a:r>
            <a:r>
              <a:rPr lang="de-DE" altLang="de-DE" dirty="0" err="1" smtClean="0">
                <a:latin typeface="Times New Roman" pitchFamily="16" charset="0"/>
              </a:rPr>
              <a:t>initialsiert</a:t>
            </a:r>
            <a:r>
              <a:rPr lang="de-DE" altLang="de-DE" dirty="0" smtClean="0">
                <a:latin typeface="Times New Roman" pitchFamily="16" charset="0"/>
              </a:rPr>
              <a:t>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- Genau wie auf F.19 würde ich dazuschreiben/erwähnen, dass das ebenfalls sehr schlechter Stil ist, wenn man sich auf den Compiler verlässt damit keine Kopie angelegt wird.</a:t>
            </a: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66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87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15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TODO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TODO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</a:t>
            </a:r>
            <a:r>
              <a:rPr lang="de-DE" baseline="0" smtClean="0"/>
              <a:t>siehe nächste </a:t>
            </a:r>
            <a:r>
              <a:rPr lang="de-DE" baseline="0" dirty="0" smtClean="0"/>
              <a:t>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1186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Pro: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Mixins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mächtig</a:t>
            </a:r>
          </a:p>
          <a:p>
            <a:r>
              <a:rPr lang="de-DE" altLang="de-DE" dirty="0" smtClean="0">
                <a:latin typeface="Times New Roman" pitchFamily="16" charset="0"/>
              </a:rPr>
              <a:t>Contra: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zu mächtig/komplex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Schnittstellenvererbung</a:t>
            </a:r>
            <a:r>
              <a:rPr lang="de-DE" altLang="de-DE" b="0" dirty="0" smtClean="0"/>
              <a:t> sinnvoll, nützlich (Design!) und zumeist unproblematisch (vgl. Interfaces in Java)</a:t>
            </a:r>
            <a:br>
              <a:rPr lang="de-DE" altLang="de-DE" b="0" dirty="0" smtClean="0"/>
            </a:br>
            <a:r>
              <a:rPr lang="de-DE" altLang="de-DE" b="0" dirty="0" smtClean="0"/>
              <a:t>	-</a:t>
            </a:r>
            <a:r>
              <a:rPr lang="de-DE" altLang="de-DE" b="0" baseline="0" dirty="0" smtClean="0"/>
              <a:t> aber auch Interfaces haben ihre Tücken (gleiche Methodensignatur mit unterschiedlicher Semantik)</a:t>
            </a:r>
            <a:endParaRPr lang="de-DE" altLang="de-DE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Implementierungsvererbung</a:t>
            </a:r>
            <a:r>
              <a:rPr lang="de-DE" altLang="de-DE" b="0" dirty="0" smtClean="0"/>
              <a:t> problematisch und zu vermeiden (Komposition vorziehen)</a:t>
            </a:r>
          </a:p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73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73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73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95EFEB0-8B75-4D51-B519-04CD61FEC21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822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Generics-Konstruktur</a:t>
            </a:r>
            <a:r>
              <a:rPr lang="de-DE" altLang="de-DE" dirty="0" smtClean="0">
                <a:latin typeface="Times New Roman" pitchFamily="16" charset="0"/>
              </a:rPr>
              <a:t>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Notwendigkeit der Implementierung im Header besser erklären</a:t>
            </a: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T* direkt als Zeiger zu verwenden ist etwas ungünstig…   Besser wäre direkt -&gt; und != auf den Typparameter aufzurufen</a:t>
            </a: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>
              <a:defRPr/>
            </a:pPr>
            <a:r>
              <a:rPr lang="de-DE" dirty="0" smtClean="0"/>
              <a:t>- Benutzung der Typparameter legt erwartete Methoden fest.</a:t>
            </a:r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Funktionszeiger, Function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137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vs. Schleife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#2 - Vorteil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  <a:endParaRPr lang="de-DE" dirty="0"/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Alternativ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objs</a:t>
            </a:r>
            <a:r>
              <a:rPr lang="en-US" sz="1200" kern="120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patsubst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%.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cpp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%.o, 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srcs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))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10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 Ist es sinnvoll zu verlangen, dass jede „Funktion“ in einer Klasse sein MUSS?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Nicht unbedingt - sieht man an dem Hilfskonstrukt "Utility Klassen" in Java.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#2.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4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8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05.08.2015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notesSlide" Target="../notesSlides/notesSlide28.xml"/><Relationship Id="rId7" Type="http://schemas.openxmlformats.org/officeDocument/2006/relationships/package" Target="../embeddings/Microsoft_Excel-Arbeitsblat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9.emf"/><Relationship Id="rId5" Type="http://schemas.openxmlformats.org/officeDocument/2006/relationships/package" Target="../embeddings/Microsoft_Excel-Arbeitsblatt1.xlsx"/><Relationship Id="rId4" Type="http://schemas.openxmlformats.org/officeDocument/2006/relationships/image" Target="../media/image34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7" Type="http://schemas.openxmlformats.org/officeDocument/2006/relationships/hyperlink" Target="http://safari.awprofessional.com/?XmlId=0321113586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ndrei_Alexandrescu" TargetMode="External"/><Relationship Id="rId5" Type="http://schemas.openxmlformats.org/officeDocument/2006/relationships/hyperlink" Target="http://www.gotw.ca/" TargetMode="External"/><Relationship Id="rId4" Type="http://schemas.openxmlformats.org/officeDocument/2006/relationships/image" Target="../media/image47.png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praktikum" TargetMode="External"/><Relationship Id="rId7" Type="http://schemas.openxmlformats.org/officeDocument/2006/relationships/hyperlink" Target="https://moodle.tu-darmstadt.de/course/view.php?id=4827" TargetMode="External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s://github.com/Echtzeitsysteme/tud-cpp-exercises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py_elision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grundkurs-c/" TargetMode="External"/><Relationship Id="rId2" Type="http://schemas.openxmlformats.org/officeDocument/2006/relationships/hyperlink" Target="http://www.ldv.ei.tum.de/lehre/programmierpraktikum-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dedu.com/cpp/zum_mitnehmen/cpp_einf.pdf" TargetMode="External"/><Relationship Id="rId4" Type="http://schemas.openxmlformats.org/officeDocument/2006/relationships/hyperlink" Target="http://fbim.fh-regensburg.de/~sce39014/pg1/pg1-skript.pdf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3.jpe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Einführung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werden Konstruktoren von innen nach außen und </a:t>
            </a:r>
            <a:r>
              <a:rPr lang="de-DE" altLang="de-DE" sz="1800" b="0" dirty="0" err="1" smtClean="0"/>
              <a:t>Destruktoren</a:t>
            </a:r>
            <a:r>
              <a:rPr lang="de-DE" altLang="de-DE" sz="1800" b="0" dirty="0" smtClean="0"/>
              <a:t> von außen nach innen aufgerufen?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7531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6249478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6249478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Destruktor</a:t>
            </a:r>
            <a:r>
              <a:rPr lang="de-DE" dirty="0">
                <a:solidFill>
                  <a:schemeClr val="bg1"/>
                </a:solidFill>
              </a:rPr>
              <a:t>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881523" y="3353785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881523" y="513276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polymorphe Behandlung von Methoden </a:t>
            </a:r>
            <a:r>
              <a:rPr lang="de-DE" altLang="de-DE" dirty="0"/>
              <a:t>per Default </a:t>
            </a:r>
            <a:r>
              <a:rPr lang="de-DE" altLang="de-DE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Schlüsselwort </a:t>
            </a:r>
            <a:r>
              <a:rPr lang="de-DE" altLang="de-DE" dirty="0" err="1"/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63538" y="3273425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(nur im Header)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23850" y="5661025"/>
            <a:ext cx="5575300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</a:t>
            </a:r>
            <a:r>
              <a:rPr lang="de-DE" b="1" dirty="0" err="1">
                <a:solidFill>
                  <a:schemeClr val="bg1"/>
                </a:solidFill>
              </a:rPr>
              <a:t>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</a:t>
            </a:r>
            <a:r>
              <a:rPr lang="de-DE" altLang="de-DE" sz="1800" b="0" dirty="0" err="1" smtClean="0"/>
              <a:t>Destruktor</a:t>
            </a:r>
            <a:r>
              <a:rPr lang="de-DE" altLang="de-DE" sz="1800" b="0" dirty="0" smtClean="0"/>
              <a:t> in einer Klasse mit virtuellen Methoden auch virtuell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das mit virtuellen Konstruktoren?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 bwMode="auto">
          <a:xfrm>
            <a:off x="7092280" y="5939356"/>
            <a:ext cx="1907332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i="1" dirty="0" err="1" smtClean="0"/>
              <a:t>ElevatorStrategy</a:t>
            </a:r>
            <a:r>
              <a:rPr lang="de-DE" b="0" i="1" dirty="0" smtClean="0"/>
              <a:t>*)</a:t>
            </a:r>
            <a:r>
              <a:rPr lang="de-DE" b="0" dirty="0" smtClean="0"/>
              <a:t>, das Objekt behält seinen Typ (z.B. </a:t>
            </a:r>
            <a:r>
              <a:rPr lang="de-DE" b="0" i="1" dirty="0" err="1" smtClean="0"/>
              <a:t>EnergyMinimizingStrategy</a:t>
            </a:r>
            <a:r>
              <a:rPr lang="de-DE" b="0" dirty="0" smtClean="0"/>
              <a:t>).</a:t>
            </a:r>
          </a:p>
          <a:p>
            <a:r>
              <a:rPr lang="de-DE" b="0" dirty="0" smtClean="0"/>
              <a:t>Jede Klasse besitzt eine „Lookup“-Tabelle </a:t>
            </a:r>
            <a:r>
              <a:rPr lang="de-DE" dirty="0" smtClean="0"/>
              <a:t>(</a:t>
            </a:r>
            <a:r>
              <a:rPr lang="de-DE" i="1" dirty="0" err="1" smtClean="0"/>
              <a:t>vtable</a:t>
            </a:r>
            <a:r>
              <a:rPr lang="de-DE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66" y="5975231"/>
            <a:ext cx="504056" cy="44208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6" name="Arbeitsblatt" r:id="rId5" imgW="2447870" imgH="1076314" progId="Excel.Sheet.12">
                  <p:embed/>
                </p:oleObj>
              </mc:Choice>
              <mc:Fallback>
                <p:oleObj name="Arbeitsblatt" r:id="rId5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/>
          </p:nvPr>
        </p:nvGraphicFramePr>
        <p:xfrm>
          <a:off x="3333526" y="5223050"/>
          <a:ext cx="30099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7" name="Arbeitsblatt" r:id="rId7" imgW="3010122" imgH="1076314" progId="Excel.Sheet.12">
                  <p:embed/>
                </p:oleObj>
              </mc:Choice>
              <mc:Fallback>
                <p:oleObj name="Arbeitsblatt" r:id="rId7" imgW="3010122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3526" y="5223050"/>
                        <a:ext cx="3009900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Pure Virtual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7400" y="1563688"/>
            <a:ext cx="3168650" cy="814387"/>
          </a:xfrm>
          <a:prstGeom prst="wedgeRoundRectCallout">
            <a:avLst>
              <a:gd name="adj1" fmla="val -6032"/>
              <a:gd name="adj2" fmla="val 781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529952" y="3843665"/>
            <a:ext cx="5832475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implementiert werden, muss aber nicht</a:t>
            </a:r>
            <a:r>
              <a:rPr lang="de-DE" altLang="de-DE" sz="1800" b="0" dirty="0" smtClean="0"/>
              <a:t>.</a:t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kann dann nicht mehr instanziiert werden.</a:t>
            </a:r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22535" name="Gerade Verbindung 4"/>
          <p:cNvCxnSpPr>
            <a:cxnSpLocks noChangeShapeType="1"/>
          </p:cNvCxnSpPr>
          <p:nvPr/>
        </p:nvCxnSpPr>
        <p:spPr bwMode="auto">
          <a:xfrm flipH="1">
            <a:off x="684213" y="3429000"/>
            <a:ext cx="79914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Abgerundete rechteckige Legende 7"/>
          <p:cNvSpPr/>
          <p:nvPr/>
        </p:nvSpPr>
        <p:spPr>
          <a:xfrm>
            <a:off x="3485356" y="587565"/>
            <a:ext cx="3168650" cy="814387"/>
          </a:xfrm>
          <a:prstGeom prst="wedgeRoundRectCallout">
            <a:avLst>
              <a:gd name="adj1" fmla="val -58198"/>
              <a:gd name="adj2" fmla="val 760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sind virtuelle Methoden „teuer“?</a:t>
            </a:r>
          </a:p>
        </p:txBody>
      </p:sp>
      <p:sp>
        <p:nvSpPr>
          <p:cNvPr id="23557" name="Textfeld 4"/>
          <p:cNvSpPr txBox="1">
            <a:spLocks noChangeArrowheads="1"/>
          </p:cNvSpPr>
          <p:nvPr/>
        </p:nvSpPr>
        <p:spPr bwMode="auto">
          <a:xfrm>
            <a:off x="250825" y="2636838"/>
            <a:ext cx="8137525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</p:txBody>
      </p:sp>
      <p:sp>
        <p:nvSpPr>
          <p:cNvPr id="2" name="Rechteck 1"/>
          <p:cNvSpPr/>
          <p:nvPr/>
        </p:nvSpPr>
        <p:spPr>
          <a:xfrm>
            <a:off x="250825" y="4149725"/>
            <a:ext cx="5761038" cy="13795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altLang="de-DE" dirty="0"/>
              <a:t>Was ist der Unterschied zwischen Zeilen (2) und (3):</a:t>
            </a:r>
          </a:p>
          <a:p>
            <a:pPr marL="342900" indent="-342900" algn="l">
              <a:buFont typeface="+mj-lt"/>
              <a:buAutoNum type="arabicPeriod"/>
              <a:defRPr/>
            </a:pPr>
            <a:endParaRPr lang="de-DE" altLang="de-DE" dirty="0">
              <a:solidFill>
                <a:srgbClr val="005032"/>
              </a:solidFill>
              <a:latin typeface="Consolas" pitchFamily="49" charset="0"/>
            </a:endParaRP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strg1 =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strg2(strg0);</a:t>
            </a:r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302622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128859" cy="399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08810" y="3008128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389759" y="1528339"/>
            <a:ext cx="2578477" cy="513832"/>
            <a:chOff x="6153923" y="6332814"/>
            <a:chExt cx="2578477" cy="513832"/>
          </a:xfrm>
        </p:grpSpPr>
        <p:sp>
          <p:nvSpPr>
            <p:cNvPr id="18" name="Rechteck 17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085795" y="6414746"/>
              <a:ext cx="164660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 smtClean="0">
                  <a:solidFill>
                    <a:schemeClr val="bg1"/>
                  </a:solidFill>
                </a:rPr>
                <a:t>/Copy Elision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21" name="Rechteck 20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0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Historie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436097" y="4221163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i="1" dirty="0" err="1" smtClean="0">
                <a:solidFill>
                  <a:schemeClr val="bg1"/>
                </a:solidFill>
              </a:rPr>
              <a:t>java.lang.Object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„Objekte“ 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Nicht mehr so relevant!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Lösung mit Mehrfachvererbung:</a:t>
            </a:r>
          </a:p>
          <a:p>
            <a:endParaRPr lang="en-US" dirty="0"/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Typ, der in den Behälter soll, erbt zusätzlich von Typ des </a:t>
            </a:r>
            <a:r>
              <a:rPr lang="de-DE" b="1" dirty="0">
                <a:solidFill>
                  <a:schemeClr val="bg1"/>
                </a:solidFill>
              </a:rPr>
              <a:t>Behälterinhalts</a:t>
            </a: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ContentOfContainer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358775" y="4221163"/>
            <a:ext cx="3565525" cy="1173162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Führte zu </a:t>
            </a:r>
            <a:r>
              <a:rPr lang="de-DE" b="1" dirty="0">
                <a:solidFill>
                  <a:schemeClr val="bg1"/>
                </a:solidFill>
              </a:rPr>
              <a:t>komplexen Vererbungshierarchien</a:t>
            </a:r>
            <a:r>
              <a:rPr lang="de-DE" dirty="0">
                <a:solidFill>
                  <a:schemeClr val="bg1"/>
                </a:solidFill>
              </a:rPr>
              <a:t>, die mit Entwurfsentscheidungen nichts mehr zu tun hatten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4284663" y="5281613"/>
            <a:ext cx="4708525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Mit </a:t>
            </a:r>
            <a:r>
              <a:rPr lang="de-DE" dirty="0" smtClean="0">
                <a:solidFill>
                  <a:schemeClr val="bg1"/>
                </a:solidFill>
              </a:rPr>
              <a:t>Templates (siehe Tag 4) </a:t>
            </a:r>
            <a:r>
              <a:rPr lang="de-DE" dirty="0">
                <a:solidFill>
                  <a:schemeClr val="bg1"/>
                </a:solidFill>
              </a:rPr>
              <a:t>ist es </a:t>
            </a:r>
            <a:r>
              <a:rPr lang="de-DE" dirty="0" smtClean="0">
                <a:solidFill>
                  <a:schemeClr val="bg1"/>
                </a:solidFill>
              </a:rPr>
              <a:t>jetzt hier möglich</a:t>
            </a:r>
            <a:r>
              <a:rPr lang="de-DE" dirty="0">
                <a:solidFill>
                  <a:schemeClr val="bg1"/>
                </a:solidFill>
              </a:rPr>
              <a:t>, auf </a:t>
            </a:r>
            <a:r>
              <a:rPr lang="de-DE" b="1" dirty="0">
                <a:solidFill>
                  <a:schemeClr val="bg1"/>
                </a:solidFill>
              </a:rPr>
              <a:t>Mehrfachvererbung zu verzichten</a:t>
            </a:r>
          </a:p>
        </p:txBody>
      </p:sp>
    </p:spTree>
    <p:extLst>
      <p:ext uri="{BB962C8B-B14F-4D97-AF65-F5344CB8AC3E}">
        <p14:creationId xmlns:p14="http://schemas.microsoft.com/office/powerpoint/2010/main" val="23184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17" grpId="0" animBg="1"/>
      <p:bldP spid="21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1474788" y="4510088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1474788" y="4799013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1474788" y="48704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538163" y="32131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6391" name="Rectangle 13"/>
          <p:cNvSpPr>
            <a:spLocks noChangeArrowheads="1"/>
          </p:cNvSpPr>
          <p:nvPr/>
        </p:nvSpPr>
        <p:spPr bwMode="auto">
          <a:xfrm>
            <a:off x="539750" y="3502025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6392" name="Rectangle 14"/>
          <p:cNvSpPr>
            <a:spLocks noChangeArrowheads="1"/>
          </p:cNvSpPr>
          <p:nvPr/>
        </p:nvSpPr>
        <p:spPr bwMode="auto">
          <a:xfrm>
            <a:off x="539750" y="3790950"/>
            <a:ext cx="1512888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3" name="AutoShape 15"/>
          <p:cNvSpPr>
            <a:spLocks noChangeArrowheads="1"/>
          </p:cNvSpPr>
          <p:nvPr/>
        </p:nvSpPr>
        <p:spPr bwMode="auto">
          <a:xfrm>
            <a:off x="11176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4" name="Line 16"/>
          <p:cNvSpPr>
            <a:spLocks noChangeShapeType="1"/>
          </p:cNvSpPr>
          <p:nvPr/>
        </p:nvSpPr>
        <p:spPr bwMode="auto">
          <a:xfrm>
            <a:off x="11890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5" name="Rectangle 17"/>
          <p:cNvSpPr>
            <a:spLocks noChangeArrowheads="1"/>
          </p:cNvSpPr>
          <p:nvPr/>
        </p:nvSpPr>
        <p:spPr bwMode="auto">
          <a:xfrm>
            <a:off x="2268538" y="32131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6396" name="Rectangle 18"/>
          <p:cNvSpPr>
            <a:spLocks noChangeArrowheads="1"/>
          </p:cNvSpPr>
          <p:nvPr/>
        </p:nvSpPr>
        <p:spPr bwMode="auto">
          <a:xfrm>
            <a:off x="2268538" y="3790950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7" name="Line 19"/>
          <p:cNvSpPr>
            <a:spLocks noChangeShapeType="1"/>
          </p:cNvSpPr>
          <p:nvPr/>
        </p:nvSpPr>
        <p:spPr bwMode="auto">
          <a:xfrm>
            <a:off x="11890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20"/>
          <p:cNvSpPr>
            <a:spLocks noChangeShapeType="1"/>
          </p:cNvSpPr>
          <p:nvPr/>
        </p:nvSpPr>
        <p:spPr bwMode="auto">
          <a:xfrm>
            <a:off x="20526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9" name="AutoShape 21"/>
          <p:cNvSpPr>
            <a:spLocks noChangeArrowheads="1"/>
          </p:cNvSpPr>
          <p:nvPr/>
        </p:nvSpPr>
        <p:spPr bwMode="auto">
          <a:xfrm>
            <a:off x="30607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400" name="Line 22"/>
          <p:cNvSpPr>
            <a:spLocks noChangeShapeType="1"/>
          </p:cNvSpPr>
          <p:nvPr/>
        </p:nvSpPr>
        <p:spPr bwMode="auto">
          <a:xfrm>
            <a:off x="31321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1" name="Line 23"/>
          <p:cNvSpPr>
            <a:spLocks noChangeShapeType="1"/>
          </p:cNvSpPr>
          <p:nvPr/>
        </p:nvSpPr>
        <p:spPr bwMode="auto">
          <a:xfrm>
            <a:off x="22685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2" name="Line 24"/>
          <p:cNvSpPr>
            <a:spLocks noChangeShapeType="1"/>
          </p:cNvSpPr>
          <p:nvPr/>
        </p:nvSpPr>
        <p:spPr bwMode="auto">
          <a:xfrm>
            <a:off x="22685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3" name="Rectangle 25"/>
          <p:cNvSpPr>
            <a:spLocks noChangeArrowheads="1"/>
          </p:cNvSpPr>
          <p:nvPr/>
        </p:nvSpPr>
        <p:spPr bwMode="auto">
          <a:xfrm>
            <a:off x="2268538" y="350202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835696" y="1514354"/>
            <a:ext cx="5256213" cy="1200150"/>
          </a:xfrm>
          <a:prstGeom prst="wedgeRoundRectCallout">
            <a:avLst>
              <a:gd name="adj1" fmla="val -31638"/>
              <a:gd name="adj2" fmla="val 869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Schnittstellenvererbung: </a:t>
            </a:r>
            <a:r>
              <a:rPr lang="de-DE" dirty="0" smtClean="0">
                <a:solidFill>
                  <a:schemeClr val="bg1"/>
                </a:solidFill>
              </a:rPr>
              <a:t>Wenn </a:t>
            </a:r>
            <a:r>
              <a:rPr lang="de-DE" dirty="0">
                <a:solidFill>
                  <a:schemeClr val="bg1"/>
                </a:solidFill>
              </a:rPr>
              <a:t>weitere Oberklassen </a:t>
            </a:r>
            <a:r>
              <a:rPr lang="de-DE" i="1" dirty="0" smtClean="0">
                <a:solidFill>
                  <a:schemeClr val="bg1"/>
                </a:solidFill>
              </a:rPr>
              <a:t>pure </a:t>
            </a:r>
            <a:r>
              <a:rPr lang="de-DE" i="1" dirty="0" err="1" smtClean="0">
                <a:solidFill>
                  <a:schemeClr val="bg1"/>
                </a:solidFill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(</a:t>
            </a:r>
            <a:r>
              <a:rPr lang="de-DE" b="1" dirty="0">
                <a:solidFill>
                  <a:schemeClr val="bg1"/>
                </a:solidFill>
              </a:rPr>
              <a:t>enthalten nur </a:t>
            </a:r>
            <a:r>
              <a:rPr lang="de-DE" b="1" i="1" dirty="0" smtClean="0">
                <a:solidFill>
                  <a:schemeClr val="bg1"/>
                </a:solidFill>
              </a:rPr>
              <a:t>pure </a:t>
            </a:r>
            <a:r>
              <a:rPr lang="de-DE" b="1" i="1" dirty="0" err="1" smtClean="0">
                <a:solidFill>
                  <a:schemeClr val="bg1"/>
                </a:solidFill>
              </a:rPr>
              <a:t>virtual</a:t>
            </a:r>
            <a:r>
              <a:rPr lang="de-DE" b="1" i="1" dirty="0" smtClean="0">
                <a:solidFill>
                  <a:schemeClr val="bg1"/>
                </a:solidFill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), dann ist Mehrfachvererbung überhaupt kein Problem </a:t>
            </a:r>
          </a:p>
        </p:txBody>
      </p:sp>
      <p:sp>
        <p:nvSpPr>
          <p:cNvPr id="22" name="Abgerundete rechteckige Legende 21"/>
          <p:cNvSpPr/>
          <p:nvPr/>
        </p:nvSpPr>
        <p:spPr>
          <a:xfrm>
            <a:off x="5446713" y="341471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3" name="Abgerundete rechteckige Legende 22"/>
          <p:cNvSpPr/>
          <p:nvPr/>
        </p:nvSpPr>
        <p:spPr>
          <a:xfrm>
            <a:off x="2843213" y="5159375"/>
            <a:ext cx="4779962" cy="1077913"/>
          </a:xfrm>
          <a:prstGeom prst="wedgeRoundRectCallout">
            <a:avLst>
              <a:gd name="adj1" fmla="val -35970"/>
              <a:gd name="adj2" fmla="val -79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Implementierungsvererbung: </a:t>
            </a:r>
            <a:r>
              <a:rPr lang="de-DE" dirty="0" smtClean="0">
                <a:solidFill>
                  <a:schemeClr val="bg1"/>
                </a:solidFill>
              </a:rPr>
              <a:t>Wird </a:t>
            </a:r>
            <a:r>
              <a:rPr lang="de-DE" dirty="0">
                <a:solidFill>
                  <a:schemeClr val="bg1"/>
                </a:solidFill>
              </a:rPr>
              <a:t>aber von mehreren Oberklassen wirklich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 geerbt, so kann das zu Problemen führen…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075238" y="331311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{ public: string name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h-&gt;</a:t>
            </a:r>
            <a:r>
              <a:rPr lang="de-DE" altLang="de-DE" sz="1600"/>
              <a:t>name</a:t>
            </a:r>
            <a:r>
              <a:rPr lang="de-DE" altLang="de-DE" sz="1600" b="0"/>
              <a:t> = "Christian";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1002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;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Student,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{ … }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* h =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new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h-&gt;Student::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Christian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h-&gt;Mitarbeiter::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Mark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i="1" dirty="0"/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414963"/>
            <a:ext cx="2028825" cy="652462"/>
          </a:xfrm>
          <a:prstGeom prst="wedgeRoundRectCallout">
            <a:avLst>
              <a:gd name="adj1" fmla="val -31757"/>
              <a:gd name="adj2" fmla="val -710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-Operator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Speicherproblematik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152256" y="3284538"/>
            <a:ext cx="1346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dirty="0"/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4" name="AutoShape 13"/>
          <p:cNvSpPr>
            <a:spLocks noChangeArrowheads="1"/>
          </p:cNvSpPr>
          <p:nvPr/>
        </p:nvSpPr>
        <p:spPr bwMode="auto">
          <a:xfrm>
            <a:off x="3779838" y="2852738"/>
            <a:ext cx="4895850" cy="2808287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Person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h1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H1-&gt;</a:t>
            </a:r>
            <a:r>
              <a:rPr lang="de-DE" altLang="de-DE" sz="1600"/>
              <a:t>name</a:t>
            </a:r>
            <a:r>
              <a:rPr lang="de-DE" altLang="de-DE" sz="1600" b="0"/>
              <a:t> = „Max"; </a:t>
            </a:r>
            <a:r>
              <a:rPr lang="de-DE" altLang="de-DE" sz="1600" b="0">
                <a:solidFill>
                  <a:schemeClr val="bg2"/>
                </a:solidFill>
              </a:rPr>
              <a:t>// eindeutig (nur 1x vorhanden)</a:t>
            </a:r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3923928" y="5591175"/>
            <a:ext cx="4967659" cy="862161"/>
          </a:xfrm>
          <a:prstGeom prst="wedgeRoundRectCallout">
            <a:avLst>
              <a:gd name="adj1" fmla="val -70513"/>
              <a:gd name="adj2" fmla="val -54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Aber: Die </a:t>
            </a:r>
            <a:r>
              <a:rPr lang="de-DE" i="1" dirty="0" err="1" smtClean="0">
                <a:solidFill>
                  <a:schemeClr val="bg1"/>
                </a:solidFill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an der sie nötig wird (</a:t>
            </a:r>
            <a:r>
              <a:rPr lang="de-DE" i="1" dirty="0" err="1" smtClean="0">
                <a:solidFill>
                  <a:schemeClr val="bg1"/>
                </a:solidFill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Employment</a:t>
            </a:r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2484438" y="5656263"/>
            <a:ext cx="2970212" cy="868362"/>
          </a:xfrm>
          <a:prstGeom prst="wedgeRoundRectCallout">
            <a:avLst>
              <a:gd name="adj1" fmla="val 33157"/>
              <a:gd name="adj2" fmla="val -746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Hiwi </a:t>
            </a:r>
            <a:r>
              <a:rPr lang="de-DE" b="1" dirty="0">
                <a:solidFill>
                  <a:schemeClr val="bg1"/>
                </a:solidFill>
              </a:rPr>
              <a:t>ist ein</a:t>
            </a:r>
            <a:r>
              <a:rPr lang="de-DE" dirty="0">
                <a:solidFill>
                  <a:schemeClr val="bg1"/>
                </a:solidFill>
              </a:rPr>
              <a:t> Student, </a:t>
            </a:r>
            <a:r>
              <a:rPr lang="de-DE" b="1" dirty="0">
                <a:solidFill>
                  <a:schemeClr val="bg1"/>
                </a:solidFill>
              </a:rPr>
              <a:t>mit einer </a:t>
            </a:r>
            <a:r>
              <a:rPr lang="de-DE" dirty="0">
                <a:solidFill>
                  <a:schemeClr val="bg1"/>
                </a:solidFill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Implementierung einer Aufzugsimulation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Also – Mehrfachvererbung: Ja oder nein?</a:t>
            </a:r>
          </a:p>
        </p:txBody>
      </p:sp>
    </p:spTree>
    <p:extLst>
      <p:ext uri="{BB962C8B-B14F-4D97-AF65-F5344CB8AC3E}">
        <p14:creationId xmlns:p14="http://schemas.microsoft.com/office/powerpoint/2010/main" val="40186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Funktionszeiger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5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8339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5893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724525" y="191611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5427663" y="3141663"/>
            <a:ext cx="3529012" cy="863600"/>
          </a:xfrm>
          <a:prstGeom prst="wedgeRoundRectCallout">
            <a:avLst>
              <a:gd name="adj1" fmla="val -55533"/>
              <a:gd name="adj2" fmla="val 51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Lastaufzug soll nur für </a:t>
            </a:r>
            <a:r>
              <a:rPr lang="de-DE" b="1" dirty="0">
                <a:solidFill>
                  <a:schemeClr val="bg1"/>
                </a:solidFill>
              </a:rPr>
              <a:t>Gegenstände</a:t>
            </a:r>
            <a:r>
              <a:rPr lang="de-DE" dirty="0">
                <a:solidFill>
                  <a:schemeClr val="bg1"/>
                </a:solidFill>
              </a:rPr>
              <a:t> (keine Personen!) verwendet werden</a:t>
            </a:r>
          </a:p>
        </p:txBody>
      </p:sp>
      <p:sp>
        <p:nvSpPr>
          <p:cNvPr id="34" name="Abgerundete rechteckige Legende 33"/>
          <p:cNvSpPr/>
          <p:nvPr/>
        </p:nvSpPr>
        <p:spPr>
          <a:xfrm>
            <a:off x="5580063" y="4292600"/>
            <a:ext cx="3128962" cy="787400"/>
          </a:xfrm>
          <a:prstGeom prst="wedgeRoundRectCallout">
            <a:avLst>
              <a:gd name="adj1" fmla="val -56656"/>
              <a:gd name="adj2" fmla="val -27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anderer Aufzug soll nur vom </a:t>
            </a:r>
            <a:r>
              <a:rPr lang="de-DE" b="1" dirty="0">
                <a:solidFill>
                  <a:schemeClr val="bg1"/>
                </a:solidFill>
              </a:rPr>
              <a:t>Reinigungspersonal</a:t>
            </a:r>
            <a:r>
              <a:rPr lang="de-DE" dirty="0">
                <a:solidFill>
                  <a:schemeClr val="bg1"/>
                </a:solidFill>
              </a:rPr>
              <a:t> verwendet werden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5651500" y="5300663"/>
            <a:ext cx="2586038" cy="488950"/>
          </a:xfrm>
          <a:prstGeom prst="wedgeRoundRectCallout">
            <a:avLst>
              <a:gd name="adj1" fmla="val -62082"/>
              <a:gd name="adj2" fmla="val -570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b="1" dirty="0">
                <a:solidFill>
                  <a:schemeClr val="bg1"/>
                </a:solidFill>
              </a:rPr>
              <a:t>Speisenaufzug</a:t>
            </a:r>
            <a:r>
              <a:rPr lang="de-DE" dirty="0">
                <a:solidFill>
                  <a:schemeClr val="bg1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58675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3" grpId="0" animBg="1"/>
      <p:bldP spid="34" grpId="0" animBg="1"/>
      <p:bldP spid="3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Templates: Wieder mal das Containerproblem</a:t>
            </a:r>
          </a:p>
        </p:txBody>
      </p:sp>
      <p:grpSp>
        <p:nvGrpSpPr>
          <p:cNvPr id="6147" name="Gruppieren 12"/>
          <p:cNvGrpSpPr>
            <a:grpSpLocks/>
          </p:cNvGrpSpPr>
          <p:nvPr/>
        </p:nvGrpSpPr>
        <p:grpSpPr bwMode="auto">
          <a:xfrm>
            <a:off x="4957763" y="2720975"/>
            <a:ext cx="379412" cy="635000"/>
            <a:chOff x="1259632" y="2507052"/>
            <a:chExt cx="449687" cy="751806"/>
          </a:xfrm>
        </p:grpSpPr>
        <p:sp>
          <p:nvSpPr>
            <p:cNvPr id="6159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6160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Textfeld 6"/>
          <p:cNvSpPr txBox="1">
            <a:spLocks noChangeArrowheads="1"/>
          </p:cNvSpPr>
          <p:nvPr/>
        </p:nvSpPr>
        <p:spPr bwMode="auto">
          <a:xfrm>
            <a:off x="4937125" y="4362450"/>
            <a:ext cx="4984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6149" name="Gewinkelte Verbindung 23"/>
          <p:cNvCxnSpPr>
            <a:cxnSpLocks noChangeShapeType="1"/>
          </p:cNvCxnSpPr>
          <p:nvPr/>
        </p:nvCxnSpPr>
        <p:spPr bwMode="auto">
          <a:xfrm rot="10800000">
            <a:off x="5435600" y="29972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0" name="Gewinkelte Verbindung 38"/>
          <p:cNvCxnSpPr>
            <a:cxnSpLocks noChangeShapeType="1"/>
          </p:cNvCxnSpPr>
          <p:nvPr/>
        </p:nvCxnSpPr>
        <p:spPr bwMode="auto">
          <a:xfrm rot="10800000" flipV="1">
            <a:off x="5435600" y="38608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1" name="Gleichschenkliges Dreieck 15"/>
          <p:cNvSpPr>
            <a:spLocks noChangeArrowheads="1"/>
          </p:cNvSpPr>
          <p:nvPr/>
        </p:nvSpPr>
        <p:spPr bwMode="auto">
          <a:xfrm rot="5400000">
            <a:off x="6905626" y="3744912"/>
            <a:ext cx="277812" cy="2397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6152" name="Gerade Verbindung 17"/>
          <p:cNvCxnSpPr>
            <a:cxnSpLocks noChangeShapeType="1"/>
          </p:cNvCxnSpPr>
          <p:nvPr/>
        </p:nvCxnSpPr>
        <p:spPr bwMode="auto">
          <a:xfrm>
            <a:off x="6443663" y="3862388"/>
            <a:ext cx="433387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Rechteck 24"/>
          <p:cNvSpPr>
            <a:spLocks noChangeArrowheads="1"/>
          </p:cNvSpPr>
          <p:nvPr/>
        </p:nvSpPr>
        <p:spPr bwMode="auto">
          <a:xfrm>
            <a:off x="7235825" y="3673475"/>
            <a:ext cx="908050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435600" y="1844675"/>
            <a:ext cx="3457575" cy="1066800"/>
          </a:xfrm>
          <a:prstGeom prst="wedgeRoundRectCallout">
            <a:avLst>
              <a:gd name="adj1" fmla="val 13619"/>
              <a:gd name="adj2" fmla="val 1250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b="1" dirty="0">
                <a:solidFill>
                  <a:schemeClr val="bg1"/>
                </a:solidFill>
              </a:rPr>
              <a:t>keinen „Klassenbaum“</a:t>
            </a:r>
          </a:p>
        </p:txBody>
      </p:sp>
      <p:sp>
        <p:nvSpPr>
          <p:cNvPr id="27" name="Abgerundete rechteckige Legende 26"/>
          <p:cNvSpPr/>
          <p:nvPr/>
        </p:nvSpPr>
        <p:spPr>
          <a:xfrm>
            <a:off x="827088" y="4797425"/>
            <a:ext cx="3565525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</a:t>
            </a:r>
            <a:r>
              <a:rPr lang="de-DE" b="1" dirty="0">
                <a:solidFill>
                  <a:schemeClr val="bg1"/>
                </a:solidFill>
              </a:rPr>
              <a:t>Objekte</a:t>
            </a:r>
            <a:r>
              <a:rPr lang="de-DE" dirty="0">
                <a:solidFill>
                  <a:schemeClr val="bg1"/>
                </a:solidFill>
              </a:rPr>
              <a:t>“ in den Aufzug laden</a:t>
            </a:r>
          </a:p>
        </p:txBody>
      </p:sp>
      <p:pic>
        <p:nvPicPr>
          <p:cNvPr id="6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7" name="Gewinkelte Verbindung 23"/>
          <p:cNvCxnSpPr>
            <a:cxnSpLocks noChangeShapeType="1"/>
          </p:cNvCxnSpPr>
          <p:nvPr/>
        </p:nvCxnSpPr>
        <p:spPr bwMode="auto">
          <a:xfrm flipV="1">
            <a:off x="2833688" y="29972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6893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„</a:t>
            </a:r>
            <a:r>
              <a:rPr lang="de-DE" altLang="de-DE" sz="1800" b="0" dirty="0" err="1"/>
              <a:t>Object</a:t>
            </a:r>
            <a:r>
              <a:rPr lang="de-DE" altLang="de-DE" sz="1800" b="0" dirty="0"/>
              <a:t>“ teuer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ist der Unterschied zwischen Templates in C++ und </a:t>
            </a:r>
            <a:r>
              <a:rPr lang="de-DE" altLang="de-DE" sz="1800" b="0" dirty="0" err="1" smtClean="0"/>
              <a:t>Generics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3501008"/>
            <a:ext cx="5662612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dieses „Problem“ in </a:t>
            </a:r>
            <a:r>
              <a:rPr lang="de-DE" altLang="de-DE" sz="1800" b="0" dirty="0" smtClean="0"/>
              <a:t>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Scheme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Haskell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…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6025395" y="383517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679950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cxnSp>
        <p:nvCxnSpPr>
          <p:cNvPr id="9220" name="Gerade Verbindung 48"/>
          <p:cNvCxnSpPr>
            <a:cxnSpLocks noChangeShapeType="1"/>
          </p:cNvCxnSpPr>
          <p:nvPr/>
        </p:nvCxnSpPr>
        <p:spPr bwMode="auto">
          <a:xfrm>
            <a:off x="4716463" y="1700213"/>
            <a:ext cx="0" cy="4392612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932363" y="2317750"/>
            <a:ext cx="3960812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Dish(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&amp; name);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~Dish();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getWeight()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580063" y="5013325"/>
            <a:ext cx="3355975" cy="933450"/>
          </a:xfrm>
          <a:prstGeom prst="wedgeRoundRectCallout">
            <a:avLst>
              <a:gd name="adj1" fmla="val -33337"/>
              <a:gd name="adj2" fmla="val -1530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Beachte die unterschiedlichen Rückgabetypen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08138" y="4138613"/>
            <a:ext cx="3389312" cy="549275"/>
          </a:xfrm>
          <a:prstGeom prst="wedgeRoundRectCallout">
            <a:avLst>
              <a:gd name="adj1" fmla="val 61858"/>
              <a:gd name="adj2" fmla="val -383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Gewicht von Gerichten wird pauschal mit 1.5kg abgerundet</a:t>
            </a: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13" grpId="0" animBg="1"/>
      <p:bldP spid="1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8"/>
            <a:ext cx="6192837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3502869" y="1268413"/>
            <a:ext cx="4467225" cy="773112"/>
          </a:xfrm>
          <a:prstGeom prst="wedgeRoundRectCallout">
            <a:avLst>
              <a:gd name="adj1" fmla="val -57227"/>
              <a:gd name="adj2" fmla="val 5399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275856" y="5732463"/>
            <a:ext cx="4627563" cy="703262"/>
          </a:xfrm>
          <a:prstGeom prst="wedgeRoundRectCallout">
            <a:avLst>
              <a:gd name="adj1" fmla="val -36134"/>
              <a:gd name="adj2" fmla="val -909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möglich.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353769" y="2636838"/>
            <a:ext cx="4467225" cy="773112"/>
          </a:xfrm>
          <a:prstGeom prst="wedgeRoundRectCallout">
            <a:avLst>
              <a:gd name="adj1" fmla="val -70443"/>
              <a:gd name="adj2" fmla="val 854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1619" y="4437063"/>
            <a:ext cx="4032250" cy="1130300"/>
          </a:xfrm>
          <a:prstGeom prst="wedgeRoundRectCallout">
            <a:avLst>
              <a:gd name="adj1" fmla="val -58112"/>
              <a:gd name="adj2" fmla="val -50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Statische Struktur des Systems </a:t>
            </a:r>
            <a:br>
              <a:rPr lang="de-DE" altLang="de-DE" smtClean="0"/>
            </a:br>
            <a:r>
              <a:rPr lang="de-DE" altLang="de-DE" smtClean="0"/>
              <a:t>(Klassendiagramm / Metamodell)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93688" y="2363788"/>
            <a:ext cx="8555038" cy="2428875"/>
            <a:chOff x="185" y="1489"/>
            <a:chExt cx="5389" cy="1530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349" y="1561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40" y="2237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234" y="2237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868" y="2237"/>
              <a:ext cx="60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055" y="2849"/>
              <a:ext cx="9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330" y="2849"/>
              <a:ext cx="1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389" y="2849"/>
              <a:ext cx="2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1891" y="2390"/>
              <a:ext cx="686" cy="4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1891" y="2761"/>
              <a:ext cx="128" cy="112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576" y="2390"/>
              <a:ext cx="598" cy="49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054" y="2769"/>
              <a:ext cx="120" cy="112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520" y="1714"/>
              <a:ext cx="79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520" y="2060"/>
              <a:ext cx="128" cy="105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1676" y="1714"/>
              <a:ext cx="67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226" y="2060"/>
              <a:ext cx="127" cy="105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760" y="2278"/>
              <a:ext cx="10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3669" y="2390"/>
              <a:ext cx="406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4330" y="2390"/>
              <a:ext cx="463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477" y="2133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764" y="231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146" y="272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915" y="291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45" y="1964"/>
              <a:ext cx="2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9" y="204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210" y="1948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2361" y="2036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56" y="2817"/>
              <a:ext cx="5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022" y="2922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" name="Textfeld 3"/>
          <p:cNvSpPr txBox="1"/>
          <p:nvPr/>
        </p:nvSpPr>
        <p:spPr>
          <a:xfrm>
            <a:off x="4963360" y="2363788"/>
            <a:ext cx="202715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keep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323850" y="2660650"/>
            <a:ext cx="5184775" cy="19208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916238" y="1720850"/>
            <a:ext cx="3527425" cy="771525"/>
          </a:xfrm>
          <a:prstGeom prst="wedgeRoundRectCallout">
            <a:avLst>
              <a:gd name="adj1" fmla="val -34487"/>
              <a:gd name="adj2" fmla="val 796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Mehrere </a:t>
            </a:r>
            <a:r>
              <a:rPr lang="de-DE" dirty="0">
                <a:solidFill>
                  <a:schemeClr val="bg1"/>
                </a:solidFill>
              </a:rPr>
              <a:t>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67175" y="4797425"/>
            <a:ext cx="3529013" cy="771525"/>
          </a:xfrm>
          <a:prstGeom prst="wedgeRoundRectCallout">
            <a:avLst>
              <a:gd name="adj1" fmla="val -37910"/>
              <a:gd name="adj2" fmla="val -878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300663" y="3449638"/>
            <a:ext cx="3656012" cy="771525"/>
          </a:xfrm>
          <a:prstGeom prst="wedgeRoundRectCallout">
            <a:avLst>
              <a:gd name="adj1" fmla="val -58319"/>
              <a:gd name="adj2" fmla="val -253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779588"/>
            <a:ext cx="6840537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&lt;&gt; elevator;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elevator.placeInElevator(people);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elevator.placeInElevator(people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totalAsInt = totalWeight&lt;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 dumbwaiter;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"Jollof Rice"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dumbwaiter.placeInElevator(dishes);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dumbwaiter.placeInElevator(dishes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totalAsDouble = totalWeight&lt;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			  (dishes, dishes + 2,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"dishes"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12292" name="Gerade Verbindung 48"/>
          <p:cNvCxnSpPr>
            <a:cxnSpLocks noChangeShapeType="1"/>
          </p:cNvCxnSpPr>
          <p:nvPr/>
        </p:nvCxnSpPr>
        <p:spPr bwMode="auto">
          <a:xfrm>
            <a:off x="4932363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Abgerundete rechteckige Legende 6"/>
          <p:cNvSpPr/>
          <p:nvPr/>
        </p:nvSpPr>
        <p:spPr>
          <a:xfrm>
            <a:off x="1259632" y="1156494"/>
            <a:ext cx="2879725" cy="700087"/>
          </a:xfrm>
          <a:prstGeom prst="wedgeRoundRectCallout">
            <a:avLst>
              <a:gd name="adj1" fmla="val -53779"/>
              <a:gd name="adj2" fmla="val 9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051050" y="6092825"/>
            <a:ext cx="2720975" cy="581025"/>
          </a:xfrm>
          <a:prstGeom prst="wedgeRoundRectCallout">
            <a:avLst>
              <a:gd name="adj1" fmla="val -3570"/>
              <a:gd name="adj2" fmla="val -1150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Nachteile und Vorteile dieser Art von „impliziten“ 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Platform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500563" y="1773238"/>
            <a:ext cx="2970212" cy="868362"/>
          </a:xfrm>
          <a:prstGeom prst="wedgeRoundRectCallout">
            <a:avLst>
              <a:gd name="adj1" fmla="val -45243"/>
              <a:gd name="adj2" fmla="val 673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definiert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843213" y="5224463"/>
            <a:ext cx="2971800" cy="868362"/>
          </a:xfrm>
          <a:prstGeom prst="wedgeRoundRectCallout">
            <a:avLst>
              <a:gd name="adj1" fmla="val -29563"/>
              <a:gd name="adj2" fmla="val -8261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</a:t>
            </a:r>
            <a:r>
              <a:rPr lang="de-DE" dirty="0" smtClean="0">
                <a:solidFill>
                  <a:schemeClr val="bg1"/>
                </a:solidFill>
              </a:rPr>
              <a:t>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539750" y="3141663"/>
            <a:ext cx="82804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system;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system.print(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"Yihaa!"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"Password accepted: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system.checkPassword(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643438" y="2090738"/>
            <a:ext cx="3232150" cy="1050925"/>
          </a:xfrm>
          <a:prstGeom prst="wedgeRoundRectCallout">
            <a:avLst>
              <a:gd name="adj1" fmla="val 24932"/>
              <a:gd name="adj2" fmla="val 887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08080" y="5037138"/>
            <a:ext cx="3446462" cy="1050925"/>
          </a:xfrm>
          <a:prstGeom prst="wedgeRoundRectCallout">
            <a:avLst>
              <a:gd name="adj1" fmla="val 50668"/>
              <a:gd name="adj2" fmla="val -897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23850" y="1484313"/>
            <a:ext cx="3910013" cy="1050925"/>
          </a:xfrm>
          <a:prstGeom prst="wedgeRoundRectCallout">
            <a:avLst>
              <a:gd name="adj1" fmla="val 17457"/>
              <a:gd name="adj2" fmla="val 124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C++ </a:t>
            </a:r>
            <a:r>
              <a:rPr lang="de-DE" b="1" dirty="0">
                <a:solidFill>
                  <a:schemeClr val="bg1"/>
                </a:solidFill>
              </a:rPr>
              <a:t>Standard Template Library </a:t>
            </a:r>
            <a:r>
              <a:rPr lang="de-DE" dirty="0">
                <a:solidFill>
                  <a:schemeClr val="bg1"/>
                </a:solidFill>
              </a:rPr>
              <a:t>(STL) macht ausgiebigen Gebrauch von </a:t>
            </a: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…. 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6096" y="5312569"/>
            <a:ext cx="3589337" cy="937416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Wo sind eigentlich die Methoden </a:t>
            </a:r>
            <a:r>
              <a:rPr lang="de-DE" i="1" dirty="0" err="1" smtClean="0">
                <a:solidFill>
                  <a:schemeClr val="bg1"/>
                </a:solidFill>
              </a:rPr>
              <a:t>print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und </a:t>
            </a:r>
            <a:r>
              <a:rPr lang="de-DE" i="1" dirty="0" err="1" smtClean="0">
                <a:solidFill>
                  <a:schemeClr val="bg1"/>
                </a:solidFill>
              </a:rPr>
              <a:t>checkPassword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definiert?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828236" y="5348690"/>
            <a:ext cx="607860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rgbClr val="005AA9"/>
                </a:solidFill>
              </a:rPr>
              <a:t>?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Wiederholung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66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FunktionsZeiger</a:t>
            </a:r>
            <a:r>
              <a:rPr lang="de-DE" dirty="0" smtClean="0"/>
              <a:t> und Funktoren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Beispiel</a:t>
            </a:r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1979613" y="2060575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3357563" y="2997200"/>
            <a:ext cx="3595687" cy="539750"/>
          </a:xfrm>
          <a:prstGeom prst="wedgeRoundRectCallout">
            <a:avLst>
              <a:gd name="adj1" fmla="val -11312"/>
              <a:gd name="adj2" fmla="val -100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643438" y="1192213"/>
            <a:ext cx="3595687" cy="868362"/>
          </a:xfrm>
          <a:prstGeom prst="wedgeRoundRectCallout">
            <a:avLst>
              <a:gd name="adj1" fmla="val -44513"/>
              <a:gd name="adj2" fmla="val 803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26630" name="Rechteck 5"/>
          <p:cNvSpPr>
            <a:spLocks noChangeArrowheads="1"/>
          </p:cNvSpPr>
          <p:nvPr/>
        </p:nvSpPr>
        <p:spPr bwMode="auto">
          <a:xfrm>
            <a:off x="2051050" y="3933825"/>
            <a:ext cx="45720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26631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4211638" y="4652963"/>
            <a:ext cx="4784725" cy="868362"/>
          </a:xfrm>
          <a:prstGeom prst="wedgeRoundRectCallout">
            <a:avLst>
              <a:gd name="adj1" fmla="val -37587"/>
              <a:gd name="adj2" fmla="val -619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5288" y="5686425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Beispiel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341313" y="2420938"/>
            <a:ext cx="5526087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print(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validateAges(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cout	&lt;&lt; a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427538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4572000" y="3143250"/>
            <a:ext cx="45720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fp1(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fp2(500);		// 500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endParaRPr lang="de-DE" altLang="de-DE" sz="14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787900" y="2403475"/>
            <a:ext cx="3744913" cy="593725"/>
          </a:xfrm>
          <a:prstGeom prst="wedgeRoundRectCallout">
            <a:avLst>
              <a:gd name="adj1" fmla="val -28964"/>
              <a:gd name="adj2" fmla="val 8420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913313" y="4508500"/>
            <a:ext cx="2971800" cy="717550"/>
          </a:xfrm>
          <a:prstGeom prst="wedgeRoundRectCallout">
            <a:avLst>
              <a:gd name="adj1" fmla="val -39115"/>
              <a:gd name="adj2" fmla="val -968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000380" y="1501775"/>
            <a:ext cx="2971800" cy="868363"/>
          </a:xfrm>
          <a:prstGeom prst="wedgeRoundRectCallout">
            <a:avLst>
              <a:gd name="adj1" fmla="val -56732"/>
              <a:gd name="adj2" fmla="val 5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9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42988" y="3573463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395288" y="2492375"/>
            <a:ext cx="2970212" cy="717550"/>
          </a:xfrm>
          <a:prstGeom prst="wedgeRoundRectCallout">
            <a:avLst>
              <a:gd name="adj1" fmla="val -11520"/>
              <a:gd name="adj2" fmla="val 10814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128713" y="4432300"/>
            <a:ext cx="3952875" cy="868363"/>
          </a:xfrm>
          <a:prstGeom prst="wedgeRoundRectCallout">
            <a:avLst>
              <a:gd name="adj1" fmla="val -22841"/>
              <a:gd name="adj2" fmla="val -1042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24300" y="2276475"/>
            <a:ext cx="2970213" cy="868363"/>
          </a:xfrm>
          <a:prstGeom prst="wedgeRoundRectCallout">
            <a:avLst>
              <a:gd name="adj1" fmla="val -35334"/>
              <a:gd name="adj2" fmla="val 1063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95963" y="4581525"/>
            <a:ext cx="3168650" cy="1008063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err="1">
                <a:solidFill>
                  <a:schemeClr val="bg1"/>
                </a:solidFill>
              </a:rPr>
              <a:t>Instanzierung</a:t>
            </a:r>
            <a:r>
              <a:rPr lang="de-DE" dirty="0">
                <a:solidFill>
                  <a:schemeClr val="bg1"/>
                </a:solidFill>
              </a:rPr>
              <a:t> eines Funktion-Templates)</a:t>
            </a: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Java und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Methoden: Beispiel</a:t>
            </a:r>
          </a:p>
        </p:txBody>
      </p:sp>
      <p:sp>
        <p:nvSpPr>
          <p:cNvPr id="9" name="Rechteck 8"/>
          <p:cNvSpPr/>
          <p:nvPr/>
        </p:nvSpPr>
        <p:spPr>
          <a:xfrm>
            <a:off x="1043608" y="1628800"/>
            <a:ext cx="6318448" cy="18957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68313" y="3860800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Rechteck 10"/>
          <p:cNvSpPr>
            <a:spLocks noChangeArrowheads="1"/>
          </p:cNvSpPr>
          <p:nvPr/>
        </p:nvSpPr>
        <p:spPr bwMode="auto">
          <a:xfrm>
            <a:off x="971550" y="4437063"/>
            <a:ext cx="734536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::print;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logger;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(logger.*fp3)(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b="0">
                <a:solidFill>
                  <a:srgbClr val="3F7F5F"/>
                </a:solidFill>
                <a:latin typeface="Consolas" pitchFamily="49" charset="0"/>
              </a:rPr>
              <a:t>// user:~ /$ bar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348038" y="1774825"/>
            <a:ext cx="2232025" cy="717550"/>
          </a:xfrm>
          <a:prstGeom prst="wedgeRoundRectCallout">
            <a:avLst>
              <a:gd name="adj1" fmla="val -57667"/>
              <a:gd name="adj2" fmla="val 744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609850" y="3429000"/>
            <a:ext cx="2970213" cy="717550"/>
          </a:xfrm>
          <a:prstGeom prst="wedgeRoundRectCallout">
            <a:avLst>
              <a:gd name="adj1" fmla="val -25176"/>
              <a:gd name="adj2" fmla="val 964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</a:t>
            </a:r>
            <a:r>
              <a:rPr lang="de-DE" b="1" dirty="0">
                <a:solidFill>
                  <a:schemeClr val="bg1"/>
                </a:solidFill>
              </a:rPr>
              <a:t>Methode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4464050" y="5229225"/>
            <a:ext cx="4503738" cy="717550"/>
          </a:xfrm>
          <a:prstGeom prst="wedgeRoundRectCallout">
            <a:avLst>
              <a:gd name="adj1" fmla="val 13222"/>
              <a:gd name="adj2" fmla="val -1276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042988" y="5516563"/>
            <a:ext cx="2455862" cy="539750"/>
          </a:xfrm>
          <a:prstGeom prst="wedgeRoundRectCallout">
            <a:avLst>
              <a:gd name="adj1" fmla="val -17692"/>
              <a:gd name="adj2" fmla="val -9107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Klasse</a:t>
            </a: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 vs. Zeiger auf Methoden</a:t>
            </a:r>
          </a:p>
        </p:txBody>
      </p:sp>
      <p:sp>
        <p:nvSpPr>
          <p:cNvPr id="30723" name="Rechteck 3"/>
          <p:cNvSpPr>
            <a:spLocks noChangeArrowheads="1"/>
          </p:cNvSpPr>
          <p:nvPr/>
        </p:nvSpPr>
        <p:spPr bwMode="auto">
          <a:xfrm>
            <a:off x="1763713" y="2133600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4" name="Rechteck 5"/>
          <p:cNvSpPr>
            <a:spLocks noChangeArrowheads="1"/>
          </p:cNvSpPr>
          <p:nvPr/>
        </p:nvSpPr>
        <p:spPr bwMode="auto">
          <a:xfrm>
            <a:off x="1763713" y="4751388"/>
            <a:ext cx="4572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30725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5003800" y="1481138"/>
            <a:ext cx="3273425" cy="868362"/>
          </a:xfrm>
          <a:prstGeom prst="wedgeRoundRectCallout">
            <a:avLst>
              <a:gd name="adj1" fmla="val -55624"/>
              <a:gd name="adj2" fmla="val 553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24300" y="5516563"/>
            <a:ext cx="3600450" cy="868362"/>
          </a:xfrm>
          <a:prstGeom prst="wedgeRoundRectCallout">
            <a:avLst>
              <a:gd name="adj1" fmla="val -42220"/>
              <a:gd name="adj2" fmla="val -655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Das würde so nicht gehen, da die Instanz fehlt, deren Methode aufgerufen wird</a:t>
            </a: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Funktionsobjekte und Templates</a:t>
            </a:r>
          </a:p>
        </p:txBody>
      </p:sp>
      <p:sp>
        <p:nvSpPr>
          <p:cNvPr id="31747" name="Rechteck 3"/>
          <p:cNvSpPr>
            <a:spLocks noChangeArrowheads="1"/>
          </p:cNvSpPr>
          <p:nvPr/>
        </p:nvSpPr>
        <p:spPr bwMode="auto">
          <a:xfrm>
            <a:off x="1692275" y="1743075"/>
            <a:ext cx="5256213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468313" y="2924175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692275" y="3068638"/>
            <a:ext cx="6767513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~ConsoleLogger();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operator()(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std::cout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"user:~ /$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i &lt;&lt; std::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1750" name="Rechteck 9"/>
          <p:cNvSpPr>
            <a:spLocks noChangeArrowheads="1"/>
          </p:cNvSpPr>
          <p:nvPr/>
        </p:nvSpPr>
        <p:spPr bwMode="auto">
          <a:xfrm>
            <a:off x="1692275" y="5527675"/>
            <a:ext cx="45720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/>
          </a:p>
        </p:txBody>
      </p:sp>
      <p:cxnSp>
        <p:nvCxnSpPr>
          <p:cNvPr id="31751" name="Gerade Verbindung 48"/>
          <p:cNvCxnSpPr>
            <a:cxnSpLocks noChangeShapeType="1"/>
          </p:cNvCxnSpPr>
          <p:nvPr/>
        </p:nvCxnSpPr>
        <p:spPr bwMode="auto">
          <a:xfrm>
            <a:off x="395288" y="5084763"/>
            <a:ext cx="83534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Abgerundete rechteckige Legende 12"/>
          <p:cNvSpPr/>
          <p:nvPr/>
        </p:nvSpPr>
        <p:spPr>
          <a:xfrm>
            <a:off x="6165850" y="2276475"/>
            <a:ext cx="2798763" cy="868363"/>
          </a:xfrm>
          <a:prstGeom prst="wedgeRoundRectCallout">
            <a:avLst>
              <a:gd name="adj1" fmla="val -61659"/>
              <a:gd name="adj2" fmla="val -395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soll hier identisch bleiben, 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851275" y="3292475"/>
            <a:ext cx="2544763" cy="717550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Dafür muss man nur </a:t>
            </a:r>
            <a:r>
              <a:rPr lang="de-DE" b="1" dirty="0" err="1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überladen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489450" y="4767263"/>
            <a:ext cx="3386138" cy="868362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18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Sind Zeiger auf Funktionen in C++ genauso flexibel wie richtige „Zeiger auf Funktionen“ 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Zeiger auf Funktionen ermöglichen einen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eher funktionalen Programmierstil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(ideal für generische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Algorithmen)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Ideal für kleine Funktionen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, um einen Wildwuchs an kleinen Klassen (z.B. mit jeweils nur einer Methode und ohne Zustand) zu vermeiden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Sobald die implementierte Funktionalität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komplexer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wird (-&gt; Zustand), sind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Funktoren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sinnvoll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Standard-Bibliotheken in C++</a:t>
            </a:r>
          </a:p>
        </p:txBody>
      </p:sp>
      <p:sp>
        <p:nvSpPr>
          <p:cNvPr id="34819" name="Textfeld 3"/>
          <p:cNvSpPr txBox="1">
            <a:spLocks noChangeArrowheads="1"/>
          </p:cNvSpPr>
          <p:nvPr/>
        </p:nvSpPr>
        <p:spPr bwMode="auto">
          <a:xfrm>
            <a:off x="665163" y="2374900"/>
            <a:ext cx="4364037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iostream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Standard Template Library (STL): 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Generische Algorithmen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Generische Behälter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Boost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)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1727200" y="1697038"/>
            <a:ext cx="2700338" cy="652462"/>
          </a:xfrm>
          <a:prstGeom prst="wedgeRoundRectCallout">
            <a:avLst>
              <a:gd name="adj1" fmla="val -49839"/>
              <a:gd name="adj2" fmla="val 7960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Viele Funktionen für </a:t>
            </a:r>
            <a:r>
              <a:rPr lang="de-DE" dirty="0" err="1">
                <a:solidFill>
                  <a:schemeClr val="bg1"/>
                </a:solidFill>
              </a:rPr>
              <a:t>Stringmanipulation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2411413" y="2781300"/>
            <a:ext cx="2881312" cy="652463"/>
          </a:xfrm>
          <a:prstGeom prst="wedgeRoundRectCallout">
            <a:avLst>
              <a:gd name="adj1" fmla="val -59179"/>
              <a:gd name="adj2" fmla="val 2644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Flexible, erweiterbare IO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483225" y="5229225"/>
            <a:ext cx="2232025" cy="955675"/>
          </a:xfrm>
          <a:prstGeom prst="wedgeRoundRectCallout">
            <a:avLst>
              <a:gd name="adj1" fmla="val -129898"/>
              <a:gd name="adj2" fmla="val -644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schauen uns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priority_queue</a:t>
            </a:r>
            <a:r>
              <a:rPr lang="de-DE" dirty="0">
                <a:solidFill>
                  <a:schemeClr val="bg1"/>
                </a:solidFill>
              </a:rPr>
              <a:t> als Beispiel an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483225" y="4106863"/>
            <a:ext cx="2700338" cy="954087"/>
          </a:xfrm>
          <a:prstGeom prst="wedgeRoundRectCallout">
            <a:avLst>
              <a:gd name="adj1" fmla="val -103419"/>
              <a:gd name="adj2" fmla="val 167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schauen uns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de-DE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und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remove_copy_if</a:t>
            </a:r>
            <a:r>
              <a:rPr lang="de-DE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als Beispiel an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2797175" y="5589240"/>
            <a:ext cx="2232025" cy="955675"/>
          </a:xfrm>
          <a:prstGeom prst="wedgeRoundRectCallout">
            <a:avLst>
              <a:gd name="adj1" fmla="val -102877"/>
              <a:gd name="adj2" fmla="val -51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Nicht offiziell - Viele erweiterte Funktionalitäten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391154" y="2374900"/>
            <a:ext cx="273247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darstellen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 bwMode="auto">
          <a:xfrm>
            <a:off x="6728790" y="4263888"/>
            <a:ext cx="2019673" cy="824948"/>
          </a:xfrm>
          <a:prstGeom prst="roundRect">
            <a:avLst/>
          </a:prstGeom>
          <a:solidFill>
            <a:srgbClr val="005A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</a:t>
            </a:r>
            <a:br>
              <a:rPr lang="de-DE" altLang="de-DE" dirty="0" smtClean="0"/>
            </a:br>
            <a:r>
              <a:rPr lang="de-DE" altLang="de-DE" dirty="0" smtClean="0"/>
              <a:t>„Brutschrank“ 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3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24050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5045712" y="1722396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5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6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1261442" y="2898775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3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1187624" y="3573016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1187624" y="4365104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1187624" y="5157192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988371" y="357301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974504" y="4348814"/>
            <a:ext cx="1645592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979244" y="5157192"/>
            <a:ext cx="1645592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994552" y="3578504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985441" y="4359790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985440" y="514107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911885" y="357301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911884" y="4348814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11885" y="5124612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9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00163" y="2214563"/>
            <a:ext cx="4349750" cy="404812"/>
          </a:xfrm>
          <a:prstGeom prst="wedgeRoundRectCallout">
            <a:avLst>
              <a:gd name="adj1" fmla="val -19737"/>
              <a:gd name="adj2" fmla="val -885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++, *, ==, und != unterstützen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35638" y="2232099"/>
            <a:ext cx="3321050" cy="404813"/>
          </a:xfrm>
          <a:prstGeom prst="wedgeRoundRectCallout">
            <a:avLst>
              <a:gd name="adj1" fmla="val -12628"/>
              <a:gd name="adj2" fmla="val -763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 und * unterstützen</a:t>
            </a: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4213" y="2133600"/>
            <a:ext cx="63198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InputIterator:		</a:t>
            </a:r>
            <a:r>
              <a:rPr lang="de-DE" altLang="de-DE" sz="1800" b="0"/>
              <a:t>müssen ++, *, ==, und != unterstützen</a:t>
            </a:r>
            <a:endParaRPr lang="de-DE" altLang="de-DE" sz="180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OutputIterator:	</a:t>
            </a:r>
            <a:r>
              <a:rPr lang="de-DE" altLang="de-DE" sz="1800" b="0"/>
              <a:t>müssen ++ und * unterstützen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 </a:t>
            </a:r>
            <a:endParaRPr lang="de-DE" altLang="de-DE" sz="1800" b="0"/>
          </a:p>
        </p:txBody>
      </p:sp>
      <p:sp>
        <p:nvSpPr>
          <p:cNvPr id="36869" name="Textfeld 2"/>
          <p:cNvSpPr txBox="1">
            <a:spLocks noChangeArrowheads="1"/>
          </p:cNvSpPr>
          <p:nvPr/>
        </p:nvSpPr>
        <p:spPr bwMode="auto">
          <a:xfrm>
            <a:off x="901783" y="3052763"/>
            <a:ext cx="4546437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b="0" dirty="0"/>
              <a:t>Wieso ist diese </a:t>
            </a:r>
            <a:r>
              <a:rPr lang="de-DE" altLang="de-DE" b="0" dirty="0" smtClean="0"/>
              <a:t>Forderung notwendig?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3276600" y="2427288"/>
            <a:ext cx="2794000" cy="1022350"/>
          </a:xfrm>
          <a:prstGeom prst="wedgeRoundRectCallout">
            <a:avLst>
              <a:gd name="adj1" fmla="val 62315"/>
              <a:gd name="adj2" fmla="val 4239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366963" y="3933825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„</a:t>
            </a:r>
            <a:r>
              <a:rPr lang="de-DE" dirty="0" err="1">
                <a:solidFill>
                  <a:schemeClr val="bg1"/>
                </a:solidFill>
              </a:rPr>
              <a:t>public</a:t>
            </a:r>
            <a:r>
              <a:rPr lang="de-DE" dirty="0">
                <a:solidFill>
                  <a:schemeClr val="bg1"/>
                </a:solidFill>
              </a:rPr>
              <a:t>“ 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1847850" y="5475288"/>
            <a:ext cx="2795588" cy="712787"/>
          </a:xfrm>
          <a:prstGeom prst="wedgeRoundRectCallout">
            <a:avLst>
              <a:gd name="adj1" fmla="val 74464"/>
              <a:gd name="adj2" fmla="val 33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&lt;algorithm&gt;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&lt;iterator&gt;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&lt;vector&gt;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copy(numbers, numbers + 5, back_inserter(result));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copy(result.begin(), result.end(),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7893" name="Gerade Verbindung 48"/>
          <p:cNvCxnSpPr>
            <a:cxnSpLocks noChangeShapeType="1"/>
          </p:cNvCxnSpPr>
          <p:nvPr/>
        </p:nvCxnSpPr>
        <p:spPr bwMode="auto">
          <a:xfrm>
            <a:off x="358775" y="210502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Abgerundete rechteckige Legende 14"/>
          <p:cNvSpPr/>
          <p:nvPr/>
        </p:nvSpPr>
        <p:spPr>
          <a:xfrm>
            <a:off x="3995738" y="3609975"/>
            <a:ext cx="3267075" cy="592138"/>
          </a:xfrm>
          <a:prstGeom prst="wedgeRoundRectCallout">
            <a:avLst>
              <a:gd name="adj1" fmla="val -29386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i="1" dirty="0" err="1">
                <a:solidFill>
                  <a:schemeClr val="bg1"/>
                </a:solidFill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i="1" dirty="0" err="1" smtClean="0">
                <a:solidFill>
                  <a:schemeClr val="bg1"/>
                </a:solidFill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08400" y="5335588"/>
            <a:ext cx="3268663" cy="593725"/>
          </a:xfrm>
          <a:prstGeom prst="wedgeRoundRectCallout">
            <a:avLst>
              <a:gd name="adj1" fmla="val -19865"/>
              <a:gd name="adj2" fmla="val -857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i="1" dirty="0" err="1">
                <a:solidFill>
                  <a:schemeClr val="bg1"/>
                </a:solidFill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900113" y="5346700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dirty="0" err="1">
                <a:solidFill>
                  <a:schemeClr val="bg1"/>
                </a:solidFill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[...]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indicates whether the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is to be removed from the copy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320675" y="2725738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47650" y="3325813"/>
            <a:ext cx="84248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i){ 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i%2 == 0;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result(numbers,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remove_copy_if(result.begin(), result.end(),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12419" y="5392738"/>
            <a:ext cx="3148013" cy="592137"/>
          </a:xfrm>
          <a:prstGeom prst="wedgeRoundRectCallout">
            <a:avLst>
              <a:gd name="adj1" fmla="val -32930"/>
              <a:gd name="adj2" fmla="val -839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Funkionszeiger</a:t>
            </a:r>
            <a:r>
              <a:rPr lang="de-DE" dirty="0">
                <a:solidFill>
                  <a:schemeClr val="bg1"/>
                </a:solidFill>
              </a:rPr>
              <a:t> 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67844" y="3300413"/>
            <a:ext cx="2600325" cy="593725"/>
          </a:xfrm>
          <a:prstGeom prst="wedgeRoundRectCallout">
            <a:avLst>
              <a:gd name="adj1" fmla="val -61018"/>
              <a:gd name="adj2" fmla="val -192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entscheidet 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08175" y="1552575"/>
            <a:ext cx="2376488" cy="593725"/>
          </a:xfrm>
          <a:prstGeom prst="wedgeRoundRectCallout">
            <a:avLst>
              <a:gd name="adj1" fmla="val -42162"/>
              <a:gd name="adj2" fmla="val 9040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217988" y="1984375"/>
            <a:ext cx="4386262" cy="593725"/>
          </a:xfrm>
          <a:prstGeom prst="wedgeRoundRectCallout">
            <a:avLst>
              <a:gd name="adj1" fmla="val -84405"/>
              <a:gd name="adj2" fmla="val 620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1963738" y="3622675"/>
            <a:ext cx="3328987" cy="593725"/>
          </a:xfrm>
          <a:prstGeom prst="wedgeRoundRectCallout">
            <a:avLst>
              <a:gd name="adj1" fmla="val -33237"/>
              <a:gd name="adj2" fmla="val -1480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476375" y="4583113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84663" y="3040063"/>
            <a:ext cx="3024187" cy="539750"/>
          </a:xfrm>
          <a:prstGeom prst="wedgeRoundRectCallout">
            <a:avLst>
              <a:gd name="adj1" fmla="val -55884"/>
              <a:gd name="adj2" fmla="val -554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cxnSp>
        <p:nvCxnSpPr>
          <p:cNvPr id="40965" name="Gerade Verbindung 48"/>
          <p:cNvCxnSpPr>
            <a:cxnSpLocks noChangeShapeType="1"/>
          </p:cNvCxnSpPr>
          <p:nvPr/>
        </p:nvCxnSpPr>
        <p:spPr bwMode="auto">
          <a:xfrm>
            <a:off x="396875" y="254317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504825" y="2903538"/>
            <a:ext cx="78486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&lt;queue&gt;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&lt;functional&gt;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queue){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(!queue.empty()){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cout	 &lt;&lt; queue.top()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queue.pop();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356100" y="2616200"/>
            <a:ext cx="0" cy="340677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500563" y="3308350"/>
            <a:ext cx="5438775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/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// 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	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// 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322388" y="5622925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3597275" y="4624388"/>
            <a:ext cx="2919413" cy="323850"/>
          </a:xfrm>
          <a:prstGeom prst="wedgeRoundRectCallout">
            <a:avLst>
              <a:gd name="adj1" fmla="val 58299"/>
              <a:gd name="adj2" fmla="val 206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Standard Funktionsobjekt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395288" y="2046288"/>
            <a:ext cx="74898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remove_copy_if(	result.begin(),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  	result.end(),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			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); </a:t>
            </a:r>
            <a:endParaRPr lang="de-DE" altLang="de-DE" sz="1800" b="0"/>
          </a:p>
        </p:txBody>
      </p:sp>
      <p:sp>
        <p:nvSpPr>
          <p:cNvPr id="41989" name="Textfeld 1"/>
          <p:cNvSpPr txBox="1">
            <a:spLocks noChangeArrowheads="1"/>
          </p:cNvSpPr>
          <p:nvPr/>
        </p:nvSpPr>
        <p:spPr bwMode="auto">
          <a:xfrm>
            <a:off x="388938" y="1628775"/>
            <a:ext cx="490378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das hier wirklich lesbarer als eine Schleife?</a:t>
            </a:r>
          </a:p>
        </p:txBody>
      </p:sp>
      <p:sp>
        <p:nvSpPr>
          <p:cNvPr id="41990" name="Textfeld 5"/>
          <p:cNvSpPr txBox="1">
            <a:spLocks noChangeArrowheads="1"/>
          </p:cNvSpPr>
          <p:nvPr/>
        </p:nvSpPr>
        <p:spPr bwMode="auto">
          <a:xfrm>
            <a:off x="358775" y="3209926"/>
            <a:ext cx="5177443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</a:t>
            </a:r>
            <a:r>
              <a:rPr lang="de-DE" altLang="de-DE" sz="1800" b="0" dirty="0" smtClean="0"/>
              <a:t>daran </a:t>
            </a:r>
            <a:r>
              <a:rPr lang="de-DE" altLang="de-DE" sz="1800" b="0" dirty="0"/>
              <a:t>„schön</a:t>
            </a:r>
            <a:r>
              <a:rPr lang="de-DE" altLang="de-DE" sz="1800" b="0" dirty="0" smtClean="0"/>
              <a:t>“ oder zumindest praktisch?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Mächtig</a:t>
            </a:r>
            <a:r>
              <a:rPr lang="de-DE" altLang="de-DE" b="0" dirty="0" smtClean="0"/>
              <a:t>, </a:t>
            </a:r>
            <a:r>
              <a:rPr lang="de-DE" altLang="de-DE" dirty="0" smtClean="0"/>
              <a:t>effizient</a:t>
            </a:r>
            <a:r>
              <a:rPr lang="de-DE" altLang="de-DE" b="0" dirty="0" smtClean="0"/>
              <a:t>, </a:t>
            </a:r>
            <a:r>
              <a:rPr lang="de-DE" altLang="de-DE" dirty="0" smtClean="0"/>
              <a:t>ausgereift</a:t>
            </a:r>
            <a:r>
              <a:rPr lang="de-DE" altLang="de-DE" b="0" dirty="0" smtClean="0"/>
              <a:t> und </a:t>
            </a:r>
            <a:r>
              <a:rPr lang="de-DE" altLang="de-DE" dirty="0"/>
              <a:t>g</a:t>
            </a:r>
            <a:r>
              <a:rPr lang="de-DE" altLang="de-DE" dirty="0" smtClean="0"/>
              <a:t>ut dokumentiert 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Steile Lernkurve (erfordert Wissen über Templates, Funktoren, </a:t>
            </a:r>
            <a:r>
              <a:rPr lang="de-DE" altLang="de-DE" b="0" dirty="0" err="1" smtClean="0"/>
              <a:t>Iteratoren</a:t>
            </a:r>
            <a:r>
              <a:rPr lang="de-DE" altLang="de-DE" b="0" dirty="0" smtClean="0"/>
              <a:t>, </a:t>
            </a:r>
            <a:r>
              <a:rPr lang="de-DE" altLang="de-DE" b="0" dirty="0" err="1" smtClean="0"/>
              <a:t>Mixins</a:t>
            </a:r>
            <a:r>
              <a:rPr lang="de-DE" altLang="de-DE" b="0" dirty="0" smtClean="0"/>
              <a:t>, …)</a:t>
            </a:r>
          </a:p>
          <a:p>
            <a:endParaRPr lang="de-DE" altLang="de-DE" b="0" dirty="0" smtClean="0"/>
          </a:p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als mächtiger „Brutkasten“ für die nächsten Standards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Vielleicht sogar als </a:t>
            </a:r>
            <a:r>
              <a:rPr lang="de-DE" altLang="de-DE" dirty="0" smtClean="0"/>
              <a:t>der Vorteil </a:t>
            </a:r>
            <a:r>
              <a:rPr lang="de-DE" altLang="de-DE" b="0" dirty="0" smtClean="0"/>
              <a:t>von C++ zu betrachten!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binden wir uns an diese IDE.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… aber trotzdem große C/C++-Projekte und hunderten von Dateien und Abhängigkeiten.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475656" y="4005064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1475656" y="4891792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43608" y="400506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43608" y="488488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4572000" y="3789040"/>
            <a:ext cx="4067944" cy="213833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#...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$^ -o $@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%.o: %.cpp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-MMD -MP -c $&lt; -o $@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487816" y="3799710"/>
            <a:ext cx="1152128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Makefile</a:t>
            </a:r>
            <a:endParaRPr lang="en-US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995936" y="3473676"/>
            <a:ext cx="1071736" cy="329024"/>
          </a:xfrm>
          <a:prstGeom prst="wedgeRoundRectCallout">
            <a:avLst>
              <a:gd name="adj1" fmla="val 20773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smtClean="0">
                <a:solidFill>
                  <a:schemeClr val="bg1"/>
                </a:solidFill>
              </a:rPr>
              <a:t>Target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5246204" y="3473676"/>
            <a:ext cx="1918084" cy="329024"/>
          </a:xfrm>
          <a:prstGeom prst="wedgeRoundRectCallout">
            <a:avLst>
              <a:gd name="adj1" fmla="val -39492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Abhängigkeiten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246204" y="5670748"/>
            <a:ext cx="3063024" cy="329024"/>
          </a:xfrm>
          <a:prstGeom prst="wedgeRoundRectCallout">
            <a:avLst>
              <a:gd name="adj1" fmla="val -49447"/>
              <a:gd name="adj2" fmla="val -1386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Befehl, um Target zu bauen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4572000" y="5188653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2063717" y="6109787"/>
            <a:ext cx="5172108" cy="329024"/>
          </a:xfrm>
          <a:prstGeom prst="wedgeRoundRectCallout">
            <a:avLst>
              <a:gd name="adj1" fmla="val -477"/>
              <a:gd name="adj2" fmla="val -2619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 Tab Einrückung zur Gruppierung von Befehlen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4572000" y="4605131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  <p:bldP spid="2" grpId="0" animBg="1"/>
      <p:bldP spid="4" grpId="0"/>
      <p:bldP spid="10" grpId="0" animBg="1"/>
      <p:bldP spid="11" grpId="0" animBg="1"/>
      <p:bldP spid="12" grpId="0" animBg="1"/>
      <p:bldP spid="5" grpId="0" animBg="1"/>
      <p:bldP spid="14" grpId="0" animBg="1"/>
      <p:bldP spid="15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 Regel ist immer der Default-Einstiegspunkt.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Platzhalter: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840751" y="3807383"/>
            <a:ext cx="3916493" cy="593725"/>
          </a:xfrm>
          <a:prstGeom prst="wedgeRoundRectCallout">
            <a:avLst>
              <a:gd name="adj1" fmla="val -133659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Include</a:t>
            </a:r>
            <a:r>
              <a:rPr lang="de-DE" dirty="0" smtClean="0">
                <a:solidFill>
                  <a:schemeClr val="bg1"/>
                </a:solidFill>
              </a:rPr>
              <a:t>-Dependencies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Administrative Regel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zu verlangen, dass jede „Funktion“ in einer Klasse sein MUSS?</a:t>
            </a:r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die Paketstruktur an der Verzeichnisstruktur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mehrere Klassen in einer Datei implementieren?</a:t>
            </a: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test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err="1" smtClean="0"/>
              <a:t>Buildtools</a:t>
            </a:r>
            <a:r>
              <a:rPr lang="de-DE" altLang="de-DE" b="0" dirty="0" smtClean="0"/>
              <a:t> sind ab einer bestimmten Projektgröße </a:t>
            </a:r>
            <a:r>
              <a:rPr lang="de-DE" altLang="de-DE" dirty="0" smtClean="0"/>
              <a:t>unabdingbar</a:t>
            </a:r>
            <a:r>
              <a:rPr lang="de-DE" altLang="de-DE" b="0" dirty="0" smtClean="0"/>
              <a:t>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b="0" dirty="0" err="1" smtClean="0"/>
              <a:t>Makefiles</a:t>
            </a:r>
            <a:r>
              <a:rPr lang="de-DE" altLang="de-DE" b="0" dirty="0" smtClean="0"/>
              <a:t> erlauben </a:t>
            </a:r>
            <a:r>
              <a:rPr lang="de-DE" altLang="de-DE" dirty="0" smtClean="0"/>
              <a:t>inkrementelles Bauen </a:t>
            </a:r>
            <a:r>
              <a:rPr lang="de-DE" altLang="de-DE" b="0" dirty="0" smtClean="0"/>
              <a:t>von Projekten</a:t>
            </a:r>
            <a:r>
              <a:rPr lang="de-DE" altLang="de-DE" dirty="0" smtClean="0"/>
              <a:t>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dirty="0" smtClean="0"/>
              <a:t>	… müssen aber gepflegt werden und sind nicht-trivial zu erlernen.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Alternativen: 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i="1" dirty="0" err="1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/>
              <a:t>Ant</a:t>
            </a:r>
            <a:r>
              <a:rPr lang="de-DE" altLang="de-DE" dirty="0" smtClean="0"/>
              <a:t>, </a:t>
            </a:r>
            <a:r>
              <a:rPr lang="de-DE" altLang="de-DE" i="1" dirty="0" err="1"/>
              <a:t>Maven</a:t>
            </a:r>
            <a:r>
              <a:rPr lang="de-DE" altLang="de-DE" dirty="0" smtClean="0"/>
              <a:t>, </a:t>
            </a:r>
            <a:r>
              <a:rPr lang="de-DE" altLang="de-DE" i="1" dirty="0"/>
              <a:t>Ivy</a:t>
            </a:r>
            <a:r>
              <a:rPr lang="de-DE" altLang="de-DE" dirty="0" smtClean="0"/>
              <a:t>, </a:t>
            </a:r>
            <a:r>
              <a:rPr lang="de-DE" altLang="de-DE" i="1" dirty="0" err="1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err="1" smtClean="0"/>
              <a:t>Programmierpraktikum</a:t>
            </a:r>
            <a:r>
              <a:rPr lang="en-US" altLang="de-DE" dirty="0" smtClean="0"/>
              <a:t>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RAM: 24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Flash: 576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CAN-Controller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...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Starterkit SK-16FX-EUROscope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7-Segment-Anzeigen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Buttons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/>
              <a:t>h</a:t>
            </a:r>
            <a:r>
              <a:rPr lang="de-DE" altLang="de-DE" dirty="0" smtClean="0"/>
              <a:t>intergrundbeleuchtet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239963"/>
            <a:ext cx="42164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Fujitsu </a:t>
            </a:r>
            <a:r>
              <a:rPr lang="de-DE" altLang="de-DE" dirty="0" err="1" smtClean="0"/>
              <a:t>Microelectronics</a:t>
            </a:r>
            <a:r>
              <a:rPr lang="de-DE" altLang="de-DE" dirty="0" smtClean="0"/>
              <a:t> Ltd.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einzeilige // Kommentare</a:t>
            </a:r>
          </a:p>
          <a:p>
            <a:pPr lvl="2"/>
            <a:r>
              <a:rPr lang="de-DE" altLang="de-DE" dirty="0" smtClean="0"/>
              <a:t>Variablendeklaration am Anfang einer Funktion 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Taktzyklus („NOP“) 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standardisierte „Umgebung“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Umfangreiche und flexible Hardware → erfordert Konfiguration</a:t>
            </a:r>
          </a:p>
          <a:p>
            <a:pPr lvl="1"/>
            <a:r>
              <a:rPr lang="de-DE" altLang="de-DE" dirty="0" smtClean="0"/>
              <a:t>Realisiert über Register</a:t>
            </a:r>
          </a:p>
          <a:p>
            <a:pPr lvl="2"/>
            <a:r>
              <a:rPr lang="de-DE" altLang="de-DE" dirty="0" smtClean="0"/>
              <a:t>Im Controller integrierte „Variablen“ mit unterschiedlicher Größe</a:t>
            </a:r>
          </a:p>
          <a:p>
            <a:pPr lvl="2"/>
            <a:r>
              <a:rPr lang="de-DE" altLang="de-DE" dirty="0" smtClean="0"/>
              <a:t>Zugriff im Code über Präprozessor-Konstanten (z.B. PDR00, DDR01,…)</a:t>
            </a:r>
          </a:p>
          <a:p>
            <a:pPr lvl="2"/>
            <a:r>
              <a:rPr lang="de-DE" altLang="de-DE" dirty="0" smtClean="0"/>
              <a:t>Bedeutung unterschiedlich je nach Register</a:t>
            </a:r>
          </a:p>
          <a:p>
            <a:pPr lvl="3"/>
            <a:r>
              <a:rPr lang="de-DE" altLang="de-DE" dirty="0" smtClean="0"/>
              <a:t>Ganzes oder Teil des Registers als Zahlenwert, z.B. als Zähler</a:t>
            </a:r>
          </a:p>
          <a:p>
            <a:pPr lvl="3"/>
            <a:r>
              <a:rPr lang="de-DE" altLang="de-DE" dirty="0" smtClean="0"/>
              <a:t>Einzelne Bits als „Schalter/Switch“ für bestimmte Funktion, z.B. einzelnes Ausgangspin auf High oder Low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Kommunikation mit Außenwelt über</a:t>
            </a:r>
          </a:p>
          <a:p>
            <a:pPr lvl="1"/>
            <a:r>
              <a:rPr lang="de-DE" altLang="de-DE" dirty="0" smtClean="0"/>
              <a:t>Einzelne digitale Ein/Ausgänge</a:t>
            </a:r>
          </a:p>
          <a:p>
            <a:pPr lvl="1"/>
            <a:r>
              <a:rPr lang="de-DE" altLang="de-DE" dirty="0" smtClean="0"/>
              <a:t>Analoge Eingänge</a:t>
            </a:r>
          </a:p>
          <a:p>
            <a:pPr lvl="1"/>
            <a:r>
              <a:rPr lang="de-DE" altLang="de-DE" dirty="0" smtClean="0"/>
              <a:t>Schnittstellen, z.B.</a:t>
            </a:r>
          </a:p>
          <a:p>
            <a:pPr lvl="2"/>
            <a:r>
              <a:rPr lang="de-DE" altLang="de-DE" dirty="0" smtClean="0"/>
              <a:t>UART (serielle Schnittstelle)</a:t>
            </a:r>
          </a:p>
          <a:p>
            <a:pPr lvl="2"/>
            <a:r>
              <a:rPr lang="de-DE" altLang="de-DE" dirty="0" smtClean="0"/>
              <a:t>CAN (serieller Bus)</a:t>
            </a:r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8 Pins </a:t>
            </a:r>
            <a:r>
              <a:rPr lang="de-DE" altLang="de-DE" dirty="0" smtClean="0"/>
              <a:t>= </a:t>
            </a:r>
            <a:r>
              <a:rPr lang="de-DE" altLang="de-DE" b="1" dirty="0" smtClean="0"/>
              <a:t>Port</a:t>
            </a:r>
            <a:br>
              <a:rPr lang="de-DE" altLang="de-DE" b="1" dirty="0" smtClean="0"/>
            </a:br>
            <a:r>
              <a:rPr lang="de-DE" altLang="de-DE" sz="2000" b="1" dirty="0" smtClean="0"/>
              <a:t> </a:t>
            </a:r>
            <a:endParaRPr lang="de-DE" altLang="de-DE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Eingang: Abfrage des Zustandes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Ausgang: Setzen des Pegels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Data-</a:t>
            </a:r>
            <a:r>
              <a:rPr lang="de-DE" altLang="de-DE" b="1" dirty="0" err="1" smtClean="0"/>
              <a:t>Direction</a:t>
            </a:r>
            <a:r>
              <a:rPr lang="de-DE" altLang="de-DE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0 → Eingang, 1 → Ausgang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Port-Input-</a:t>
            </a:r>
            <a:r>
              <a:rPr lang="de-DE" altLang="de-DE" b="1" dirty="0" err="1" smtClean="0"/>
              <a:t>Enable</a:t>
            </a:r>
            <a:r>
              <a:rPr lang="de-DE" altLang="de-DE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Bei </a:t>
            </a:r>
            <a:r>
              <a:rPr lang="de-DE" altLang="de-DE" dirty="0" err="1" smtClean="0"/>
              <a:t>Eingangspin</a:t>
            </a:r>
            <a:r>
              <a:rPr lang="de-DE" altLang="de-DE" dirty="0" smtClean="0"/>
              <a:t> den Eingang aktiv schalten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608677" y="1789844"/>
            <a:ext cx="8101012" cy="1635249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/* 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// Pin 0 von Port 07 als Eingang 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aktiv</a:t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539552" y="1700808"/>
            <a:ext cx="8101012" cy="16287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/* Beispiel: 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7-Segment-Anzeige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*/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Rechte 7-Segment-Anzeige komplett aus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Punkt der rechten 7-Segment-Anzeige an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539552" y="2924944"/>
            <a:ext cx="7776864" cy="3456384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 err="1" smtClean="0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      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Demo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Kandidaten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Inhalte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Iterierungskonzepte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for_each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/>
              <a:t>range-</a:t>
            </a:r>
            <a:r>
              <a:rPr lang="en-US" dirty="0" err="1"/>
              <a:t>basierte</a:t>
            </a:r>
            <a:r>
              <a:rPr lang="en-US" dirty="0"/>
              <a:t> </a:t>
            </a:r>
            <a:r>
              <a:rPr lang="en-US" dirty="0" smtClean="0"/>
              <a:t>For-</a:t>
            </a:r>
            <a:r>
              <a:rPr lang="en-US" dirty="0" err="1" smtClean="0"/>
              <a:t>Schleife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Initialisierungslisten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auto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Lambdas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callable entity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Funktionale</a:t>
            </a:r>
            <a:r>
              <a:rPr lang="en-US" dirty="0" smtClean="0"/>
              <a:t> </a:t>
            </a:r>
            <a:r>
              <a:rPr lang="en-US" dirty="0" err="1" smtClean="0"/>
              <a:t>Programmierung</a:t>
            </a:r>
            <a:r>
              <a:rPr lang="en-US" dirty="0" smtClean="0"/>
              <a:t>: Was </a:t>
            </a:r>
            <a:r>
              <a:rPr lang="en-US" dirty="0" err="1" smtClean="0"/>
              <a:t>heißt</a:t>
            </a:r>
            <a:r>
              <a:rPr lang="en-US" dirty="0" smtClean="0"/>
              <a:t> das?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Delegating constructor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default/delete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X() </a:t>
            </a:r>
            <a:r>
              <a:rPr lang="en-US" smtClean="0"/>
              <a:t>= default;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 smtClean="0"/>
              <a:t>operator=() = delete;</a:t>
            </a:r>
          </a:p>
        </p:txBody>
      </p:sp>
    </p:spTree>
    <p:extLst>
      <p:ext uri="{BB962C8B-B14F-4D97-AF65-F5344CB8AC3E}">
        <p14:creationId xmlns:p14="http://schemas.microsoft.com/office/powerpoint/2010/main" val="1374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611188" y="4005064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601663" y="2996952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623888" y="1452563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452563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586752"/>
            <a:ext cx="2855913" cy="576262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Java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(auch // möglich)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534549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</a:t>
            </a:r>
            <a:r>
              <a:rPr lang="de-DE" dirty="0" smtClean="0">
                <a:solidFill>
                  <a:schemeClr val="bg1"/>
                </a:solidFill>
              </a:rPr>
              <a:t>Java: </a:t>
            </a:r>
            <a:endParaRPr lang="de-DE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&lt;...&gt;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96154" y="4249283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</a:t>
            </a: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>
                <a:solidFill>
                  <a:schemeClr val="bg1"/>
                </a:solidFill>
              </a:rPr>
              <a:t>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dirty="0" smtClean="0"/>
              <a:t>In diesem Praktikum wollen wir </a:t>
            </a:r>
            <a:r>
              <a:rPr lang="de-DE" sz="2200" strike="sngStrike" dirty="0" smtClean="0"/>
              <a:t>die</a:t>
            </a:r>
            <a:r>
              <a:rPr lang="de-DE" sz="2200" dirty="0" smtClean="0"/>
              <a:t> einige </a:t>
            </a:r>
            <a:r>
              <a:rPr lang="de-DE" sz="2200" b="1" dirty="0" smtClean="0"/>
              <a:t>Besonderheiten der Sprachen C++ und C (für </a:t>
            </a:r>
            <a:r>
              <a:rPr lang="de-DE" sz="2200" b="1" dirty="0" err="1" smtClean="0"/>
              <a:t>Microcontroller</a:t>
            </a:r>
            <a:r>
              <a:rPr lang="de-DE" sz="2200" b="1" dirty="0" smtClean="0"/>
              <a:t>)</a:t>
            </a:r>
            <a:r>
              <a:rPr lang="de-DE" sz="2200" dirty="0" smtClean="0"/>
              <a:t> kennenlernen.</a:t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Das wird nicht behandelt</a:t>
            </a:r>
          </a:p>
          <a:p>
            <a:pPr lvl="1" eaLnBrk="1" hangingPunct="1">
              <a:defRPr/>
            </a:pPr>
            <a:r>
              <a:rPr lang="de-DE" sz="2200" dirty="0" smtClean="0"/>
              <a:t>programmiertechnische Grundlagen (Schleifen, Rekursion, …)</a:t>
            </a:r>
          </a:p>
          <a:p>
            <a:pPr lvl="1" eaLnBrk="1" hangingPunct="1">
              <a:defRPr/>
            </a:pPr>
            <a:r>
              <a:rPr lang="de-DE" sz="2200" dirty="0" smtClean="0"/>
              <a:t>grundlegende Datenstrukturen und Algorithmen</a:t>
            </a:r>
          </a:p>
          <a:p>
            <a:pPr lvl="1" eaLnBrk="1" hangingPunct="1">
              <a:defRPr/>
            </a:pPr>
            <a:r>
              <a:rPr lang="de-DE" sz="2200" dirty="0" smtClean="0"/>
              <a:t>Grundlagen der Objektorientierung</a:t>
            </a:r>
          </a:p>
          <a:p>
            <a:pPr lvl="1" eaLnBrk="1" hangingPunct="1">
              <a:defRPr/>
            </a:pP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Basisvoraussetzung:</a:t>
            </a: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>Allgemeine </a:t>
            </a:r>
            <a:r>
              <a:rPr lang="de-DE" sz="2200" dirty="0"/>
              <a:t>Programmiererfahrung und Kenntnisse in Java werden vorausgesetzt!</a:t>
            </a:r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8"/>
            <a:ext cx="7704138" cy="421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5"/>
            <a:ext cx="4249737" cy="465138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wird eingebunden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(Warum) Ist die </a:t>
            </a:r>
            <a:r>
              <a:rPr lang="de-DE" altLang="de-DE" sz="1800" b="0" dirty="0"/>
              <a:t>Trennung in Header- und </a:t>
            </a:r>
            <a:r>
              <a:rPr lang="de-DE" altLang="de-DE" sz="1800" b="0" dirty="0" err="1"/>
              <a:t>Impl</a:t>
            </a:r>
            <a:r>
              <a:rPr lang="de-DE" altLang="de-DE" sz="1800" b="0" dirty="0"/>
              <a:t>-Dateien </a:t>
            </a:r>
            <a:r>
              <a:rPr lang="de-DE" altLang="de-DE" sz="1800" b="0" dirty="0" smtClean="0"/>
              <a:t>hilfreich</a:t>
            </a:r>
            <a:r>
              <a:rPr lang="de-DE" altLang="de-DE" sz="1800" b="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995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C++-</a:t>
            </a:r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http://www.cplusplus.com/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http://en.cppreference.com/w/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31" y="2132856"/>
            <a:ext cx="4276601" cy="3273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1" y="2159114"/>
            <a:ext cx="4149895" cy="32488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822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10" name="Gerade Verbindung 4"/>
          <p:cNvCxnSpPr>
            <a:cxnSpLocks noChangeShapeType="1"/>
          </p:cNvCxnSpPr>
          <p:nvPr/>
        </p:nvCxnSpPr>
        <p:spPr bwMode="auto">
          <a:xfrm>
            <a:off x="5292725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</a:p>
        </p:txBody>
      </p:sp>
      <p:sp>
        <p:nvSpPr>
          <p:cNvPr id="17412" name="Textfeld 5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sp>
        <p:nvSpPr>
          <p:cNvPr id="46" name="Abgerundete rechteckige Legende 45"/>
          <p:cNvSpPr/>
          <p:nvPr/>
        </p:nvSpPr>
        <p:spPr>
          <a:xfrm>
            <a:off x="5457825" y="1184275"/>
            <a:ext cx="1908175" cy="617538"/>
          </a:xfrm>
          <a:prstGeom prst="wedgeRoundRectCallout">
            <a:avLst>
              <a:gd name="adj1" fmla="val -58136"/>
              <a:gd name="adj2" fmla="val 2779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gibt es eine Änderung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46" grpId="0" animBg="1"/>
      <p:bldP spid="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sp>
        <p:nvSpPr>
          <p:cNvPr id="18435" name="Textfeld 5"/>
          <p:cNvSpPr txBox="1">
            <a:spLocks noChangeArrowheads="1"/>
          </p:cNvSpPr>
          <p:nvPr/>
        </p:nvSpPr>
        <p:spPr bwMode="auto">
          <a:xfrm>
            <a:off x="786765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79475" y="1500188"/>
            <a:ext cx="1223963" cy="1665287"/>
            <a:chOff x="4737992" y="1762530"/>
            <a:chExt cx="1223413" cy="1666470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555875" y="1773238"/>
            <a:ext cx="1584325" cy="1185862"/>
            <a:chOff x="6177059" y="1940979"/>
            <a:chExt cx="2087884" cy="1562118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6177059" y="3041906"/>
              <a:ext cx="2087884" cy="461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67175" y="2781300"/>
            <a:ext cx="1787525" cy="1666875"/>
            <a:chOff x="4455866" y="1762530"/>
            <a:chExt cx="1787669" cy="1666470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6389688" y="4783138"/>
            <a:ext cx="1350962" cy="1238250"/>
            <a:chOff x="5940152" y="2922631"/>
            <a:chExt cx="1351302" cy="1238106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940152" y="3198802"/>
              <a:ext cx="1351302" cy="961935"/>
              <a:chOff x="5727827" y="4994212"/>
              <a:chExt cx="1351302" cy="961935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961935"/>
                <a:chOff x="4674047" y="4067093"/>
                <a:chExt cx="1351302" cy="961935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3499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8449" name="Gerade Verbindung 4"/>
          <p:cNvCxnSpPr>
            <a:cxnSpLocks noChangeShapeType="1"/>
          </p:cNvCxnSpPr>
          <p:nvPr/>
        </p:nvCxnSpPr>
        <p:spPr bwMode="auto">
          <a:xfrm>
            <a:off x="60118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58" name="Gerade Verbindung 4"/>
          <p:cNvCxnSpPr>
            <a:cxnSpLocks noChangeShapeType="1"/>
          </p:cNvCxnSpPr>
          <p:nvPr/>
        </p:nvCxnSpPr>
        <p:spPr bwMode="auto">
          <a:xfrm>
            <a:off x="57959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sp>
        <p:nvSpPr>
          <p:cNvPr id="19461" name="Textfeld 5"/>
          <p:cNvSpPr txBox="1">
            <a:spLocks noChangeArrowheads="1"/>
          </p:cNvSpPr>
          <p:nvPr/>
        </p:nvSpPr>
        <p:spPr bwMode="auto">
          <a:xfrm>
            <a:off x="788670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827088" y="1773238"/>
            <a:ext cx="1787525" cy="1665287"/>
            <a:chOff x="4455866" y="1762530"/>
            <a:chExt cx="1787669" cy="1666470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716588" y="3908425"/>
            <a:ext cx="1728787" cy="1795463"/>
            <a:chOff x="5567053" y="4676179"/>
            <a:chExt cx="1728626" cy="1795745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567053" y="4709964"/>
              <a:ext cx="1728626" cy="1761960"/>
              <a:chOff x="4513273" y="3782845"/>
              <a:chExt cx="1728626" cy="1761960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513273" y="4679060"/>
                <a:ext cx="1728626" cy="865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/>
                  <a:t>Maschinen-code (</a:t>
                </a:r>
                <a:r>
                  <a:rPr lang="de-DE" altLang="de-DE" sz="1800" b="0" i="1"/>
                  <a:t>main.exe)</a:t>
                </a:r>
                <a:endParaRPr lang="de-DE" altLang="de-DE" sz="1800" b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916238" y="3919538"/>
            <a:ext cx="1350962" cy="1495425"/>
            <a:chOff x="5940152" y="2922631"/>
            <a:chExt cx="1351302" cy="1495669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940152" y="3198802"/>
              <a:ext cx="1351302" cy="1219498"/>
              <a:chOff x="5727827" y="4994212"/>
              <a:chExt cx="1351302" cy="1219498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1219498"/>
                <a:chOff x="4674047" y="4067093"/>
                <a:chExt cx="1351302" cy="1219498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6075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(</a:t>
                  </a:r>
                  <a:r>
                    <a:rPr lang="de-DE" altLang="de-DE" sz="1800" b="0" i="1"/>
                    <a:t>Building.o</a:t>
                  </a:r>
                  <a:r>
                    <a:rPr lang="de-DE" altLang="de-DE" sz="1800" b="0"/>
                    <a:t>)</a:t>
                  </a:r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090738"/>
            <a:ext cx="2940050" cy="6032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981075"/>
            <a:ext cx="3970338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0000" y="1589088"/>
            <a:ext cx="3436938" cy="1079500"/>
          </a:xfrm>
          <a:prstGeom prst="wedgeRoundRectCallout">
            <a:avLst>
              <a:gd name="adj1" fmla="val -60167"/>
              <a:gd name="adj2" fmla="val 907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Guard</a:t>
            </a:r>
            <a:r>
              <a:rPr lang="de-DE" dirty="0">
                <a:solidFill>
                  <a:schemeClr val="bg1"/>
                </a:solidFill>
              </a:rPr>
              <a:t>: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Schützt davor, dass </a:t>
            </a:r>
            <a:r>
              <a:rPr lang="de-DE" i="1" dirty="0" err="1">
                <a:solidFill>
                  <a:schemeClr val="bg1"/>
                </a:solidFill>
              </a:rPr>
              <a:t>Building.h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mehrmals eingebunden wird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8444" y="2900303"/>
            <a:ext cx="3589337" cy="1023938"/>
          </a:xfrm>
          <a:prstGeom prst="wedgeRoundRectCallout">
            <a:avLst>
              <a:gd name="adj1" fmla="val -61622"/>
              <a:gd name="adj2" fmla="val -244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 Konvention macht es möglich, ohne Bedenken immer </a:t>
            </a:r>
            <a:r>
              <a:rPr lang="de-DE" b="1" dirty="0">
                <a:solidFill>
                  <a:schemeClr val="bg1"/>
                </a:solidFill>
              </a:rPr>
              <a:t>alle benötigten Header überall einbinden</a:t>
            </a:r>
            <a:r>
              <a:rPr lang="de-DE" dirty="0">
                <a:solidFill>
                  <a:schemeClr val="bg1"/>
                </a:solidFill>
              </a:rPr>
              <a:t> zu können</a:t>
            </a: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" name="Textfeld 1"/>
          <p:cNvSpPr txBox="1"/>
          <p:nvPr/>
        </p:nvSpPr>
        <p:spPr>
          <a:xfrm>
            <a:off x="4067944" y="4241741"/>
            <a:ext cx="4824536" cy="189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Weitere</a:t>
            </a:r>
            <a:r>
              <a:rPr lang="en-US" b="1" dirty="0" smtClean="0"/>
              <a:t> </a:t>
            </a:r>
            <a:r>
              <a:rPr lang="en-US" b="1" dirty="0" err="1" smtClean="0"/>
              <a:t>Anwendungsfälle</a:t>
            </a:r>
            <a:r>
              <a:rPr lang="en-US" b="1" dirty="0" smtClean="0"/>
              <a:t> des </a:t>
            </a:r>
            <a:r>
              <a:rPr lang="en-US" b="1" dirty="0" err="1" smtClean="0"/>
              <a:t>Präprozessors</a:t>
            </a:r>
            <a:r>
              <a:rPr lang="en-US" b="1" dirty="0" smtClean="0"/>
              <a:t>: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Unterscheidung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DEBUG und RELEASE-Build (</a:t>
            </a:r>
            <a:r>
              <a:rPr lang="en-US" dirty="0" err="1" smtClean="0"/>
              <a:t>z.B</a:t>
            </a:r>
            <a:r>
              <a:rPr lang="en-US" dirty="0" smtClean="0"/>
              <a:t>. Logging)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Betriebssystemerkennung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WIN32, UNIX)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(in </a:t>
            </a:r>
            <a:r>
              <a:rPr lang="en-US" dirty="0" err="1" smtClean="0"/>
              <a:t>älteren</a:t>
            </a:r>
            <a:r>
              <a:rPr lang="en-US" dirty="0" smtClean="0"/>
              <a:t> C++-</a:t>
            </a:r>
            <a:r>
              <a:rPr lang="en-US" dirty="0" err="1" smtClean="0"/>
              <a:t>Varianten</a:t>
            </a:r>
            <a:r>
              <a:rPr lang="en-US" dirty="0" smtClean="0"/>
              <a:t>): </a:t>
            </a:r>
            <a:r>
              <a:rPr lang="en-US" dirty="0" err="1" smtClean="0"/>
              <a:t>Konstanten</a:t>
            </a:r>
            <a:r>
              <a:rPr lang="en-US" dirty="0" smtClean="0"/>
              <a:t> def.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Präprozessor</a:t>
            </a:r>
            <a:br>
              <a:rPr lang="de-DE" dirty="0"/>
            </a:br>
            <a:r>
              <a:rPr lang="de-DE" dirty="0" smtClean="0"/>
              <a:t>	Fortgeschrittene </a:t>
            </a:r>
            <a:r>
              <a:rPr lang="de-DE" dirty="0"/>
              <a:t>Verwendung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Schlüsselwort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dirty="0" smtClean="0"/>
              <a:t> neu definieren: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return 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:</a:t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988940" y="421869"/>
            <a:ext cx="3096344" cy="483919"/>
          </a:xfrm>
          <a:prstGeom prst="wedgeRoundRectCallout">
            <a:avLst>
              <a:gd name="adj1" fmla="val -57952"/>
              <a:gd name="adj2" fmla="val 515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(Do not) Try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4" y="5229200"/>
            <a:ext cx="5734363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Angeblich im 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1881" y="2636912"/>
            <a:ext cx="4968552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Hoffentlich erinnert sich da später noch jemand dran…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8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Stimmt es wirklich, dass Java „plattformunabhängig“ ist und C++ nicht?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468313" y="3141663"/>
            <a:ext cx="46799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</a:t>
            </a:r>
            <a:r>
              <a:rPr lang="de-DE" altLang="de-DE" sz="1800" b="0" dirty="0"/>
              <a:t>es möglich, dass man erfolgreich kompilieren aber nicht linken </a:t>
            </a:r>
            <a:r>
              <a:rPr lang="de-DE" altLang="de-DE" sz="1800" b="0"/>
              <a:t>kann</a:t>
            </a:r>
            <a:r>
              <a:rPr lang="de-DE" altLang="de-DE" sz="1800" b="0" smtClean="0"/>
              <a:t>?</a:t>
            </a:r>
            <a:endParaRPr lang="de-DE" altLang="de-DE" sz="1800" b="0" dirty="0"/>
          </a:p>
        </p:txBody>
      </p:sp>
      <p:sp>
        <p:nvSpPr>
          <p:cNvPr id="21510" name="Textfeld 6"/>
          <p:cNvSpPr txBox="1">
            <a:spLocks noChangeArrowheads="1"/>
          </p:cNvSpPr>
          <p:nvPr/>
        </p:nvSpPr>
        <p:spPr bwMode="auto">
          <a:xfrm>
            <a:off x="468312" y="4189413"/>
            <a:ext cx="5399831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Wozu braucht man einen Präprozessor?</a:t>
            </a: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Ist dies bei allen Sprachen der Fall?</a:t>
            </a:r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11:30:  Frontalunterricht im Hörsaal</a:t>
            </a:r>
            <a:br>
              <a:rPr lang="de-DE" dirty="0" smtClean="0"/>
            </a:br>
            <a:endParaRPr lang="de-DE" dirty="0" smtClean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13:00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durch E-Mail genehmigen lassen (Klausur, Krankheit)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/>
          </a:p>
          <a:p>
            <a:pPr marL="180975" lvl="1" indent="0" eaLnBrk="1" hangingPunct="1">
              <a:buNone/>
              <a:defRPr/>
            </a:pPr>
            <a:r>
              <a:rPr lang="de-DE" dirty="0"/>
              <a:t>Wer mehr als 2 Kontrollen fehlt (egal wieso), darf nicht an der Klausur teilnehmen!</a:t>
            </a:r>
          </a:p>
          <a:p>
            <a:pPr marL="180975" lvl="1" indent="0" eaLnBrk="1" hangingPunct="1"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Kluge (</a:t>
            </a:r>
            <a:r>
              <a:rPr lang="de-DE" dirty="0" err="1" smtClean="0"/>
              <a:t>roland.kluge@es.tu</a:t>
            </a:r>
            <a:r>
              <a:rPr lang="de-DE" dirty="0" smtClean="0"/>
              <a:t>...),</a:t>
            </a:r>
            <a:br>
              <a:rPr lang="de-DE" dirty="0" smtClean="0"/>
            </a:br>
            <a:r>
              <a:rPr lang="de-DE" dirty="0" smtClean="0"/>
              <a:t>Eugen Lutz, Matthias </a:t>
            </a:r>
            <a:r>
              <a:rPr lang="de-DE" dirty="0" err="1"/>
              <a:t>Gazzari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780928"/>
            <a:ext cx="2759075" cy="688975"/>
          </a:xfrm>
          <a:prstGeom prst="wedgeRoundRectCallout">
            <a:avLst>
              <a:gd name="adj1" fmla="val -63653"/>
              <a:gd name="adj2" fmla="val -66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Programmstart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684213" y="2579688"/>
            <a:ext cx="4572000" cy="198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Name: elevator-example-lecture.cpp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b="0" dirty="0" smtClean="0">
                <a:latin typeface="Consolas" pitchFamily="49" charset="0"/>
              </a:rPr>
              <a:t/>
            </a:r>
            <a:br>
              <a:rPr lang="de-DE" altLang="de-DE" sz="1200" b="0" dirty="0" smtClean="0"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int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main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int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argc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char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**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argv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) 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3556" name="Abgerundetes Rechteck 4"/>
          <p:cNvSpPr>
            <a:spLocks noChangeArrowheads="1"/>
          </p:cNvSpPr>
          <p:nvPr/>
        </p:nvSpPr>
        <p:spPr bwMode="auto">
          <a:xfrm>
            <a:off x="6372225" y="1989138"/>
            <a:ext cx="1944688" cy="37433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4652963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58" name="Gerade Verbindung 6"/>
          <p:cNvCxnSpPr>
            <a:cxnSpLocks noChangeShapeType="1"/>
          </p:cNvCxnSpPr>
          <p:nvPr/>
        </p:nvCxnSpPr>
        <p:spPr bwMode="auto">
          <a:xfrm>
            <a:off x="6588125" y="459581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59" name="Gerade Verbindung 7"/>
          <p:cNvCxnSpPr>
            <a:cxnSpLocks noChangeShapeType="1"/>
          </p:cNvCxnSpPr>
          <p:nvPr/>
        </p:nvCxnSpPr>
        <p:spPr bwMode="auto">
          <a:xfrm>
            <a:off x="6588125" y="314166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Abgerundete rechteckige Legende 23"/>
          <p:cNvSpPr/>
          <p:nvPr/>
        </p:nvSpPr>
        <p:spPr>
          <a:xfrm>
            <a:off x="4128605" y="3456078"/>
            <a:ext cx="3313112" cy="1192212"/>
          </a:xfrm>
          <a:prstGeom prst="wedgeRoundRectCallout">
            <a:avLst>
              <a:gd name="adj1" fmla="val -64218"/>
              <a:gd name="adj2" fmla="val -20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Main-Funktion</a:t>
            </a:r>
            <a:r>
              <a:rPr lang="de-DE" dirty="0">
                <a:solidFill>
                  <a:schemeClr val="bg1"/>
                </a:solidFill>
              </a:rPr>
              <a:t> entspricht Main-Methode in Java (Argumente auch möglich aber nicht nötig)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1043608" y="4934744"/>
            <a:ext cx="4429125" cy="1192212"/>
          </a:xfrm>
          <a:prstGeom prst="wedgeRoundRectCallout">
            <a:avLst>
              <a:gd name="adj1" fmla="val -34994"/>
              <a:gd name="adj2" fmla="val -861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Rückgabewert nötig</a:t>
            </a:r>
            <a:r>
              <a:rPr lang="de-DE" dirty="0">
                <a:solidFill>
                  <a:schemeClr val="bg1"/>
                </a:solidFill>
              </a:rPr>
              <a:t> (implizit 0 für „alles ordnungsgemäß durchgelaufen“), zumindest bei </a:t>
            </a:r>
            <a:r>
              <a:rPr lang="de-DE" i="1" dirty="0" err="1">
                <a:solidFill>
                  <a:schemeClr val="bg1"/>
                </a:solidFill>
              </a:rPr>
              <a:t>gcc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3562" name="Gleichschenkliges Dreieck 9"/>
          <p:cNvSpPr>
            <a:spLocks noChangeArrowheads="1"/>
          </p:cNvSpPr>
          <p:nvPr/>
        </p:nvSpPr>
        <p:spPr bwMode="auto">
          <a:xfrm>
            <a:off x="6088063" y="1628775"/>
            <a:ext cx="2493962" cy="36036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2917032" y="1538288"/>
            <a:ext cx="2905919" cy="901700"/>
          </a:xfrm>
          <a:prstGeom prst="wedgeRoundRectCallout">
            <a:avLst>
              <a:gd name="adj1" fmla="val -45673"/>
              <a:gd name="adj2" fmla="val 72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Viele Beispiele der Vorlesung sind im SVN-Repository.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317976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80" name="Gerade Verbindung 9"/>
          <p:cNvCxnSpPr>
            <a:cxnSpLocks noChangeShapeType="1"/>
          </p:cNvCxnSpPr>
          <p:nvPr/>
        </p:nvCxnSpPr>
        <p:spPr bwMode="auto">
          <a:xfrm>
            <a:off x="47164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3" y="1916113"/>
            <a:ext cx="1346200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5732463"/>
            <a:ext cx="4537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/>
              <a:t>Java vs. C++: Stärken und Schwächen?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8120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681215" cy="49688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Herunterladen</a:t>
            </a:r>
            <a:r>
              <a:rPr lang="en-US" dirty="0" smtClean="0"/>
              <a:t> der VM:</a:t>
            </a:r>
            <a:r>
              <a:rPr lang="de-DE" b="0" dirty="0">
                <a:hlinkClick r:id="rId2"/>
              </a:rPr>
              <a:t> </a:t>
            </a:r>
          </a:p>
          <a:p>
            <a:pPr marL="692150" lvl="1" indent="-342900">
              <a:buFontTx/>
              <a:buChar char="-"/>
            </a:pPr>
            <a:r>
              <a:rPr lang="de-DE" b="0" dirty="0" smtClean="0">
                <a:hlinkClick r:id="rId2"/>
              </a:rPr>
              <a:t>http</a:t>
            </a:r>
            <a:r>
              <a:rPr lang="de-DE" b="0" dirty="0">
                <a:hlinkClick r:id="rId2"/>
              </a:rPr>
              <a:t>://tiny.cc/es-cppp-vm</a:t>
            </a:r>
            <a:r>
              <a:rPr lang="de-DE" b="0" dirty="0"/>
              <a:t> </a:t>
            </a:r>
            <a:endParaRPr lang="de-DE" b="0" dirty="0" smtClean="0"/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User</a:t>
            </a:r>
            <a:r>
              <a:rPr lang="de-DE" b="0" dirty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endParaRPr lang="de-DE" dirty="0"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PW</a:t>
            </a:r>
            <a:r>
              <a:rPr lang="de-DE" b="0" dirty="0"/>
              <a:t>: 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&gt;Cppp2015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de-DE" dirty="0"/>
              <a:t>Importieren der Appliance </a:t>
            </a:r>
            <a:r>
              <a:rPr lang="de-DE" i="1" dirty="0" err="1" smtClean="0"/>
              <a:t>antergos.ova</a:t>
            </a:r>
            <a:endParaRPr lang="de-DE" i="1" dirty="0" smtClean="0"/>
          </a:p>
          <a:p>
            <a:pPr marL="692150" lvl="1" indent="-342900">
              <a:buFontTx/>
              <a:buChar char="-"/>
            </a:pPr>
            <a:r>
              <a:rPr lang="de-DE" b="1" i="1" dirty="0">
                <a:solidFill>
                  <a:schemeClr val="accent2"/>
                </a:solidFill>
              </a:rPr>
              <a:t>WICHTIG</a:t>
            </a:r>
            <a:r>
              <a:rPr lang="de-DE" i="1" dirty="0" smtClean="0"/>
              <a:t>: Beim Importieren muss der Pfad auf C:/VM/ gesetzt werden – ansonsten sprengt Ihr die </a:t>
            </a:r>
            <a:r>
              <a:rPr lang="de-DE" i="1" dirty="0" err="1" smtClean="0"/>
              <a:t>Quota</a:t>
            </a:r>
            <a:r>
              <a:rPr lang="de-DE" i="1" dirty="0" smtClean="0"/>
              <a:t>!</a:t>
            </a:r>
          </a:p>
          <a:p>
            <a:pPr marL="692150" lvl="1" indent="-342900">
              <a:buFontTx/>
              <a:buChar char="-"/>
            </a:pPr>
            <a:endParaRPr lang="de-DE" u="sng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Genereller Hinweis: </a:t>
            </a:r>
            <a:r>
              <a:rPr lang="de-DE" i="1" dirty="0" err="1" smtClean="0"/>
              <a:t>Ctrl</a:t>
            </a:r>
            <a:r>
              <a:rPr lang="de-DE" i="1" dirty="0" smtClean="0"/>
              <a:t> (rechts)</a:t>
            </a:r>
            <a:r>
              <a:rPr lang="de-DE" dirty="0" smtClean="0"/>
              <a:t> ist die Host-Taste der VM </a:t>
            </a:r>
            <a:r>
              <a:rPr lang="de-DE" dirty="0" smtClean="0">
                <a:sym typeface="Wingdings" panose="05000000000000000000" pitchFamily="2" charset="2"/>
              </a:rPr>
              <a:t> Kann zu Problemen bei Tastenkürzeln führen.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502"/>
          <a:stretch/>
        </p:blipFill>
        <p:spPr>
          <a:xfrm>
            <a:off x="4965144" y="2276872"/>
            <a:ext cx="4884843" cy="40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</a:t>
            </a:r>
          </a:p>
        </p:txBody>
      </p:sp>
      <p:pic>
        <p:nvPicPr>
          <p:cNvPr id="90114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2051720" y="1684418"/>
            <a:ext cx="5706927" cy="4480886"/>
          </a:xfrm>
          <a:prstGeom prst="ellipse">
            <a:avLst/>
          </a:prstGeom>
          <a:ln>
            <a:noFill/>
          </a:ln>
          <a:effectLst>
            <a:softEdge rad="635000"/>
          </a:effectLst>
          <a:extLst/>
        </p:spPr>
      </p:pic>
      <p:sp>
        <p:nvSpPr>
          <p:cNvPr id="8" name="Abgerundete rechteckige Legende 7"/>
          <p:cNvSpPr/>
          <p:nvPr/>
        </p:nvSpPr>
        <p:spPr>
          <a:xfrm>
            <a:off x="107950" y="3213100"/>
            <a:ext cx="3095625" cy="836613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Statischer</a:t>
            </a:r>
            <a:r>
              <a:rPr lang="de-DE" dirty="0">
                <a:solidFill>
                  <a:schemeClr val="bg1"/>
                </a:solidFill>
              </a:rPr>
              <a:t> Speicher mit begrenzter Größe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80063" y="2305050"/>
            <a:ext cx="3384550" cy="836613"/>
          </a:xfrm>
          <a:prstGeom prst="wedgeRoundRectCallout">
            <a:avLst>
              <a:gd name="adj1" fmla="val -17941"/>
              <a:gd name="adj2" fmla="val 1005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Dynamischer</a:t>
            </a:r>
            <a:r>
              <a:rPr lang="de-DE" dirty="0">
                <a:solidFill>
                  <a:schemeClr val="bg1"/>
                </a:solidFill>
              </a:rPr>
              <a:t> Speicher mit „beliebiger“ Größe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755650" y="5445125"/>
            <a:ext cx="4032250" cy="836613"/>
          </a:xfrm>
          <a:prstGeom prst="wedgeRoundRectCallout">
            <a:avLst>
              <a:gd name="adj1" fmla="val -2088"/>
              <a:gd name="adj2" fmla="val -715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Automatische Speicherfreigabe bei Rückkehr zur aufrufenden Funktion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80063" y="5229225"/>
            <a:ext cx="3240087" cy="836613"/>
          </a:xfrm>
          <a:prstGeom prst="wedgeRoundRectCallout">
            <a:avLst>
              <a:gd name="adj1" fmla="val -22077"/>
              <a:gd name="adj2" fmla="val -794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 Speicherverwaltung zum beliebigen Zeitpunkt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9700" y="4508500"/>
            <a:ext cx="1663700" cy="473075"/>
          </a:xfrm>
          <a:prstGeom prst="wedgeRoundRectCallout">
            <a:avLst>
              <a:gd name="adj1" fmla="val 60410"/>
              <a:gd name="adj2" fmla="val 13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Sehr effizient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7092950" y="4508500"/>
            <a:ext cx="1662113" cy="473075"/>
          </a:xfrm>
          <a:prstGeom prst="wedgeRoundRectCallout">
            <a:avLst>
              <a:gd name="adj1" fmla="val -68475"/>
              <a:gd name="adj2" fmla="val -350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Relativ teuer</a:t>
            </a:r>
          </a:p>
        </p:txBody>
      </p:sp>
      <p:sp>
        <p:nvSpPr>
          <p:cNvPr id="5130" name="Textfeld 1"/>
          <p:cNvSpPr txBox="1">
            <a:spLocks noChangeArrowheads="1"/>
          </p:cNvSpPr>
          <p:nvPr/>
        </p:nvSpPr>
        <p:spPr bwMode="auto">
          <a:xfrm>
            <a:off x="539750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Stack</a:t>
            </a:r>
          </a:p>
        </p:txBody>
      </p:sp>
      <p:sp>
        <p:nvSpPr>
          <p:cNvPr id="5131" name="Textfeld 13"/>
          <p:cNvSpPr txBox="1">
            <a:spLocks noChangeArrowheads="1"/>
          </p:cNvSpPr>
          <p:nvPr/>
        </p:nvSpPr>
        <p:spPr bwMode="auto">
          <a:xfrm>
            <a:off x="6264275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6079838" y="2118536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05858" y="2926734"/>
            <a:ext cx="2736392" cy="6462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6077820" y="2941608"/>
            <a:ext cx="2736392" cy="62961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305858" y="3917126"/>
            <a:ext cx="2736392" cy="51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6077820" y="3852965"/>
            <a:ext cx="2736392" cy="55784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311610" y="4656569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6077820" y="4712877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305858" y="5488995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6077820" y="5536276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305858" y="2098060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 – Beispiel</a:t>
            </a:r>
          </a:p>
        </p:txBody>
      </p:sp>
      <p:cxnSp>
        <p:nvCxnSpPr>
          <p:cNvPr id="6147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6149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6150" name="Rechteck 7"/>
          <p:cNvSpPr>
            <a:spLocks noChangeArrowheads="1"/>
          </p:cNvSpPr>
          <p:nvPr/>
        </p:nvSpPr>
        <p:spPr bwMode="auto">
          <a:xfrm>
            <a:off x="250825" y="2098060"/>
            <a:ext cx="381635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(42);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6151" name="Rechteck 8"/>
          <p:cNvSpPr>
            <a:spLocks noChangeArrowheads="1"/>
          </p:cNvSpPr>
          <p:nvPr/>
        </p:nvSpPr>
        <p:spPr bwMode="auto">
          <a:xfrm>
            <a:off x="6012322" y="2152650"/>
            <a:ext cx="388827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Handled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by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Garbage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Collector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3303923" y="2081759"/>
            <a:ext cx="2520280" cy="52466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dem</a:t>
            </a:r>
            <a:br>
              <a:rPr lang="de-DE" dirty="0" smtClean="0"/>
            </a:br>
            <a:r>
              <a:rPr lang="de-DE" dirty="0" smtClean="0"/>
              <a:t>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3303923" y="2955636"/>
            <a:ext cx="2520280" cy="54072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303923" y="3854491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309591" y="4672957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3309591" y="5478486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Heap</a:t>
            </a:r>
            <a:br>
              <a:rPr lang="de-DE" dirty="0" smtClean="0"/>
            </a:br>
            <a:r>
              <a:rPr lang="de-DE" dirty="0" smtClean="0"/>
              <a:t>aufräumen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4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Speicherverwaltung übernimmt und auch noch so viel effizienter 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	Dienstag, 13.10.2014</a:t>
            </a:r>
          </a:p>
          <a:p>
            <a:pPr marL="180975" lvl="1" indent="0">
              <a:buNone/>
            </a:pPr>
            <a:r>
              <a:rPr lang="de-DE" altLang="de-DE" dirty="0" smtClean="0"/>
              <a:t>Uhrzeit:	16:15 – 18:15 (Bearbeitungszeit: 90 Minuten)</a:t>
            </a:r>
          </a:p>
          <a:p>
            <a:pPr marL="180975" lvl="1" indent="0">
              <a:buNone/>
            </a:pPr>
            <a:r>
              <a:rPr lang="de-DE" altLang="de-DE" dirty="0" smtClean="0"/>
              <a:t>Raum: 	S1|01 A03 (+ evtl. A04)</a:t>
            </a:r>
          </a:p>
          <a:p>
            <a:pPr marL="0" indent="0">
              <a:buNone/>
            </a:pPr>
            <a:r>
              <a:rPr lang="de-DE" altLang="de-DE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C++-Programmierung mit </a:t>
            </a:r>
            <a:r>
              <a:rPr lang="de-DE" altLang="de-DE" dirty="0" err="1" smtClean="0"/>
              <a:t>Eclipse</a:t>
            </a:r>
            <a:r>
              <a:rPr lang="de-DE" altLang="de-DE" dirty="0" smtClean="0"/>
              <a:t> CDT</a:t>
            </a:r>
          </a:p>
          <a:p>
            <a:pPr marL="180975" lvl="1" indent="0">
              <a:buNone/>
            </a:pPr>
            <a:r>
              <a:rPr lang="de-DE" altLang="de-DE" dirty="0" smtClean="0"/>
              <a:t>Tag 5 – Tag 6: C-Programmierung für </a:t>
            </a:r>
            <a:r>
              <a:rPr lang="de-DE" altLang="de-DE" dirty="0" err="1" smtClean="0"/>
              <a:t>Microcontroller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 smtClean="0"/>
              <a:t>Vorbereitung</a:t>
            </a:r>
          </a:p>
          <a:p>
            <a:pPr marL="457200" indent="-457200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457200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br>
              <a:rPr lang="de-DE" altLang="de-DE" sz="1800" b="0" dirty="0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192837" y="3789040"/>
            <a:ext cx="2698751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Eine</a:t>
            </a:r>
            <a:r>
              <a:rPr lang="de-DE" altLang="de-DE" b="1"/>
              <a:t> Variable</a:t>
            </a:r>
            <a:r>
              <a:rPr lang="de-DE" altLang="de-DE">
                <a:solidFill>
                  <a:srgbClr val="FF0000"/>
                </a:solidFill>
              </a:rPr>
              <a:t> </a:t>
            </a:r>
            <a:r>
              <a:rPr lang="de-DE" altLang="de-DE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Der </a:t>
            </a:r>
            <a:r>
              <a:rPr lang="de-DE" altLang="de-DE" b="1"/>
              <a:t>Typ einer Variable </a:t>
            </a:r>
            <a:r>
              <a:rPr lang="de-DE" altLang="de-DE"/>
              <a:t>bestimmt die Größe des reservierten Speicherplatzes und die Interpretation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7666038" y="4034666"/>
            <a:ext cx="1116012" cy="506785"/>
          </a:xfrm>
          <a:prstGeom prst="wedgeRoundRectCallout">
            <a:avLst>
              <a:gd name="adj1" fmla="val -98951"/>
              <a:gd name="adj2" fmla="val 836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32 Bit-Format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276600" y="1887538"/>
            <a:ext cx="4572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323528" y="1700808"/>
            <a:ext cx="2670175" cy="1181100"/>
          </a:xfrm>
          <a:prstGeom prst="wedgeRoundRectCallout">
            <a:avLst>
              <a:gd name="adj1" fmla="val 63110"/>
              <a:gd name="adj2" fmla="val 4420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(und Default-Initialisierung)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5076825" y="2689225"/>
            <a:ext cx="3459163" cy="1181100"/>
          </a:xfrm>
          <a:prstGeom prst="wedgeRoundRectCallout">
            <a:avLst>
              <a:gd name="adj1" fmla="val -69259"/>
              <a:gd name="adj2" fmla="val 2743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323528" y="4293096"/>
            <a:ext cx="2598738" cy="1181100"/>
          </a:xfrm>
          <a:prstGeom prst="wedgeRoundRectCallout">
            <a:avLst>
              <a:gd name="adj1" fmla="val 66648"/>
              <a:gd name="adj2" fmla="val -453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5076825" y="5267325"/>
            <a:ext cx="3711575" cy="1181100"/>
          </a:xfrm>
          <a:prstGeom prst="wedgeRoundRectCallout">
            <a:avLst>
              <a:gd name="adj1" fmla="val -65321"/>
              <a:gd name="adj2" fmla="val -4827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34909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37068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39227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41386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1955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24114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26273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28432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30591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32750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4356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45720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47879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038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52197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54356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56515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58674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60833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62992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6515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5545931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188" y="23939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 i</a:t>
            </a:r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2953543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771775" y="23939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int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endParaRPr lang="de-DE" altLang="de-DE" sz="1600" b="0" dirty="0"/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418138" y="3257550"/>
            <a:ext cx="441325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2700338" y="3257550"/>
            <a:ext cx="6921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2268</a:t>
            </a:r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50022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52181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54340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56499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58674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60833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2" name="Text Box 55"/>
          <p:cNvSpPr txBox="1">
            <a:spLocks noChangeArrowheads="1"/>
          </p:cNvSpPr>
          <p:nvPr/>
        </p:nvSpPr>
        <p:spPr bwMode="auto">
          <a:xfrm>
            <a:off x="4786313" y="3733800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3" name="Text Box 56"/>
          <p:cNvSpPr txBox="1">
            <a:spLocks noChangeArrowheads="1"/>
          </p:cNvSpPr>
          <p:nvPr/>
        </p:nvSpPr>
        <p:spPr bwMode="auto">
          <a:xfrm>
            <a:off x="6300788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4098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26257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28416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30575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32750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34909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193925" y="3735388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1" name="Text Box 64"/>
          <p:cNvSpPr txBox="1">
            <a:spLocks noChangeArrowheads="1"/>
          </p:cNvSpPr>
          <p:nvPr/>
        </p:nvSpPr>
        <p:spPr bwMode="auto">
          <a:xfrm>
            <a:off x="3708400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1692275" y="4927600"/>
            <a:ext cx="29337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 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iP  &lt;&lt; endl;	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 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*iP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&amp;iP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617319" cy="4968875"/>
          </a:xfrm>
        </p:spPr>
        <p:txBody>
          <a:bodyPr/>
          <a:lstStyle/>
          <a:p>
            <a:r>
              <a:rPr lang="en-US" b="0" dirty="0" smtClean="0"/>
              <a:t>Der </a:t>
            </a:r>
            <a:r>
              <a:rPr lang="en-US" dirty="0" smtClean="0"/>
              <a:t> Null-Pointer</a:t>
            </a:r>
            <a:r>
              <a:rPr lang="en-US" b="0" dirty="0" smtClean="0"/>
              <a:t> </a:t>
            </a:r>
            <a:r>
              <a:rPr lang="en-US" b="0" dirty="0" err="1" smtClean="0"/>
              <a:t>wird</a:t>
            </a:r>
            <a:r>
              <a:rPr lang="en-US" b="0" dirty="0" smtClean="0"/>
              <a:t> </a:t>
            </a:r>
            <a:r>
              <a:rPr lang="en-US" b="0" dirty="0" err="1" smtClean="0"/>
              <a:t>verwendet</a:t>
            </a:r>
            <a:r>
              <a:rPr lang="en-US" b="0" dirty="0" smtClean="0"/>
              <a:t>, um </a:t>
            </a:r>
            <a:r>
              <a:rPr lang="en-US" b="0" dirty="0" err="1" smtClean="0"/>
              <a:t>anzuzeigen</a:t>
            </a:r>
            <a:r>
              <a:rPr lang="en-US" b="0" dirty="0" smtClean="0"/>
              <a:t>, </a:t>
            </a:r>
            <a:r>
              <a:rPr lang="en-US" b="0" dirty="0" err="1" smtClean="0"/>
              <a:t>dass</a:t>
            </a:r>
            <a:r>
              <a:rPr lang="en-US" b="0" dirty="0" smtClean="0"/>
              <a:t> </a:t>
            </a:r>
            <a:r>
              <a:rPr lang="en-US" b="0" dirty="0" err="1" smtClean="0"/>
              <a:t>ein</a:t>
            </a:r>
            <a:r>
              <a:rPr lang="en-US" b="0" dirty="0" smtClean="0"/>
              <a:t> Pointer </a:t>
            </a:r>
            <a:r>
              <a:rPr lang="en-US" b="0" dirty="0" err="1" smtClean="0"/>
              <a:t>noch</a:t>
            </a:r>
            <a:r>
              <a:rPr lang="en-US" b="0" dirty="0" smtClean="0"/>
              <a:t> </a:t>
            </a:r>
            <a:r>
              <a:rPr lang="en-US" b="0" dirty="0" err="1" smtClean="0"/>
              <a:t>keinen</a:t>
            </a:r>
            <a:r>
              <a:rPr lang="en-US" b="0" dirty="0" smtClean="0"/>
              <a:t> </a:t>
            </a:r>
            <a:r>
              <a:rPr lang="en-US" b="0" dirty="0" err="1" smtClean="0"/>
              <a:t>definierten</a:t>
            </a:r>
            <a:r>
              <a:rPr lang="en-US" b="0" dirty="0" smtClean="0"/>
              <a:t> Wert hat.</a:t>
            </a:r>
            <a:br>
              <a:rPr lang="en-US" b="0" dirty="0" smtClean="0"/>
            </a:b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0" dirty="0" smtClean="0"/>
              <a:t>C:</a:t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*j = 0x0;</a:t>
            </a:r>
          </a:p>
          <a:p>
            <a:pPr marL="342900" indent="-342900">
              <a:buFontTx/>
              <a:buChar char="-"/>
            </a:pPr>
            <a:r>
              <a:rPr lang="en-US" b="0" dirty="0" smtClean="0"/>
              <a:t>C90</a:t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b="0" dirty="0" smtClean="0"/>
              <a:t>C++</a:t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342900" indent="-342900">
              <a:buFontTx/>
              <a:buChar char="-"/>
            </a:pPr>
            <a:r>
              <a:rPr lang="en-US" b="0" dirty="0" smtClean="0"/>
              <a:t>C++11</a:t>
            </a:r>
            <a:br>
              <a:rPr lang="en-US" b="0" dirty="0" smtClean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*m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36096" y="1484313"/>
            <a:ext cx="3455492" cy="241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</a:p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algn="r"/>
            <a:r>
              <a:rPr lang="en-US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444208" y="5805264"/>
            <a:ext cx="2532212" cy="513832"/>
            <a:chOff x="6153923" y="6332814"/>
            <a:chExt cx="2532212" cy="513832"/>
          </a:xfrm>
        </p:grpSpPr>
        <p:sp>
          <p:nvSpPr>
            <p:cNvPr id="6" name="Rechteck 5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085795" y="6414746"/>
              <a:ext cx="1595309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>
                  <a:solidFill>
                    <a:schemeClr val="bg1"/>
                  </a:solidFill>
                </a:rPr>
                <a:t>Null_pointer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9" name="Rechteck 8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Abgerundete rechteckige Legende 9"/>
          <p:cNvSpPr/>
          <p:nvPr/>
        </p:nvSpPr>
        <p:spPr>
          <a:xfrm>
            <a:off x="3791715" y="4431900"/>
            <a:ext cx="2580486" cy="814090"/>
          </a:xfrm>
          <a:prstGeom prst="wedgeRoundRectCallout">
            <a:avLst>
              <a:gd name="adj1" fmla="val -59842"/>
              <a:gd name="adj2" fmla="val 1167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Wie &lt;</a:t>
            </a:r>
            <a:r>
              <a:rPr lang="de-DE" b="1" dirty="0" err="1" smtClean="0">
                <a:solidFill>
                  <a:schemeClr val="bg1"/>
                </a:solidFill>
              </a:rPr>
              <a:t>stddef.h</a:t>
            </a:r>
            <a:r>
              <a:rPr lang="de-DE" b="1" dirty="0" smtClean="0">
                <a:solidFill>
                  <a:schemeClr val="bg1"/>
                </a:solidFill>
              </a:rPr>
              <a:t>&gt;, aber mit </a:t>
            </a:r>
            <a:r>
              <a:rPr lang="de-DE" b="1" dirty="0" err="1" smtClean="0">
                <a:solidFill>
                  <a:schemeClr val="bg1"/>
                </a:solidFill>
              </a:rPr>
              <a:t>Namespaces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Was heißt </a:t>
            </a:r>
            <a:r>
              <a:rPr lang="de-DE" altLang="de-DE" i="1" dirty="0" err="1" smtClean="0"/>
              <a:t>char</a:t>
            </a:r>
            <a:r>
              <a:rPr lang="de-DE" altLang="de-DE" i="1" dirty="0" smtClean="0"/>
              <a:t>** </a:t>
            </a:r>
            <a:r>
              <a:rPr lang="de-DE" altLang="de-DE" i="1" dirty="0" err="1" smtClean="0"/>
              <a:t>argv</a:t>
            </a:r>
            <a:r>
              <a:rPr lang="de-DE" altLang="de-DE" dirty="0" smtClean="0"/>
              <a:t>?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r>
              <a:rPr lang="de-DE" dirty="0" smtClean="0"/>
              <a:t>z.B. beim Aufruf </a:t>
            </a:r>
            <a:r>
              <a:rPr lang="de-DE" i="1" dirty="0" smtClean="0"/>
              <a:t>main.exe --file f.txt</a:t>
            </a:r>
            <a:endParaRPr lang="de-DE" dirty="0" smtClean="0"/>
          </a:p>
          <a:p>
            <a:r>
              <a:rPr lang="de-DE" dirty="0" smtClean="0"/>
              <a:t>Strings (in C) sind Folgen von </a:t>
            </a:r>
            <a:r>
              <a:rPr lang="de-DE" i="1" dirty="0" err="1" smtClean="0"/>
              <a:t>char</a:t>
            </a:r>
            <a:r>
              <a:rPr lang="de-DE" dirty="0"/>
              <a:t> </a:t>
            </a:r>
            <a:r>
              <a:rPr lang="de-DE" dirty="0" smtClean="0"/>
              <a:t>(mit </a:t>
            </a:r>
            <a:r>
              <a:rPr lang="de-DE" i="1" dirty="0" smtClean="0"/>
              <a:t>\0</a:t>
            </a:r>
            <a:r>
              <a:rPr lang="de-DE" dirty="0" smtClean="0"/>
              <a:t> abgeschlossen)</a:t>
            </a:r>
            <a:endParaRPr lang="en-US" dirty="0"/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15401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17560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19719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21878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447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4606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6765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8924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11083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13242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24053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26212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28371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30530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32689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34848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3700764" y="2981886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3916664" y="2981886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41325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43484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45643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2300807" y="2360189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440" y="2192310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 dirty="0"/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1002807" y="2319105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015849" y="2166130"/>
            <a:ext cx="22156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[0] /</a:t>
            </a:r>
            <a:br>
              <a:rPr lang="de-DE" altLang="de-DE" sz="1600" b="0" dirty="0" smtClean="0"/>
            </a:br>
            <a:r>
              <a:rPr lang="de-DE" altLang="de-DE" sz="1600" b="0" dirty="0" smtClean="0"/>
              <a:t>              </a:t>
            </a: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[1] </a:t>
            </a:r>
            <a:endParaRPr lang="de-DE" altLang="de-DE" sz="1600" b="0" dirty="0"/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746863" y="3126348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2264</a:t>
            </a:r>
            <a:endParaRPr lang="de-DE" altLang="de-DE" sz="1800" b="0" i="1" dirty="0"/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19416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4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21575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23734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25893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2806850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3022750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4590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6749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8908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11067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1324277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1540177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43189" y="3604186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17857" y="4455303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656453" y="4494648"/>
            <a:ext cx="141897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2158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--file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30598" y="4729659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69" name="Rectangle 19"/>
          <p:cNvSpPr>
            <a:spLocks noChangeArrowheads="1"/>
          </p:cNvSpPr>
          <p:nvPr/>
        </p:nvSpPr>
        <p:spPr bwMode="auto">
          <a:xfrm>
            <a:off x="60765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0" name="Rectangle 20"/>
          <p:cNvSpPr>
            <a:spLocks noChangeArrowheads="1"/>
          </p:cNvSpPr>
          <p:nvPr/>
        </p:nvSpPr>
        <p:spPr bwMode="auto">
          <a:xfrm>
            <a:off x="62924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1" name="Rectangle 21"/>
          <p:cNvSpPr>
            <a:spLocks noChangeArrowheads="1"/>
          </p:cNvSpPr>
          <p:nvPr/>
        </p:nvSpPr>
        <p:spPr bwMode="auto">
          <a:xfrm>
            <a:off x="65083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2" name="Rectangle 22"/>
          <p:cNvSpPr>
            <a:spLocks noChangeArrowheads="1"/>
          </p:cNvSpPr>
          <p:nvPr/>
        </p:nvSpPr>
        <p:spPr bwMode="auto">
          <a:xfrm>
            <a:off x="67242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3" name="Rectangle 23"/>
          <p:cNvSpPr>
            <a:spLocks noChangeArrowheads="1"/>
          </p:cNvSpPr>
          <p:nvPr/>
        </p:nvSpPr>
        <p:spPr bwMode="auto">
          <a:xfrm>
            <a:off x="47811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4" name="Rectangle 24"/>
          <p:cNvSpPr>
            <a:spLocks noChangeArrowheads="1"/>
          </p:cNvSpPr>
          <p:nvPr/>
        </p:nvSpPr>
        <p:spPr bwMode="auto">
          <a:xfrm>
            <a:off x="49970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5" name="Rectangle 25"/>
          <p:cNvSpPr>
            <a:spLocks noChangeArrowheads="1"/>
          </p:cNvSpPr>
          <p:nvPr/>
        </p:nvSpPr>
        <p:spPr bwMode="auto">
          <a:xfrm>
            <a:off x="52129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6" name="Rectangle 26"/>
          <p:cNvSpPr>
            <a:spLocks noChangeArrowheads="1"/>
          </p:cNvSpPr>
          <p:nvPr/>
        </p:nvSpPr>
        <p:spPr bwMode="auto">
          <a:xfrm>
            <a:off x="54288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56447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58606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9" name="Rectangle 29"/>
          <p:cNvSpPr>
            <a:spLocks noChangeArrowheads="1"/>
          </p:cNvSpPr>
          <p:nvPr/>
        </p:nvSpPr>
        <p:spPr bwMode="auto">
          <a:xfrm>
            <a:off x="694174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0" name="Rectangle 30"/>
          <p:cNvSpPr>
            <a:spLocks noChangeArrowheads="1"/>
          </p:cNvSpPr>
          <p:nvPr/>
        </p:nvSpPr>
        <p:spPr bwMode="auto">
          <a:xfrm>
            <a:off x="715764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" name="Rectangle 31"/>
          <p:cNvSpPr>
            <a:spLocks noChangeArrowheads="1"/>
          </p:cNvSpPr>
          <p:nvPr/>
        </p:nvSpPr>
        <p:spPr bwMode="auto">
          <a:xfrm>
            <a:off x="7373544" y="2981886"/>
            <a:ext cx="217488" cy="647700"/>
          </a:xfrm>
          <a:prstGeom prst="rect">
            <a:avLst/>
          </a:prstGeom>
          <a:solidFill>
            <a:srgbClr val="FDCA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" name="Rectangle 32"/>
          <p:cNvSpPr>
            <a:spLocks noChangeArrowheads="1"/>
          </p:cNvSpPr>
          <p:nvPr/>
        </p:nvSpPr>
        <p:spPr bwMode="auto">
          <a:xfrm>
            <a:off x="75894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3" name="Rectangle 33"/>
          <p:cNvSpPr>
            <a:spLocks noChangeArrowheads="1"/>
          </p:cNvSpPr>
          <p:nvPr/>
        </p:nvSpPr>
        <p:spPr bwMode="auto">
          <a:xfrm>
            <a:off x="78053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4" name="Rectangle 34"/>
          <p:cNvSpPr>
            <a:spLocks noChangeArrowheads="1"/>
          </p:cNvSpPr>
          <p:nvPr/>
        </p:nvSpPr>
        <p:spPr bwMode="auto">
          <a:xfrm>
            <a:off x="80212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82371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84530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" name="Text Box 54"/>
          <p:cNvSpPr txBox="1">
            <a:spLocks noChangeArrowheads="1"/>
          </p:cNvSpPr>
          <p:nvPr/>
        </p:nvSpPr>
        <p:spPr bwMode="auto">
          <a:xfrm>
            <a:off x="3263136" y="3627257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93" name="Text Box 54"/>
          <p:cNvSpPr txBox="1">
            <a:spLocks noChangeArrowheads="1"/>
          </p:cNvSpPr>
          <p:nvPr/>
        </p:nvSpPr>
        <p:spPr bwMode="auto">
          <a:xfrm>
            <a:off x="3494727" y="3633261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7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181769" y="3136287"/>
            <a:ext cx="261611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-</a:t>
            </a:r>
          </a:p>
        </p:txBody>
      </p:sp>
      <p:sp>
        <p:nvSpPr>
          <p:cNvPr id="94" name="Text Box 44"/>
          <p:cNvSpPr txBox="1">
            <a:spLocks noChangeArrowheads="1"/>
          </p:cNvSpPr>
          <p:nvPr/>
        </p:nvSpPr>
        <p:spPr bwMode="auto">
          <a:xfrm>
            <a:off x="5406794" y="3138121"/>
            <a:ext cx="261611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-</a:t>
            </a:r>
            <a:endParaRPr lang="de-DE" altLang="de-DE" sz="1800" b="0" dirty="0"/>
          </a:p>
        </p:txBody>
      </p:sp>
      <p:sp>
        <p:nvSpPr>
          <p:cNvPr id="95" name="Text Box 44"/>
          <p:cNvSpPr txBox="1">
            <a:spLocks noChangeArrowheads="1"/>
          </p:cNvSpPr>
          <p:nvPr/>
        </p:nvSpPr>
        <p:spPr bwMode="auto">
          <a:xfrm>
            <a:off x="5624609" y="3137242"/>
            <a:ext cx="24878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f</a:t>
            </a:r>
            <a:endParaRPr lang="de-DE" altLang="de-DE" sz="1800" b="0" dirty="0"/>
          </a:p>
        </p:txBody>
      </p:sp>
      <p:sp>
        <p:nvSpPr>
          <p:cNvPr id="96" name="Text Box 44"/>
          <p:cNvSpPr txBox="1">
            <a:spLocks noChangeArrowheads="1"/>
          </p:cNvSpPr>
          <p:nvPr/>
        </p:nvSpPr>
        <p:spPr bwMode="auto">
          <a:xfrm>
            <a:off x="5833802" y="3137895"/>
            <a:ext cx="235963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i</a:t>
            </a:r>
            <a:endParaRPr lang="de-DE" altLang="de-DE" sz="1800" b="0" dirty="0"/>
          </a:p>
        </p:txBody>
      </p:sp>
      <p:sp>
        <p:nvSpPr>
          <p:cNvPr id="97" name="Text Box 44"/>
          <p:cNvSpPr txBox="1">
            <a:spLocks noChangeArrowheads="1"/>
          </p:cNvSpPr>
          <p:nvPr/>
        </p:nvSpPr>
        <p:spPr bwMode="auto">
          <a:xfrm>
            <a:off x="6070687" y="3138329"/>
            <a:ext cx="235963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l</a:t>
            </a:r>
            <a:endParaRPr lang="de-DE" altLang="de-DE" sz="1800" b="0" dirty="0"/>
          </a:p>
        </p:txBody>
      </p:sp>
      <p:sp>
        <p:nvSpPr>
          <p:cNvPr id="98" name="Text Box 44"/>
          <p:cNvSpPr txBox="1">
            <a:spLocks noChangeArrowheads="1"/>
          </p:cNvSpPr>
          <p:nvPr/>
        </p:nvSpPr>
        <p:spPr bwMode="auto">
          <a:xfrm>
            <a:off x="6237085" y="3137995"/>
            <a:ext cx="31290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e</a:t>
            </a:r>
            <a:endParaRPr lang="de-DE" altLang="de-DE" sz="1800" b="0" dirty="0"/>
          </a:p>
        </p:txBody>
      </p:sp>
      <p:sp>
        <p:nvSpPr>
          <p:cNvPr id="99" name="Text Box 44"/>
          <p:cNvSpPr txBox="1">
            <a:spLocks noChangeArrowheads="1"/>
          </p:cNvSpPr>
          <p:nvPr/>
        </p:nvSpPr>
        <p:spPr bwMode="auto">
          <a:xfrm>
            <a:off x="7500623" y="3139629"/>
            <a:ext cx="391108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.</a:t>
            </a:r>
          </a:p>
        </p:txBody>
      </p:sp>
      <p:sp>
        <p:nvSpPr>
          <p:cNvPr id="100" name="Text Box 44"/>
          <p:cNvSpPr txBox="1">
            <a:spLocks noChangeArrowheads="1"/>
          </p:cNvSpPr>
          <p:nvPr/>
        </p:nvSpPr>
        <p:spPr bwMode="auto">
          <a:xfrm>
            <a:off x="7744884" y="3139295"/>
            <a:ext cx="34828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t</a:t>
            </a:r>
          </a:p>
        </p:txBody>
      </p:sp>
      <p:sp>
        <p:nvSpPr>
          <p:cNvPr id="101" name="Text Box 44"/>
          <p:cNvSpPr txBox="1">
            <a:spLocks noChangeArrowheads="1"/>
          </p:cNvSpPr>
          <p:nvPr/>
        </p:nvSpPr>
        <p:spPr bwMode="auto">
          <a:xfrm>
            <a:off x="7997142" y="3138203"/>
            <a:ext cx="262642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x</a:t>
            </a:r>
          </a:p>
        </p:txBody>
      </p:sp>
      <p:sp>
        <p:nvSpPr>
          <p:cNvPr id="102" name="Text Box 44"/>
          <p:cNvSpPr txBox="1">
            <a:spLocks noChangeArrowheads="1"/>
          </p:cNvSpPr>
          <p:nvPr/>
        </p:nvSpPr>
        <p:spPr bwMode="auto">
          <a:xfrm>
            <a:off x="8211831" y="3138856"/>
            <a:ext cx="262642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t</a:t>
            </a:r>
            <a:endParaRPr lang="de-DE" altLang="de-DE" sz="1800" b="0" dirty="0"/>
          </a:p>
        </p:txBody>
      </p:sp>
      <p:sp>
        <p:nvSpPr>
          <p:cNvPr id="103" name="Text Box 44"/>
          <p:cNvSpPr txBox="1">
            <a:spLocks noChangeArrowheads="1"/>
          </p:cNvSpPr>
          <p:nvPr/>
        </p:nvSpPr>
        <p:spPr bwMode="auto">
          <a:xfrm>
            <a:off x="8363029" y="3137324"/>
            <a:ext cx="395650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\0</a:t>
            </a:r>
            <a:endParaRPr lang="de-DE" altLang="de-DE" sz="1800" b="0" dirty="0"/>
          </a:p>
        </p:txBody>
      </p:sp>
      <p:sp>
        <p:nvSpPr>
          <p:cNvPr id="109" name="Text Box 48"/>
          <p:cNvSpPr txBox="1">
            <a:spLocks noChangeArrowheads="1"/>
          </p:cNvSpPr>
          <p:nvPr/>
        </p:nvSpPr>
        <p:spPr bwMode="auto">
          <a:xfrm>
            <a:off x="2024173" y="3155107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2279</a:t>
            </a:r>
            <a:endParaRPr lang="de-DE" altLang="de-DE" sz="1800" b="0" i="1" dirty="0"/>
          </a:p>
        </p:txBody>
      </p:sp>
      <p:sp>
        <p:nvSpPr>
          <p:cNvPr id="110" name="Text Box 48"/>
          <p:cNvSpPr txBox="1">
            <a:spLocks noChangeArrowheads="1"/>
          </p:cNvSpPr>
          <p:nvPr/>
        </p:nvSpPr>
        <p:spPr bwMode="auto">
          <a:xfrm>
            <a:off x="2892641" y="3159475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2289</a:t>
            </a:r>
            <a:endParaRPr lang="de-DE" altLang="de-DE" sz="1800" b="0" i="1" dirty="0"/>
          </a:p>
        </p:txBody>
      </p:sp>
      <p:sp>
        <p:nvSpPr>
          <p:cNvPr id="111" name="Text Box 49"/>
          <p:cNvSpPr txBox="1">
            <a:spLocks noChangeArrowheads="1"/>
          </p:cNvSpPr>
          <p:nvPr/>
        </p:nvSpPr>
        <p:spPr bwMode="auto">
          <a:xfrm>
            <a:off x="51732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9</a:t>
            </a:r>
          </a:p>
        </p:txBody>
      </p:sp>
      <p:sp>
        <p:nvSpPr>
          <p:cNvPr id="112" name="Text Box 50"/>
          <p:cNvSpPr txBox="1">
            <a:spLocks noChangeArrowheads="1"/>
          </p:cNvSpPr>
          <p:nvPr/>
        </p:nvSpPr>
        <p:spPr bwMode="auto">
          <a:xfrm>
            <a:off x="53891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8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0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3" name="Text Box 51"/>
          <p:cNvSpPr txBox="1">
            <a:spLocks noChangeArrowheads="1"/>
          </p:cNvSpPr>
          <p:nvPr/>
        </p:nvSpPr>
        <p:spPr bwMode="auto">
          <a:xfrm>
            <a:off x="5605070" y="3679142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8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1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4" name="Text Box 52"/>
          <p:cNvSpPr txBox="1">
            <a:spLocks noChangeArrowheads="1"/>
          </p:cNvSpPr>
          <p:nvPr/>
        </p:nvSpPr>
        <p:spPr bwMode="auto">
          <a:xfrm>
            <a:off x="58209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5" name="Text Box 53"/>
          <p:cNvSpPr txBox="1">
            <a:spLocks noChangeArrowheads="1"/>
          </p:cNvSpPr>
          <p:nvPr/>
        </p:nvSpPr>
        <p:spPr bwMode="auto">
          <a:xfrm>
            <a:off x="6038457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16" name="Text Box 54"/>
          <p:cNvSpPr txBox="1">
            <a:spLocks noChangeArrowheads="1"/>
          </p:cNvSpPr>
          <p:nvPr/>
        </p:nvSpPr>
        <p:spPr bwMode="auto">
          <a:xfrm>
            <a:off x="6254357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17" name="Text Box 52"/>
          <p:cNvSpPr txBox="1">
            <a:spLocks noChangeArrowheads="1"/>
          </p:cNvSpPr>
          <p:nvPr/>
        </p:nvSpPr>
        <p:spPr bwMode="auto">
          <a:xfrm>
            <a:off x="7555113" y="366765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0</a:t>
            </a:r>
          </a:p>
        </p:txBody>
      </p:sp>
      <p:sp>
        <p:nvSpPr>
          <p:cNvPr id="118" name="Text Box 53"/>
          <p:cNvSpPr txBox="1">
            <a:spLocks noChangeArrowheads="1"/>
          </p:cNvSpPr>
          <p:nvPr/>
        </p:nvSpPr>
        <p:spPr bwMode="auto">
          <a:xfrm>
            <a:off x="7772600" y="366765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9" name="Text Box 54"/>
          <p:cNvSpPr txBox="1">
            <a:spLocks noChangeArrowheads="1"/>
          </p:cNvSpPr>
          <p:nvPr/>
        </p:nvSpPr>
        <p:spPr bwMode="auto">
          <a:xfrm>
            <a:off x="7988500" y="3667650"/>
            <a:ext cx="2600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20" name="Text Box 54"/>
          <p:cNvSpPr txBox="1">
            <a:spLocks noChangeArrowheads="1"/>
          </p:cNvSpPr>
          <p:nvPr/>
        </p:nvSpPr>
        <p:spPr bwMode="auto">
          <a:xfrm>
            <a:off x="8228886" y="3665321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21" name="Text Box 54"/>
          <p:cNvSpPr txBox="1">
            <a:spLocks noChangeArrowheads="1"/>
          </p:cNvSpPr>
          <p:nvPr/>
        </p:nvSpPr>
        <p:spPr bwMode="auto">
          <a:xfrm>
            <a:off x="8460477" y="3671325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4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22" name="Text Box 43"/>
          <p:cNvSpPr txBox="1">
            <a:spLocks noChangeArrowheads="1"/>
          </p:cNvSpPr>
          <p:nvPr/>
        </p:nvSpPr>
        <p:spPr bwMode="auto">
          <a:xfrm>
            <a:off x="636258" y="2232963"/>
            <a:ext cx="12009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**</a:t>
            </a:r>
            <a:r>
              <a:rPr lang="de-DE" altLang="de-DE" sz="1600" b="0" dirty="0" err="1" smtClean="0"/>
              <a:t>argv</a:t>
            </a:r>
            <a:endParaRPr lang="de-DE" altLang="de-DE" sz="1600" b="0" dirty="0"/>
          </a:p>
        </p:txBody>
      </p:sp>
      <p:sp>
        <p:nvSpPr>
          <p:cNvPr id="123" name="AutoShape 40"/>
          <p:cNvSpPr>
            <a:spLocks/>
          </p:cNvSpPr>
          <p:nvPr/>
        </p:nvSpPr>
        <p:spPr bwMode="auto">
          <a:xfrm rot="5400000">
            <a:off x="3155979" y="2363534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5" name="AutoShape 40"/>
          <p:cNvSpPr>
            <a:spLocks/>
          </p:cNvSpPr>
          <p:nvPr/>
        </p:nvSpPr>
        <p:spPr bwMode="auto">
          <a:xfrm rot="5400000">
            <a:off x="5213794" y="2684429"/>
            <a:ext cx="218171" cy="20878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6" name="Text Box 43"/>
          <p:cNvSpPr txBox="1">
            <a:spLocks noChangeArrowheads="1"/>
          </p:cNvSpPr>
          <p:nvPr/>
        </p:nvSpPr>
        <p:spPr bwMode="auto">
          <a:xfrm>
            <a:off x="5069730" y="2364219"/>
            <a:ext cx="15855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[0][0]</a:t>
            </a:r>
            <a:endParaRPr lang="de-DE" altLang="de-DE" sz="1600" b="0" dirty="0"/>
          </a:p>
        </p:txBody>
      </p:sp>
      <p:sp>
        <p:nvSpPr>
          <p:cNvPr id="127" name="Text Box 41"/>
          <p:cNvSpPr txBox="1">
            <a:spLocks noChangeArrowheads="1"/>
          </p:cNvSpPr>
          <p:nvPr/>
        </p:nvSpPr>
        <p:spPr bwMode="auto">
          <a:xfrm>
            <a:off x="7816165" y="215632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 dirty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074737" y="5488973"/>
            <a:ext cx="2670175" cy="781759"/>
          </a:xfrm>
          <a:prstGeom prst="wedgeRoundRectCallout">
            <a:avLst>
              <a:gd name="adj1" fmla="val -57864"/>
              <a:gd name="adj2" fmla="val -9183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i="1" dirty="0" err="1" smtClean="0">
                <a:solidFill>
                  <a:schemeClr val="bg1"/>
                </a:solidFill>
              </a:rPr>
              <a:t>operator</a:t>
            </a:r>
            <a:r>
              <a:rPr lang="de-DE" b="1" i="1" dirty="0" smtClean="0">
                <a:solidFill>
                  <a:schemeClr val="bg1"/>
                </a:solidFill>
              </a:rPr>
              <a:t>&lt;&lt;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i="1" dirty="0" err="1" smtClean="0">
                <a:solidFill>
                  <a:schemeClr val="bg1"/>
                </a:solidFill>
              </a:rPr>
              <a:t>char</a:t>
            </a:r>
            <a:r>
              <a:rPr lang="de-DE" b="1" i="1" dirty="0" smtClean="0">
                <a:solidFill>
                  <a:schemeClr val="bg1"/>
                </a:solidFill>
              </a:rPr>
              <a:t>*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3" name="Text Box 44"/>
          <p:cNvSpPr txBox="1">
            <a:spLocks noChangeArrowheads="1"/>
          </p:cNvSpPr>
          <p:nvPr/>
        </p:nvSpPr>
        <p:spPr bwMode="auto">
          <a:xfrm>
            <a:off x="6429715" y="3137995"/>
            <a:ext cx="37702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\0</a:t>
            </a:r>
            <a:endParaRPr lang="de-DE" altLang="de-DE" sz="1800" b="0" dirty="0"/>
          </a:p>
        </p:txBody>
      </p:sp>
      <p:sp>
        <p:nvSpPr>
          <p:cNvPr id="104" name="Text Box 44"/>
          <p:cNvSpPr txBox="1">
            <a:spLocks noChangeArrowheads="1"/>
          </p:cNvSpPr>
          <p:nvPr/>
        </p:nvSpPr>
        <p:spPr bwMode="auto">
          <a:xfrm>
            <a:off x="7281809" y="3139669"/>
            <a:ext cx="391108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f</a:t>
            </a:r>
            <a:endParaRPr lang="de-DE" altLang="de-DE" sz="1800" b="0" dirty="0"/>
          </a:p>
        </p:txBody>
      </p:sp>
      <p:sp>
        <p:nvSpPr>
          <p:cNvPr id="105" name="Text Box 52"/>
          <p:cNvSpPr txBox="1">
            <a:spLocks noChangeArrowheads="1"/>
          </p:cNvSpPr>
          <p:nvPr/>
        </p:nvSpPr>
        <p:spPr bwMode="auto">
          <a:xfrm>
            <a:off x="7342663" y="368270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9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1510800" y="5860235"/>
            <a:ext cx="2670175" cy="453686"/>
          </a:xfrm>
          <a:prstGeom prst="wedgeRoundRectCallout">
            <a:avLst>
              <a:gd name="adj1" fmla="val -39600"/>
              <a:gd name="adj2" fmla="val -9155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Generischer Pointer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276" grpId="0" animBg="1"/>
      <p:bldP spid="11277" grpId="0" animBg="1"/>
      <p:bldP spid="11278" grpId="0" animBg="1"/>
      <p:bldP spid="11279" grpId="0" animBg="1"/>
      <p:bldP spid="11280" grpId="0" animBg="1"/>
      <p:bldP spid="11281" grpId="0" animBg="1"/>
      <p:bldP spid="11282" grpId="0" animBg="1"/>
      <p:bldP spid="11283" grpId="0" animBg="1"/>
      <p:bldP spid="11284" grpId="0" animBg="1"/>
      <p:bldP spid="11285" grpId="0" animBg="1"/>
      <p:bldP spid="11286" grpId="0" animBg="1"/>
      <p:bldP spid="11287" grpId="0" animBg="1"/>
      <p:bldP spid="11288" grpId="0" animBg="1"/>
      <p:bldP spid="11289" grpId="0" animBg="1"/>
      <p:bldP spid="11290" grpId="0" animBg="1"/>
      <p:bldP spid="11291" grpId="0" animBg="1"/>
      <p:bldP spid="11292" grpId="0" animBg="1"/>
      <p:bldP spid="11293" grpId="0" animBg="1"/>
      <p:bldP spid="11294" grpId="0" animBg="1"/>
      <p:bldP spid="11295" grpId="0" animBg="1"/>
      <p:bldP spid="11296" grpId="0" animBg="1"/>
      <p:bldP spid="11297" grpId="0" animBg="1"/>
      <p:bldP spid="11298" grpId="0"/>
      <p:bldP spid="11299" grpId="0" animBg="1"/>
      <p:bldP spid="11300" grpId="0"/>
      <p:bldP spid="11305" grpId="0" animBg="1"/>
      <p:bldP spid="11306" grpId="0"/>
      <p:bldP spid="11307" grpId="0"/>
      <p:bldP spid="11308" grpId="0"/>
      <p:bldP spid="11309" grpId="0"/>
      <p:bldP spid="11310" grpId="0"/>
      <p:bldP spid="11311" grpId="0"/>
      <p:bldP spid="11314" grpId="0"/>
      <p:bldP spid="11315" grpId="0"/>
      <p:bldP spid="11316" grpId="0"/>
      <p:bldP spid="11317" grpId="0"/>
      <p:bldP spid="11318" grpId="0"/>
      <p:bldP spid="11319" grpId="0"/>
      <p:bldP spid="11320" grpId="0"/>
      <p:bldP spid="11332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2" grpId="0"/>
      <p:bldP spid="93" grpId="0"/>
      <p:bldP spid="11301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9" grpId="0" animBg="1"/>
      <p:bldP spid="110" grpId="0" animBg="1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 animBg="1"/>
      <p:bldP spid="125" grpId="0" animBg="1"/>
      <p:bldP spid="126" grpId="0"/>
      <p:bldP spid="127" grpId="0"/>
      <p:bldP spid="131" grpId="0" animBg="1"/>
      <p:bldP spid="133" grpId="0"/>
      <p:bldP spid="104" grpId="0"/>
      <p:bldP spid="105" grpId="0"/>
      <p:bldP spid="10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Wann braucht </a:t>
            </a:r>
            <a:r>
              <a:rPr lang="de-DE" altLang="de-DE" sz="1800" b="0" dirty="0"/>
              <a:t>man wirklich Zeiger? 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</a:t>
            </a:r>
            <a:r>
              <a:rPr lang="de-DE" altLang="de-DE" sz="1800" b="0" dirty="0"/>
              <a:t>kann man nicht einfach nur normale Variablen verwenden?  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662463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B05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&amp;i;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1817466" y="3770597"/>
            <a:ext cx="2211618" cy="1171525"/>
          </a:xfrm>
          <a:prstGeom prst="wedgeRoundRectCallout">
            <a:avLst>
              <a:gd name="adj1" fmla="val -66624"/>
              <a:gd name="adj2" fmla="val -239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Error:„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6262941" y="2148200"/>
            <a:ext cx="2854926" cy="850900"/>
          </a:xfrm>
          <a:prstGeom prst="wedgeRoundRectCallout">
            <a:avLst>
              <a:gd name="adj1" fmla="val -58215"/>
              <a:gd name="adj2" fmla="val 520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sofort initialisiert werden, kann nicht neu definiert werden</a:t>
            </a: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62859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6427291" y="3931232"/>
            <a:ext cx="2432471" cy="1026094"/>
          </a:xfrm>
          <a:prstGeom prst="wedgeRoundRectCallout">
            <a:avLst>
              <a:gd name="adj1" fmla="val -90129"/>
              <a:gd name="adj2" fmla="val -182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„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523285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20" y="5248063"/>
            <a:ext cx="3332153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Das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364088" y="5096797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4" grpId="0" animBg="1"/>
      <p:bldP spid="16" grpId="0" animBg="1"/>
      <p:bldP spid="13323" grpId="0"/>
      <p:bldP spid="18" grpId="0" animBg="1"/>
      <p:bldP spid="21" grpId="0"/>
      <p:bldP spid="22" grpId="0"/>
      <p:bldP spid="23" grpId="0"/>
      <p:bldP spid="15" grpId="0" animBg="1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dirty="0" smtClean="0"/>
              <a:t>alias auf eine Variable</a:t>
            </a:r>
            <a:r>
              <a:rPr lang="de-DE" altLang="de-DE" dirty="0" smtClean="0"/>
              <a:t>, </a:t>
            </a:r>
            <a:r>
              <a:rPr lang="de-DE" altLang="de-DE" dirty="0"/>
              <a:t>der automatisch </a:t>
            </a:r>
            <a:r>
              <a:rPr lang="de-DE" altLang="de-DE" dirty="0" err="1"/>
              <a:t>dereferenziert</a:t>
            </a:r>
            <a:r>
              <a:rPr lang="de-DE" altLang="de-DE" dirty="0"/>
              <a:t> </a:t>
            </a:r>
            <a:r>
              <a:rPr lang="de-DE" altLang="de-DE" dirty="0" smtClean="0"/>
              <a:t>wird. Sie verhält sich wie ein </a:t>
            </a:r>
            <a:r>
              <a:rPr lang="de-DE" altLang="de-DE" i="1" dirty="0" err="1" smtClean="0"/>
              <a:t>const</a:t>
            </a:r>
            <a:r>
              <a:rPr lang="de-DE" altLang="de-DE" i="1" dirty="0" smtClean="0"/>
              <a:t> Pointer</a:t>
            </a:r>
            <a:r>
              <a:rPr lang="de-DE" altLang="de-DE" dirty="0" smtClean="0"/>
              <a:t>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ich konsequent </a:t>
            </a:r>
            <a:r>
              <a:rPr lang="de-DE" altLang="de-DE" sz="1800" i="1"/>
              <a:t>const</a:t>
            </a:r>
            <a:r>
              <a:rPr lang="de-DE" altLang="de-DE" sz="1800" b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Wann soll ich </a:t>
            </a:r>
            <a:r>
              <a:rPr lang="de-DE" altLang="de-DE" sz="1800" i="1"/>
              <a:t>const</a:t>
            </a:r>
            <a:r>
              <a:rPr lang="de-DE" altLang="de-DE" sz="1800" b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/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Vorlesungs- und Übungsbetrieb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Übung (nachmittags) im Raum 67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Virtuelle Maschine:  </a:t>
            </a:r>
            <a:r>
              <a:rPr lang="de-DE" b="0" dirty="0">
                <a:hlinkClick r:id="rId2"/>
              </a:rPr>
              <a:t>http://</a:t>
            </a:r>
            <a:r>
              <a:rPr lang="de-DE" b="0" dirty="0" smtClean="0">
                <a:hlinkClick r:id="rId2"/>
              </a:rPr>
              <a:t>tiny.cc/es-cppp-vm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0" dirty="0" smtClean="0"/>
              <a:t>			(User: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PW: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&gt;Cppp2015&lt;</a:t>
            </a:r>
            <a:r>
              <a:rPr lang="de-DE" b="0" dirty="0" smtClean="0"/>
              <a:t> )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b="0" dirty="0" smtClean="0">
                <a:hlinkClick r:id="rId3"/>
              </a:rPr>
              <a:t>https://github.com/Echtzeitsysteme/tud-cpp-praktikum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4"/>
              </a:rPr>
              <a:t>https://github.com/Echtzeitsysteme/tud-cpp-exercises</a:t>
            </a:r>
            <a:r>
              <a:rPr lang="de-DE" b="0" dirty="0" smtClean="0"/>
              <a:t> 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Eigenes Projekt 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b="0" dirty="0" smtClean="0">
                <a:hlinkClick r:id="rId5"/>
              </a:rPr>
              <a:t>http://git-scm.com/book/de</a:t>
            </a:r>
            <a:endParaRPr lang="de-DE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6"/>
              </a:rPr>
              <a:t>https://github.com/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dirty="0" smtClean="0"/>
              <a:t>Fachliche Fragen 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b="0" dirty="0"/>
              <a:t>	</a:t>
            </a:r>
            <a:r>
              <a:rPr lang="de-DE" b="0" dirty="0" smtClean="0">
                <a:hlinkClick r:id="rId7"/>
              </a:rPr>
              <a:t>https</a:t>
            </a:r>
            <a:r>
              <a:rPr lang="de-DE" b="0" dirty="0">
                <a:hlinkClick r:id="rId7"/>
              </a:rPr>
              <a:t>://</a:t>
            </a:r>
            <a:r>
              <a:rPr lang="de-DE" b="0" dirty="0" smtClean="0">
                <a:hlinkClick r:id="rId7"/>
              </a:rPr>
              <a:t>moodle.tu-darmstadt.de/course/view.php?id=4827</a:t>
            </a:r>
            <a:r>
              <a:rPr lang="de-DE" b="0" dirty="0" smtClean="0"/>
              <a:t> 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dem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 (sehen wir gleich am Beispiel)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Objektorientierung mit </a:t>
            </a:r>
            <a:r>
              <a:rPr lang="de-DE" altLang="de-DE" i="1" dirty="0" err="1" smtClean="0"/>
              <a:t>const</a:t>
            </a:r>
            <a:endParaRPr lang="de-DE" altLang="de-DE" i="1" dirty="0" smtClean="0"/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902200" y="2205038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662363" y="5684838"/>
            <a:ext cx="361791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Übersicht – Wo kann </a:t>
            </a:r>
            <a:r>
              <a:rPr lang="de-DE" altLang="de-DE" i="1" dirty="0" err="1" smtClean="0"/>
              <a:t>const</a:t>
            </a:r>
            <a:r>
              <a:rPr lang="de-DE" altLang="de-DE" i="1" dirty="0" smtClean="0"/>
              <a:t> </a:t>
            </a:r>
            <a:r>
              <a:rPr lang="de-DE" altLang="de-DE" dirty="0" smtClean="0"/>
              <a:t>auftauchen?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(-&gt; </a:t>
            </a:r>
            <a:r>
              <a:rPr lang="en-US" sz="1600" dirty="0" err="1" smtClean="0"/>
              <a:t>Initialisierungsliste</a:t>
            </a:r>
            <a:r>
              <a:rPr lang="en-US" sz="1600" dirty="0" smtClean="0"/>
              <a:t>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modifyPerson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person);</a:t>
            </a: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Methodenparameter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„Rollen“ kann der </a:t>
            </a:r>
            <a:r>
              <a:rPr lang="de-DE" altLang="de-DE" sz="1800" b="0" dirty="0" err="1" smtClean="0"/>
              <a:t>Asteristk</a:t>
            </a:r>
            <a:r>
              <a:rPr lang="de-DE" altLang="de-DE" sz="1800" b="0" dirty="0" smtClean="0"/>
              <a:t> 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b="0" dirty="0" smtClean="0"/>
              <a:t>) 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Welche „</a:t>
            </a:r>
            <a:r>
              <a:rPr lang="de-DE" altLang="de-DE" sz="1800" b="0" dirty="0" smtClean="0"/>
              <a:t>Rollen“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b="0" dirty="0" err="1" smtClean="0"/>
              <a:t>Ampersand</a:t>
            </a:r>
            <a:r>
              <a:rPr lang="de-DE" altLang="de-DE" sz="1800" b="0" dirty="0" smtClean="0"/>
              <a:t>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b="0" dirty="0" smtClean="0"/>
              <a:t>) 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Bauen und Abreißen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(Copy-)</a:t>
            </a:r>
            <a:r>
              <a:rPr lang="en-US" dirty="0" err="1" smtClean="0"/>
              <a:t>Konstruktor</a:t>
            </a:r>
            <a:r>
              <a:rPr lang="en-US" dirty="0" smtClean="0"/>
              <a:t> und </a:t>
            </a:r>
            <a:r>
              <a:rPr lang="en-US" dirty="0" err="1" smtClean="0"/>
              <a:t>Destruktor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343840" y="5297268"/>
            <a:ext cx="4592637" cy="1012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355576" y="3728690"/>
            <a:ext cx="4591050" cy="14414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355976" y="1866900"/>
            <a:ext cx="4449763" cy="1631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</a:t>
            </a:r>
            <a:r>
              <a:rPr lang="de-DE" altLang="de-DE" dirty="0" err="1" smtClean="0"/>
              <a:t>Destruktor</a:t>
            </a:r>
            <a:r>
              <a:rPr lang="de-DE" altLang="de-DE" dirty="0" smtClean="0"/>
              <a:t>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Rechteck 5"/>
          <p:cNvSpPr/>
          <p:nvPr/>
        </p:nvSpPr>
        <p:spPr>
          <a:xfrm>
            <a:off x="539552" y="2788078"/>
            <a:ext cx="4572000" cy="23820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83968" y="1866900"/>
            <a:ext cx="4572000" cy="444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1187624" y="1711325"/>
            <a:ext cx="2784301" cy="842963"/>
          </a:xfrm>
          <a:prstGeom prst="wedgeRoundRectCallout">
            <a:avLst>
              <a:gd name="adj1" fmla="val 73979"/>
              <a:gd name="adj2" fmla="val 2322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4980561"/>
            <a:ext cx="2292350" cy="633412"/>
          </a:xfrm>
          <a:prstGeom prst="wedgeRoundRectCallout">
            <a:avLst>
              <a:gd name="adj1" fmla="val 65793"/>
              <a:gd name="adj2" fmla="val -11910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774611"/>
            <a:ext cx="2292350" cy="633413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Destruktor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902200" y="3992563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91088" y="3556000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33350" y="1898650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Parameter werden in C++ </a:t>
            </a:r>
            <a:r>
              <a:rPr lang="de-DE" altLang="de-DE" sz="2200"/>
              <a:t>immer</a:t>
            </a:r>
            <a:r>
              <a:rPr lang="de-DE" altLang="de-DE" sz="2200" b="0"/>
              <a:t> per Wert übergeben (</a:t>
            </a:r>
            <a:r>
              <a:rPr lang="de-DE" altLang="de-DE" sz="2200"/>
              <a:t>Call by Value</a:t>
            </a:r>
            <a:r>
              <a:rPr lang="de-DE" altLang="de-DE" sz="2200" b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250825" y="2852738"/>
            <a:ext cx="4572000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cxnSp>
        <p:nvCxnSpPr>
          <p:cNvPr id="20487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48263" y="2997200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1244047" y="5368879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659438" y="537368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cxnSp>
        <p:nvCxnSpPr>
          <p:cNvPr id="21508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4680051" y="1169180"/>
            <a:ext cx="1771650" cy="409575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Wieso nicht?</a:t>
            </a:r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319088" y="2936875"/>
            <a:ext cx="457200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4949825" y="3860800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92725" y="2797175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328738" y="5461000"/>
            <a:ext cx="2597150" cy="776288"/>
          </a:xfrm>
          <a:prstGeom prst="wedgeRoundRectCallout">
            <a:avLst>
              <a:gd name="adj1" fmla="val -5554"/>
              <a:gd name="adj2" fmla="val -80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Eine Referenz wird „per Wert übergeben“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10" grpId="0" animBg="1"/>
      <p:bldP spid="21511" grpId="0"/>
      <p:bldP spid="21512" grpId="0"/>
      <p:bldP spid="16" grpId="0" animBg="1"/>
      <p:bldP spid="17" grpId="0" animBg="1"/>
      <p:bldP spid="18" grpId="0" animBg="1"/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323974" y="2965256"/>
            <a:ext cx="5184130" cy="284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cxnSp>
        <p:nvCxnSpPr>
          <p:cNvPr id="22533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301207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104663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58775" y="2924944"/>
            <a:ext cx="5436096" cy="26110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cxnSp>
        <p:nvCxnSpPr>
          <p:cNvPr id="23557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Bücher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i="1" dirty="0" smtClean="0"/>
              <a:t>Bruce </a:t>
            </a:r>
            <a:r>
              <a:rPr lang="de-DE" altLang="de-DE" b="0" i="1" dirty="0"/>
              <a:t>Eckel: </a:t>
            </a:r>
            <a:r>
              <a:rPr lang="de-DE" altLang="de-DE" dirty="0" err="1" smtClean="0"/>
              <a:t>Thinking</a:t>
            </a:r>
            <a:r>
              <a:rPr lang="de-DE" altLang="de-DE" dirty="0" smtClean="0"/>
              <a:t> in C++, </a:t>
            </a:r>
            <a:r>
              <a:rPr lang="de-DE" altLang="de-DE" dirty="0" err="1" smtClean="0"/>
              <a:t>Volumes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</a:t>
            </a:r>
            <a:r>
              <a:rPr lang="de-DE" altLang="de-DE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dirty="0" smtClean="0"/>
              <a:t>(frei verfügbar online </a:t>
            </a:r>
            <a:r>
              <a:rPr lang="de-DE" altLang="de-DE" dirty="0" smtClean="0">
                <a:hlinkClick r:id="rId2"/>
              </a:rPr>
              <a:t>http://mindview.net/Books/TICPP/ThinkingInCPP2e.html</a:t>
            </a:r>
            <a:r>
              <a:rPr lang="de-DE" altLang="de-DE" dirty="0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b="0" i="1" dirty="0"/>
              <a:t>Scott Meyers: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 </a:t>
            </a:r>
            <a:br>
              <a:rPr lang="de-DE" altLang="de-DE" dirty="0" smtClean="0"/>
            </a:br>
            <a:r>
              <a:rPr lang="de-DE" altLang="de-DE" b="0" i="1" dirty="0"/>
              <a:t>Scott Meyers: </a:t>
            </a:r>
            <a:r>
              <a:rPr lang="de-DE" altLang="de-DE" dirty="0" smtClean="0"/>
              <a:t>More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Helmut </a:t>
            </a:r>
            <a:r>
              <a:rPr lang="de-DE" altLang="de-DE" b="0" i="1" dirty="0" err="1"/>
              <a:t>Schellong</a:t>
            </a:r>
            <a:r>
              <a:rPr lang="de-DE" altLang="de-DE" b="0" i="1" dirty="0"/>
              <a:t>: </a:t>
            </a:r>
            <a:r>
              <a:rPr lang="de-DE" altLang="de-DE" dirty="0" smtClean="0"/>
              <a:t>Moderne C Programmierung [Springer]</a:t>
            </a:r>
            <a:br>
              <a:rPr lang="de-DE" altLang="de-DE" dirty="0" smtClean="0"/>
            </a:br>
            <a:r>
              <a:rPr lang="de-DE" altLang="de-DE" b="0" i="1" dirty="0"/>
              <a:t>Ralf Schneeweiß: </a:t>
            </a:r>
            <a:r>
              <a:rPr lang="de-DE" altLang="de-DE" dirty="0" smtClean="0"/>
              <a:t>Moderne C</a:t>
            </a:r>
            <a:r>
              <a:rPr lang="de-DE" altLang="de-DE" dirty="0"/>
              <a:t>++ Programmierung [Springer]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Jürgen Wolf: </a:t>
            </a:r>
            <a:r>
              <a:rPr lang="de-DE" altLang="de-DE" dirty="0" smtClean="0"/>
              <a:t>Grundkurs C [Galileo]</a:t>
            </a:r>
            <a:br>
              <a:rPr lang="de-DE" altLang="de-DE" dirty="0" smtClean="0"/>
            </a:br>
            <a:r>
              <a:rPr lang="de-DE" altLang="de-DE" b="0" i="1" dirty="0"/>
              <a:t>Jürgen Wolf</a:t>
            </a:r>
            <a:r>
              <a:rPr lang="de-DE" altLang="de-DE" b="0" dirty="0" smtClean="0"/>
              <a:t>: </a:t>
            </a:r>
            <a:r>
              <a:rPr lang="de-DE" altLang="de-DE" dirty="0" smtClean="0"/>
              <a:t>Grundkurs C++ </a:t>
            </a:r>
            <a:r>
              <a:rPr lang="de-DE" altLang="de-DE" dirty="0"/>
              <a:t>[Galileo]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 smtClean="0"/>
              <a:t>Bjarne </a:t>
            </a:r>
            <a:r>
              <a:rPr lang="de-DE" altLang="de-DE" b="0" i="1" dirty="0" err="1" smtClean="0"/>
              <a:t>Stroustrup</a:t>
            </a:r>
            <a:r>
              <a:rPr lang="de-DE" altLang="de-DE" b="0" i="1" dirty="0" smtClean="0"/>
              <a:t>: </a:t>
            </a:r>
            <a:r>
              <a:rPr lang="de-DE" altLang="de-DE" dirty="0" smtClean="0"/>
              <a:t>Einführung in die Programmierung mit C++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288835" y="5229200"/>
            <a:ext cx="2595533" cy="559789"/>
          </a:xfrm>
          <a:prstGeom prst="wedgeRoundRectCallout">
            <a:avLst>
              <a:gd name="adj1" fmla="val -59131"/>
              <a:gd name="adj2" fmla="val -2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920889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Assignment</a:t>
            </a:r>
            <a:r>
              <a:rPr lang="de-DE" altLang="de-DE" dirty="0"/>
              <a:t>-</a:t>
            </a:r>
            <a:r>
              <a:rPr lang="de-DE" altLang="de-DE" dirty="0" smtClean="0"/>
              <a:t>Operator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</a:t>
            </a:r>
            <a:r>
              <a:rPr lang="de-DE" b="0" dirty="0" err="1" smtClean="0"/>
              <a:t>Kopierkonstruktor</a:t>
            </a:r>
            <a:r>
              <a:rPr lang="de-DE" b="0" dirty="0" smtClean="0"/>
              <a:t> gibt es auch noch eine andere Art, den Zustand eines Objektes zu übertragen: den </a:t>
            </a:r>
            <a:r>
              <a:rPr lang="de-DE" dirty="0" smtClean="0"/>
              <a:t>Zuweisungs-</a:t>
            </a:r>
            <a:r>
              <a:rPr lang="de-DE" b="0" dirty="0" smtClean="0"/>
              <a:t> oder </a:t>
            </a:r>
            <a:r>
              <a:rPr lang="de-DE" dirty="0" err="1" smtClean="0"/>
              <a:t>Assignment</a:t>
            </a:r>
            <a:r>
              <a:rPr lang="de-DE" dirty="0" smtClean="0"/>
              <a:t> Operator</a:t>
            </a:r>
          </a:p>
          <a:p>
            <a:r>
              <a:rPr lang="de-DE" dirty="0" smtClean="0"/>
              <a:t>Beispiel: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924944"/>
            <a:ext cx="7704856" cy="289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731919" y="5352231"/>
            <a:ext cx="1800200" cy="357411"/>
          </a:xfrm>
          <a:prstGeom prst="wedgeRoundRectCallout">
            <a:avLst>
              <a:gd name="adj1" fmla="val -55413"/>
              <a:gd name="adj2" fmla="val -1361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soll das?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517357" y="5201792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?</a:t>
            </a:r>
            <a:endParaRPr lang="de-DE" altLang="de-DE" sz="4000" b="1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863569"/>
            <a:ext cx="7236296" cy="589619"/>
          </a:xfrm>
          <a:prstGeom prst="wedgeRoundRectCallout">
            <a:avLst>
              <a:gd name="adj1" fmla="val 26356"/>
              <a:gd name="adj2" fmla="val -6635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808909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!</a:t>
            </a:r>
            <a:endParaRPr lang="de-DE" alt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11" grpId="0" animBg="1"/>
      <p:bldP spid="12" grpId="0"/>
      <p:bldP spid="14" grpId="0" animBg="1"/>
      <p:bldP spid="1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err="1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600" kern="0" dirty="0" smtClean="0"/>
              <a:t>Beispiel</a:t>
            </a:r>
            <a:r>
              <a:rPr lang="de-DE" sz="1600" b="0" kern="0" dirty="0" smtClean="0"/>
              <a:t>:</a:t>
            </a:r>
            <a:br>
              <a:rPr lang="de-DE" sz="1600" b="0" kern="0" dirty="0" smtClean="0"/>
            </a:br>
            <a:r>
              <a:rPr lang="de-DE" sz="1200" b="0" kern="0" dirty="0" smtClean="0"/>
              <a:t/>
            </a:r>
            <a:br>
              <a:rPr lang="de-DE" sz="1200" b="0" kern="0" dirty="0" smtClean="0"/>
            </a:b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054390"/>
            <a:ext cx="2664296" cy="1341359"/>
          </a:xfrm>
          <a:prstGeom prst="wedgeRoundRectCallout">
            <a:avLst>
              <a:gd name="adj1" fmla="val -98132"/>
              <a:gd name="adj2" fmla="val 132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versucht,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 zu kopieren.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Ist das schlau?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err="1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err="1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Gerade Verbindung 48"/>
          <p:cNvCxnSpPr>
            <a:cxnSpLocks noChangeShapeType="1"/>
          </p:cNvCxnSpPr>
          <p:nvPr/>
        </p:nvCxnSpPr>
        <p:spPr bwMode="auto">
          <a:xfrm>
            <a:off x="50196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88931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4716463" y="34988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811463" y="3140075"/>
            <a:ext cx="2844800" cy="1009650"/>
          </a:xfrm>
          <a:prstGeom prst="wedgeRoundRectCallout">
            <a:avLst>
              <a:gd name="adj1" fmla="val -85092"/>
              <a:gd name="adj2" fmla="val -398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21163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57213" y="5513388"/>
            <a:ext cx="4662487" cy="895350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ist </a:t>
            </a:r>
            <a:r>
              <a:rPr lang="de-DE" dirty="0">
                <a:solidFill>
                  <a:schemeClr val="bg1"/>
                </a:solidFill>
              </a:rPr>
              <a:t>in der Lage, zu erkennen, wann Kopien vermieden werden können: </a:t>
            </a:r>
            <a:r>
              <a:rPr lang="de-DE" dirty="0">
                <a:solidFill>
                  <a:schemeClr val="bg1"/>
                </a:solidFill>
                <a:hlinkClick r:id="rId3"/>
              </a:rPr>
              <a:t>http://en.wikipedia.org/wiki/Copy_elision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8676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6318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0724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4916488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724525" y="2984500"/>
            <a:ext cx="331152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637213" y="4437063"/>
            <a:ext cx="2390775" cy="45878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Extrem gefährlich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5364163" y="419100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/>
              <a:t>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Skripte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Grundkurs C/C++ @ </a:t>
            </a:r>
            <a:r>
              <a:rPr lang="de-DE" altLang="de-DE" dirty="0"/>
              <a:t>TU München</a:t>
            </a:r>
            <a:br>
              <a:rPr lang="de-DE" altLang="de-DE" dirty="0"/>
            </a:br>
            <a:r>
              <a:rPr lang="de-DE" altLang="de-DE" sz="1200" dirty="0">
                <a:hlinkClick r:id="rId2"/>
              </a:rPr>
              <a:t>http://www.ldv.ei.tum.de/lehre/programmierpraktikum-c</a:t>
            </a:r>
            <a:r>
              <a:rPr lang="de-DE" altLang="de-DE" sz="1200" dirty="0" smtClean="0">
                <a:hlinkClick r:id="rId2"/>
              </a:rPr>
              <a:t>/</a:t>
            </a:r>
            <a:r>
              <a:rPr lang="de-DE" altLang="de-DE" sz="1200" dirty="0" smtClean="0"/>
              <a:t>, </a:t>
            </a:r>
            <a:r>
              <a:rPr lang="de-DE" altLang="de-DE" sz="1200" dirty="0" smtClean="0">
                <a:hlinkClick r:id="rId3"/>
              </a:rPr>
              <a:t>http</a:t>
            </a:r>
            <a:r>
              <a:rPr lang="de-DE" altLang="de-DE" sz="1200" dirty="0">
                <a:hlinkClick r:id="rId3"/>
              </a:rPr>
              <a:t>://www.ldv.ei.tum.de/lehre/grundkurs-c</a:t>
            </a:r>
            <a:r>
              <a:rPr lang="de-DE" altLang="de-DE" sz="1200" dirty="0" smtClean="0">
                <a:hlinkClick r:id="rId3"/>
              </a:rPr>
              <a:t>/</a:t>
            </a:r>
            <a:r>
              <a:rPr lang="de-DE" altLang="de-DE" sz="1200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Programmieren 1 @ </a:t>
            </a:r>
            <a:r>
              <a:rPr lang="de-DE" altLang="de-DE" dirty="0"/>
              <a:t>FH Regensburg</a:t>
            </a:r>
            <a:br>
              <a:rPr lang="de-DE" altLang="de-DE" dirty="0"/>
            </a:br>
            <a:r>
              <a:rPr lang="de-DE" altLang="de-DE" sz="1200" dirty="0">
                <a:hlinkClick r:id="rId4"/>
              </a:rPr>
              <a:t>http://fbim.fh-regensburg.de/~</a:t>
            </a:r>
            <a:r>
              <a:rPr lang="de-DE" altLang="de-DE" sz="1200" dirty="0" smtClean="0">
                <a:hlinkClick r:id="rId4"/>
              </a:rPr>
              <a:t>sce39014/pg1/pg1-skript.pdf</a:t>
            </a:r>
            <a:r>
              <a:rPr lang="de-DE" altLang="de-DE" sz="1200" dirty="0" smtClean="0"/>
              <a:t/>
            </a:r>
            <a:br>
              <a:rPr lang="de-DE" altLang="de-DE" sz="1200" dirty="0" smtClean="0"/>
            </a:br>
            <a:endParaRPr lang="de-DE" altLang="de-DE" sz="1200" dirty="0" smtClean="0"/>
          </a:p>
          <a:p>
            <a:r>
              <a:rPr lang="en-US" dirty="0"/>
              <a:t>Heinz </a:t>
            </a:r>
            <a:r>
              <a:rPr lang="en-US" dirty="0" err="1" smtClean="0"/>
              <a:t>Tschabitscher</a:t>
            </a:r>
            <a:r>
              <a:rPr lang="en-US" dirty="0" smtClean="0"/>
              <a:t>, </a:t>
            </a:r>
            <a:r>
              <a:rPr lang="en-US" dirty="0" err="1" smtClean="0"/>
              <a:t>Einführung</a:t>
            </a:r>
            <a:r>
              <a:rPr lang="en-US" dirty="0"/>
              <a:t> in C++</a:t>
            </a:r>
            <a:br>
              <a:rPr lang="en-US" dirty="0"/>
            </a:b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ladedu.com/cpp/zum_mitnehmen/cpp_einf.pdf</a:t>
            </a:r>
            <a:r>
              <a:rPr lang="en-US" sz="1200" dirty="0" smtClean="0"/>
              <a:t> </a:t>
            </a:r>
            <a:br>
              <a:rPr lang="en-US" sz="1200" dirty="0" smtClean="0"/>
            </a:br>
            <a:endParaRPr lang="de-DE" altLang="de-DE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576014" y="3140968"/>
            <a:ext cx="3347434" cy="559789"/>
          </a:xfrm>
          <a:prstGeom prst="wedgeRoundRectCallout">
            <a:avLst>
              <a:gd name="adj1" fmla="val -59101"/>
              <a:gd name="adj2" fmla="val -251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Grundlagen (Schleifen, etc.)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562108" y="2061933"/>
            <a:ext cx="3347434" cy="559789"/>
          </a:xfrm>
          <a:prstGeom prst="wedgeRoundRectCallout">
            <a:avLst>
              <a:gd name="adj1" fmla="val -68609"/>
              <a:gd name="adj2" fmla="val -4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Sehr umfangreiches Material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844675"/>
            <a:ext cx="36528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16113" y="3173413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41842"/>
              <a:gd name="adj2" fmla="val -1195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„null“ setzen!</a:t>
            </a:r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572000" cy="238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Wieso ist das hier einfach nur doof?</a:t>
            </a: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619500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Speicherleck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454150"/>
            <a:ext cx="7777163" cy="550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Folie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Smart </a:t>
            </a:r>
            <a:r>
              <a:rPr lang="en-US" dirty="0" err="1" smtClean="0"/>
              <a:t>Pointern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1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50" y="2149177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5004048" y="2509540"/>
            <a:ext cx="2087389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3084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smtClean="0"/>
              <a:t>Eve</a:t>
            </a:r>
            <a:endParaRPr lang="de-DE" dirty="0"/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7048575" y="3228677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427068" y="1559660"/>
            <a:ext cx="2409825" cy="454025"/>
          </a:xfrm>
          <a:prstGeom prst="wedgeRoundRectCallout">
            <a:avLst>
              <a:gd name="adj1" fmla="val -12073"/>
              <a:gd name="adj2" fmla="val 638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09376" y="1715534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„Rohzeiger“ (</a:t>
            </a:r>
            <a:r>
              <a:rPr lang="de-DE" dirty="0" err="1" smtClean="0">
                <a:solidFill>
                  <a:schemeClr val="bg1"/>
                </a:solidFill>
              </a:rPr>
              <a:t>raw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pointer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5301104" y="3492329"/>
            <a:ext cx="1836045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336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687293" y="4656595"/>
            <a:ext cx="3097212" cy="1008063"/>
          </a:xfrm>
          <a:prstGeom prst="wedgeRoundRectCallout">
            <a:avLst>
              <a:gd name="adj1" fmla="val -31629"/>
              <a:gd name="adj2" fmla="val -117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8204" y="1659003"/>
            <a:ext cx="3995764" cy="72512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*Eve = new Person();</a:t>
            </a: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*Alice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= Eve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41888" y="2051050"/>
            <a:ext cx="2409825" cy="455613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827088" y="23495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539750" y="25749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30200" y="1449388"/>
            <a:ext cx="3452813" cy="730250"/>
          </a:xfrm>
          <a:prstGeom prst="wedgeRoundRectCallout">
            <a:avLst>
              <a:gd name="adj1" fmla="val -24710"/>
              <a:gd name="adj2" fmla="val 7570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1035050" y="36147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906463" y="47434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681038" y="5445125"/>
            <a:ext cx="3459162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5076825" y="3573463"/>
            <a:ext cx="3816350" cy="2274887"/>
          </a:xfrm>
          <a:prstGeom prst="wedgeRoundRectCallout">
            <a:avLst>
              <a:gd name="adj1" fmla="val -42695"/>
              <a:gd name="adj2" fmla="val -675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50825" y="2146300"/>
            <a:ext cx="4249738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572000" y="2090738"/>
            <a:ext cx="45720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4427538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Gefaltete Ecke 1"/>
          <p:cNvSpPr/>
          <p:nvPr/>
        </p:nvSpPr>
        <p:spPr bwMode="auto">
          <a:xfrm>
            <a:off x="3059832" y="1522904"/>
            <a:ext cx="1294682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Gefaltete Ecke 6"/>
          <p:cNvSpPr/>
          <p:nvPr/>
        </p:nvSpPr>
        <p:spPr bwMode="auto">
          <a:xfrm>
            <a:off x="7596336" y="1507029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cxnSp>
        <p:nvCxnSpPr>
          <p:cNvPr id="39941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6192838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 smtClean="0">
                <a:solidFill>
                  <a:srgbClr val="2A00FF"/>
                </a:solidFill>
                <a:latin typeface="Consolas" pitchFamily="49" charset="0"/>
              </a:rPr>
              <a:t>Person.pph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9" name="Gefaltete Ecke 8"/>
          <p:cNvSpPr/>
          <p:nvPr/>
        </p:nvSpPr>
        <p:spPr bwMode="auto">
          <a:xfrm>
            <a:off x="3829487" y="1509497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250825" y="2060575"/>
            <a:ext cx="4176713" cy="431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179388" y="5229225"/>
            <a:ext cx="4176712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Shared</a:t>
            </a:r>
            <a:r>
              <a:rPr lang="de-DE" altLang="de-DE" dirty="0" smtClean="0"/>
              <a:t> Pointer</a:t>
            </a:r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575"/>
            <a:ext cx="5761038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boost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/shared_ptr.hpp&gt;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boost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boost::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716463" y="2060575"/>
            <a:ext cx="43926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572000" y="1731963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Gefaltete Ecke 7"/>
          <p:cNvSpPr/>
          <p:nvPr/>
        </p:nvSpPr>
        <p:spPr bwMode="auto">
          <a:xfrm>
            <a:off x="3203848" y="1491496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597032" y="1491496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2541898" y="2418844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Algol 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3081958" y="3026446"/>
            <a:ext cx="1275964" cy="711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755576" y="1675518"/>
            <a:ext cx="152604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FORTRAN I</a:t>
            </a:r>
            <a:br>
              <a:rPr lang="de-DE" b="1" dirty="0" smtClean="0"/>
            </a:br>
            <a:r>
              <a:rPr lang="de-DE" b="1" dirty="0" smtClean="0"/>
              <a:t>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1"/>
          </p:cNvCxnSpPr>
          <p:nvPr/>
        </p:nvCxnSpPr>
        <p:spPr bwMode="auto">
          <a:xfrm>
            <a:off x="1518599" y="2283120"/>
            <a:ext cx="1023299" cy="43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925874" y="2005747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BCPL</a:t>
            </a:r>
            <a:br>
              <a:rPr lang="de-DE" b="1" dirty="0" smtClean="0"/>
            </a:br>
            <a:r>
              <a:rPr lang="de-DE" b="1" dirty="0" smtClean="0"/>
              <a:t>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925874" y="1208537"/>
            <a:ext cx="864096" cy="607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CPL</a:t>
            </a:r>
            <a:br>
              <a:rPr lang="de-DE" b="1" dirty="0" smtClean="0"/>
            </a:br>
            <a:r>
              <a:rPr lang="de-DE" b="1" dirty="0" smtClean="0"/>
              <a:t>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13349"/>
            <a:ext cx="0" cy="21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1816139"/>
            <a:ext cx="0" cy="189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291950" y="1675518"/>
            <a:ext cx="165096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C++11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Smart Pointer</a:t>
            </a:r>
          </a:p>
        </p:txBody>
      </p:sp>
      <p:cxnSp>
        <p:nvCxnSpPr>
          <p:cNvPr id="41987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3"/>
            <a:ext cx="6192838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Gefaltete Ecke 6"/>
          <p:cNvSpPr/>
          <p:nvPr/>
        </p:nvSpPr>
        <p:spPr bwMode="auto">
          <a:xfrm>
            <a:off x="3815707" y="1515356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boost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</a:t>
            </a:r>
          </a:p>
        </p:txBody>
      </p:sp>
      <p:sp>
        <p:nvSpPr>
          <p:cNvPr id="5" name="Rechteck 4"/>
          <p:cNvSpPr/>
          <p:nvPr/>
        </p:nvSpPr>
        <p:spPr>
          <a:xfrm>
            <a:off x="755650" y="1916113"/>
            <a:ext cx="7416800" cy="26685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weak_ptr</a:t>
            </a:r>
            <a:r>
              <a:rPr lang="de-DE" dirty="0"/>
              <a:t>  für eine Richtung der Beziehung zwischen Personen verwenden (z.B.: Eve zeigt stark auf Bob, Bob schwach auf Eve)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shared_ptr</a:t>
            </a:r>
            <a:r>
              <a:rPr lang="de-DE" dirty="0"/>
              <a:t> um „extern“ auf Personen zu zeigen (</a:t>
            </a:r>
            <a:r>
              <a:rPr lang="de-DE" dirty="0" err="1"/>
              <a:t>Floor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auf Person</a:t>
            </a:r>
            <a:r>
              <a:rPr lang="de-DE" dirty="0"/>
              <a:t> )</a:t>
            </a:r>
          </a:p>
          <a:p>
            <a:pPr algn="l"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Ein schwacher (</a:t>
            </a:r>
            <a:r>
              <a:rPr lang="de-DE" dirty="0" err="1"/>
              <a:t>weak</a:t>
            </a:r>
            <a:r>
              <a:rPr lang="de-DE" dirty="0"/>
              <a:t>) Zeiger verlangt, das mindestens ein „starker“  (strong) Zeiger (z.B. ein </a:t>
            </a:r>
            <a:r>
              <a:rPr lang="de-DE" b="1" dirty="0" err="1"/>
              <a:t>shared_ptr</a:t>
            </a:r>
            <a:r>
              <a:rPr lang="de-DE" dirty="0"/>
              <a:t>) bereits auf die Person zeigt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Person wird gelöscht, sobald nur noch schwache Zeiger darauf verweisen</a:t>
            </a:r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50825" y="1988840"/>
            <a:ext cx="4033143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friends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3491880" y="3283837"/>
            <a:ext cx="4957342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Elevator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0" name="Textfeld 29"/>
          <p:cNvSpPr txBox="1"/>
          <p:nvPr/>
        </p:nvSpPr>
        <p:spPr>
          <a:xfrm>
            <a:off x="250825" y="4725144"/>
            <a:ext cx="4957342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Floor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302602" y="4809543"/>
            <a:ext cx="3459162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4925417" y="4756096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208167" y="5890200"/>
            <a:ext cx="3459162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4830982" y="5763433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2"/>
            <a:ext cx="8532813" cy="350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(eve, bob);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19" y="5321553"/>
            <a:ext cx="3459162" cy="806450"/>
          </a:xfrm>
          <a:prstGeom prst="wedgeRoundRectCallout">
            <a:avLst>
              <a:gd name="adj1" fmla="val -63588"/>
              <a:gd name="adj2" fmla="val -80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dirty="0" err="1" smtClean="0">
                <a:solidFill>
                  <a:schemeClr val="bg1"/>
                </a:solidFill>
              </a:rPr>
              <a:t>immutablen</a:t>
            </a:r>
            <a:r>
              <a:rPr lang="de-DE" dirty="0" smtClean="0">
                <a:solidFill>
                  <a:schemeClr val="bg1"/>
                </a:solidFill>
              </a:rPr>
              <a:t> Objekten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9" grpId="0" animBg="1"/>
      <p:bldP spid="3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3162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winkelte Verbindung 23"/>
          <p:cNvCxnSpPr>
            <a:cxnSpLocks noChangeShapeType="1"/>
            <a:endCxn id="5124" idx="1"/>
          </p:cNvCxnSpPr>
          <p:nvPr/>
        </p:nvCxnSpPr>
        <p:spPr bwMode="auto">
          <a:xfrm>
            <a:off x="2833688" y="3543300"/>
            <a:ext cx="1990725" cy="396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2465983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228600">
              <a:srgbClr val="FF0000">
                <a:alpha val="40000"/>
              </a:srgbClr>
            </a:glow>
          </a:effectLst>
          <a:extLst/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3931544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190500">
              <a:srgbClr val="00B050">
                <a:alpha val="60000"/>
              </a:srgbClr>
            </a:glow>
            <a:softEdge rad="0"/>
          </a:effectLst>
          <a:extLst/>
        </p:spPr>
      </p:pic>
      <p:cxnSp>
        <p:nvCxnSpPr>
          <p:cNvPr id="5128" name="Gewinkelte Verbindung 34"/>
          <p:cNvCxnSpPr>
            <a:cxnSpLocks noChangeShapeType="1"/>
          </p:cNvCxnSpPr>
          <p:nvPr/>
        </p:nvCxnSpPr>
        <p:spPr bwMode="auto">
          <a:xfrm>
            <a:off x="5580063" y="3546475"/>
            <a:ext cx="504825" cy="6492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Gewinkelte Verbindung 36"/>
          <p:cNvCxnSpPr>
            <a:cxnSpLocks noChangeShapeType="1"/>
          </p:cNvCxnSpPr>
          <p:nvPr/>
        </p:nvCxnSpPr>
        <p:spPr bwMode="auto">
          <a:xfrm rot="10800000" flipV="1">
            <a:off x="5832475" y="2730500"/>
            <a:ext cx="252413" cy="8159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Abgerundete rechteckige Legende 45"/>
          <p:cNvSpPr/>
          <p:nvPr/>
        </p:nvSpPr>
        <p:spPr>
          <a:xfrm>
            <a:off x="539750" y="1542571"/>
            <a:ext cx="3743325" cy="1570037"/>
          </a:xfrm>
          <a:prstGeom prst="wedgeRoundRectCallout">
            <a:avLst>
              <a:gd name="adj1" fmla="val 8630"/>
              <a:gd name="adj2" fmla="val 730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3787886" y="4855599"/>
            <a:ext cx="5127625" cy="1243013"/>
          </a:xfrm>
          <a:prstGeom prst="wedgeRoundRectCallout">
            <a:avLst>
              <a:gd name="adj1" fmla="val -6041"/>
              <a:gd name="adj2" fmla="val -770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  <p:extLst>
      <p:ext uri="{BB962C8B-B14F-4D97-AF65-F5344CB8AC3E}">
        <p14:creationId xmlns:p14="http://schemas.microsoft.com/office/powerpoint/2010/main" val="30455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C/C++?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2016125" cy="720725"/>
          </a:xfrm>
          <a:prstGeom prst="wedgeRoundRectCallout">
            <a:avLst>
              <a:gd name="adj1" fmla="val -82398"/>
              <a:gd name="adj2" fmla="val 171812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 war und ist sehr beliebt.</a:t>
            </a: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dirty="0">
                <a:hlinkClick r:id="rId3"/>
              </a:rPr>
              <a:t>http://www.tiobe.com/index.php/content/paperinfo/tpci/index.html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1137"/>
              <a:gd name="adj2" fmla="val -81932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ohne Polymorphie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090863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051050" y="2281238"/>
            <a:ext cx="6985000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0: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energy."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1: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waiting time."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183063" y="4652963"/>
            <a:ext cx="4421187" cy="1079500"/>
          </a:xfrm>
          <a:prstGeom prst="wedgeRoundRectCallout">
            <a:avLst>
              <a:gd name="adj1" fmla="val -57951"/>
              <a:gd name="adj2" fmla="val -447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Für jede neue Strategie muss die Logik hier (und eventuell an </a:t>
            </a:r>
            <a:r>
              <a:rPr lang="de-DE" i="1" dirty="0" smtClean="0">
                <a:solidFill>
                  <a:schemeClr val="bg1"/>
                </a:solidFill>
              </a:rPr>
              <a:t>n </a:t>
            </a:r>
            <a:r>
              <a:rPr lang="de-DE" dirty="0" smtClean="0">
                <a:solidFill>
                  <a:schemeClr val="bg1"/>
                </a:solidFill>
              </a:rPr>
              <a:t>anderen </a:t>
            </a:r>
            <a:r>
              <a:rPr lang="de-DE" dirty="0">
                <a:solidFill>
                  <a:schemeClr val="bg1"/>
                </a:solidFill>
              </a:rPr>
              <a:t>Stellen) erweitert werden!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Fluch des </a:t>
            </a:r>
            <a:r>
              <a:rPr lang="de-DE" b="1" dirty="0" err="1">
                <a:solidFill>
                  <a:schemeClr val="bg1"/>
                </a:solidFill>
              </a:rPr>
              <a:t>switch-case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92138" y="5216525"/>
            <a:ext cx="3403600" cy="733425"/>
          </a:xfrm>
          <a:prstGeom prst="wedgeRoundRectCallout">
            <a:avLst>
              <a:gd name="adj1" fmla="val -925"/>
              <a:gd name="adj2" fmla="val -1973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Dispatch</a:t>
            </a:r>
            <a:r>
              <a:rPr lang="de-DE" dirty="0">
                <a:solidFill>
                  <a:schemeClr val="bg1"/>
                </a:solidFill>
              </a:rPr>
              <a:t>“ geschieht von Hand mit Hilfe einer „Tabelle“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9052" y="1628800"/>
            <a:ext cx="375840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</a:t>
            </a:r>
            <a:r>
              <a:rPr lang="en-US" dirty="0" err="1" smtClean="0"/>
              <a:t>Enum</a:t>
            </a:r>
            <a:r>
              <a:rPr lang="en-US" dirty="0" smtClean="0"/>
              <a:t>/</a:t>
            </a:r>
            <a:r>
              <a:rPr lang="en-US" dirty="0" err="1" smtClean="0"/>
              <a:t>consts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Strategien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mit Polymorphie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924175"/>
            <a:ext cx="8509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hteck 4"/>
          <p:cNvSpPr>
            <a:spLocks noChangeArrowheads="1"/>
          </p:cNvSpPr>
          <p:nvPr/>
        </p:nvSpPr>
        <p:spPr bwMode="auto">
          <a:xfrm>
            <a:off x="2051050" y="3068638"/>
            <a:ext cx="6985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95738" y="3860800"/>
            <a:ext cx="4119562" cy="1900238"/>
          </a:xfrm>
          <a:prstGeom prst="wedgeRoundRectCallout">
            <a:avLst>
              <a:gd name="adj1" fmla="val -31387"/>
              <a:gd name="adj2" fmla="val -647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Strategie wird bei der Erzeugung des Aufzugs gesetzt.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Dieser Code behandelt die Strategie polymorph und muss für neue Strategien nicht verändert werden!</a:t>
            </a:r>
          </a:p>
        </p:txBody>
      </p:sp>
    </p:spTree>
    <p:extLst>
      <p:ext uri="{BB962C8B-B14F-4D97-AF65-F5344CB8AC3E}">
        <p14:creationId xmlns:p14="http://schemas.microsoft.com/office/powerpoint/2010/main" val="73430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Aufzugsimulation (</a:t>
            </a:r>
            <a:r>
              <a:rPr lang="de-DE" altLang="de-DE" dirty="0" err="1" smtClean="0"/>
              <a:t>reloaded</a:t>
            </a:r>
            <a:r>
              <a:rPr lang="de-DE" altLang="de-DE" dirty="0" smtClean="0"/>
              <a:t>)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Abstrakte Oberklasse</a:t>
            </a:r>
          </a:p>
        </p:txBody>
      </p:sp>
      <p:sp>
        <p:nvSpPr>
          <p:cNvPr id="66" name="Abgerundete rechteckige Legende 65"/>
          <p:cNvSpPr/>
          <p:nvPr/>
        </p:nvSpPr>
        <p:spPr>
          <a:xfrm>
            <a:off x="5219700" y="5229225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Nochmal – was ist der Vorteil von Polymorphie?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2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Ein Blick auf die Klassen</a:t>
            </a:r>
            <a:br>
              <a:rPr lang="de-DE" altLang="de-DE" dirty="0" smtClean="0"/>
            </a:br>
            <a:r>
              <a:rPr lang="de-DE" altLang="de-DE" dirty="0" smtClean="0"/>
              <a:t>	Floor</a:t>
            </a:r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323058" y="1959397"/>
            <a:ext cx="4032250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0245" name="Rechteck 6"/>
          <p:cNvSpPr>
            <a:spLocks noChangeArrowheads="1"/>
          </p:cNvSpPr>
          <p:nvPr/>
        </p:nvSpPr>
        <p:spPr bwMode="auto">
          <a:xfrm>
            <a:off x="4615821" y="1918953"/>
            <a:ext cx="45720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Floor&amp;):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1708630" y="4149080"/>
            <a:ext cx="2813050" cy="604838"/>
          </a:xfrm>
          <a:prstGeom prst="wedgeRoundRectCallout">
            <a:avLst>
              <a:gd name="adj1" fmla="val -44694"/>
              <a:gd name="adj2" fmla="val -83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Kleine Methoden können </a:t>
            </a:r>
            <a:r>
              <a:rPr lang="de-DE" i="1" dirty="0">
                <a:solidFill>
                  <a:schemeClr val="bg1"/>
                </a:solidFill>
              </a:rPr>
              <a:t>inline</a:t>
            </a:r>
            <a:r>
              <a:rPr lang="de-DE" dirty="0">
                <a:solidFill>
                  <a:schemeClr val="bg1"/>
                </a:solidFill>
              </a:rPr>
              <a:t> definiert werden!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3131840" y="1628800"/>
            <a:ext cx="986408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740352" y="1628800"/>
            <a:ext cx="986408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402430" y="5733256"/>
            <a:ext cx="2963197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21479" y="5815188"/>
            <a:ext cx="2044149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/Inline-</a:t>
            </a:r>
            <a:r>
              <a:rPr lang="en-US" b="1" dirty="0" err="1" smtClean="0">
                <a:solidFill>
                  <a:schemeClr val="bg1"/>
                </a:solidFill>
              </a:rPr>
              <a:t>Ersetzung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17" y="5769131"/>
            <a:ext cx="504056" cy="44208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389607" y="58151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faltete Ecke 8"/>
          <p:cNvSpPr/>
          <p:nvPr/>
        </p:nvSpPr>
        <p:spPr bwMode="auto">
          <a:xfrm>
            <a:off x="1763490" y="1672134"/>
            <a:ext cx="2138734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Rechteck 4"/>
          <p:cNvSpPr/>
          <p:nvPr/>
        </p:nvSpPr>
        <p:spPr>
          <a:xfrm>
            <a:off x="179512" y="2348880"/>
            <a:ext cx="5544616" cy="3698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2A00FF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/shared_ptr.hpp&gt;</a:t>
            </a: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879600"/>
            <a:ext cx="5111750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Using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cxnSp>
        <p:nvCxnSpPr>
          <p:cNvPr id="11269" name="Gerade Verbindung 4"/>
          <p:cNvCxnSpPr>
            <a:cxnSpLocks noChangeShapeType="1"/>
          </p:cNvCxnSpPr>
          <p:nvPr/>
        </p:nvCxnSpPr>
        <p:spPr bwMode="auto">
          <a:xfrm>
            <a:off x="39957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Abgerundete rechteckige Legende 5"/>
          <p:cNvSpPr/>
          <p:nvPr/>
        </p:nvSpPr>
        <p:spPr>
          <a:xfrm>
            <a:off x="155469" y="1029810"/>
            <a:ext cx="4264025" cy="836612"/>
          </a:xfrm>
          <a:prstGeom prst="wedgeRoundRectCallout">
            <a:avLst>
              <a:gd name="adj1" fmla="val -28253"/>
              <a:gd name="adj2" fmla="val 1647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938470" y="871538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24413" y="6119813"/>
            <a:ext cx="3743325" cy="549275"/>
          </a:xfrm>
          <a:prstGeom prst="wedgeRoundRectCallout">
            <a:avLst>
              <a:gd name="adj1" fmla="val -25492"/>
              <a:gd name="adj2" fmla="val -7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Sinnvolle Strategien entwickeln wir in der Übung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Gefaltete Ecke 9"/>
          <p:cNvSpPr/>
          <p:nvPr/>
        </p:nvSpPr>
        <p:spPr bwMode="auto">
          <a:xfrm>
            <a:off x="6876256" y="1672134"/>
            <a:ext cx="213853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2478088"/>
            <a:ext cx="4572000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 smtClean="0">
                <a:solidFill>
                  <a:srgbClr val="2A00FF"/>
                </a:solidFill>
                <a:latin typeface="Consolas" pitchFamily="49" charset="0"/>
              </a:rPr>
              <a:t>ElevatorStrategy.hp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2292" name="Gerade Verbindung 4"/>
          <p:cNvCxnSpPr>
            <a:cxnSpLocks noChangeShapeType="1"/>
          </p:cNvCxnSpPr>
          <p:nvPr/>
        </p:nvCxnSpPr>
        <p:spPr bwMode="auto">
          <a:xfrm>
            <a:off x="42846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427538" y="1879600"/>
            <a:ext cx="4860925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268538" y="2420938"/>
            <a:ext cx="2324100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Typen ohne Namen auch möglich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12713" y="5767388"/>
            <a:ext cx="4530725" cy="974725"/>
          </a:xfrm>
          <a:prstGeom prst="wedgeRoundRectCallout">
            <a:avLst>
              <a:gd name="adj1" fmla="val -29788"/>
              <a:gd name="adj2" fmla="val -879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086350" y="5949950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Gefaltete Ecke 11"/>
          <p:cNvSpPr/>
          <p:nvPr/>
        </p:nvSpPr>
        <p:spPr bwMode="auto">
          <a:xfrm>
            <a:off x="2627784" y="1672134"/>
            <a:ext cx="1274440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Gefaltete Ecke 12"/>
          <p:cNvSpPr/>
          <p:nvPr/>
        </p:nvSpPr>
        <p:spPr bwMode="auto">
          <a:xfrm>
            <a:off x="7524328" y="1672134"/>
            <a:ext cx="141845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79388" y="1989138"/>
            <a:ext cx="45720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3316" name="Gerade Verbindung 4"/>
          <p:cNvCxnSpPr>
            <a:cxnSpLocks noChangeShapeType="1"/>
          </p:cNvCxnSpPr>
          <p:nvPr/>
        </p:nvCxnSpPr>
        <p:spPr bwMode="auto">
          <a:xfrm>
            <a:off x="42116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248150" y="1463675"/>
            <a:ext cx="4860925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i = 0; i &lt;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i++)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[i].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(i);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on Floor: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.getCurrentFloor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"~Building():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2136056" y="2258740"/>
            <a:ext cx="1920875" cy="885825"/>
          </a:xfrm>
          <a:prstGeom prst="wedgeRoundRectCallout">
            <a:avLst>
              <a:gd name="adj1" fmla="val 61459"/>
              <a:gd name="adj2" fmla="val 449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Gefaltete Ecke 6"/>
          <p:cNvSpPr/>
          <p:nvPr/>
        </p:nvSpPr>
        <p:spPr bwMode="auto">
          <a:xfrm>
            <a:off x="2627784" y="1672134"/>
            <a:ext cx="1274440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Gefaltete Ecke 7"/>
          <p:cNvSpPr/>
          <p:nvPr/>
        </p:nvSpPr>
        <p:spPr bwMode="auto">
          <a:xfrm>
            <a:off x="7524328" y="1672134"/>
            <a:ext cx="141845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efaltete Ecke 12"/>
          <p:cNvSpPr/>
          <p:nvPr/>
        </p:nvSpPr>
        <p:spPr bwMode="auto">
          <a:xfrm>
            <a:off x="5796136" y="1484784"/>
            <a:ext cx="3146648" cy="397991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EnergyMinimizingStrategy.cpp</a:t>
            </a:r>
            <a:endParaRPr lang="en-US" dirty="0"/>
          </a:p>
        </p:txBody>
      </p:sp>
      <p:sp>
        <p:nvSpPr>
          <p:cNvPr id="14338" name="Rechteck 14"/>
          <p:cNvSpPr>
            <a:spLocks noChangeArrowheads="1"/>
          </p:cNvSpPr>
          <p:nvPr/>
        </p:nvSpPr>
        <p:spPr bwMode="auto">
          <a:xfrm>
            <a:off x="4067175" y="2803525"/>
            <a:ext cx="4714875" cy="1936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323850" y="3573016"/>
            <a:ext cx="3943617" cy="227459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EnergyMinimizingStrateg</a:t>
            </a:r>
            <a:r>
              <a:rPr lang="de-DE" altLang="de-DE" dirty="0" err="1"/>
              <a:t>y</a:t>
            </a:r>
            <a:endParaRPr lang="de-DE" altLang="de-DE" dirty="0" smtClean="0"/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23850" y="3059113"/>
            <a:ext cx="36004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4140200" y="1916113"/>
            <a:ext cx="4895850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633537" y="2151857"/>
            <a:ext cx="2325688" cy="885825"/>
          </a:xfrm>
          <a:prstGeom prst="wedgeRoundRectCallout">
            <a:avLst>
              <a:gd name="adj1" fmla="val 9270"/>
              <a:gd name="adj2" fmla="val 1056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Vererbung in C++ wird so angegeben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79388" y="5157788"/>
            <a:ext cx="4119562" cy="1177925"/>
          </a:xfrm>
          <a:prstGeom prst="wedgeRoundRectCallout">
            <a:avLst>
              <a:gd name="adj1" fmla="val -29958"/>
              <a:gd name="adj2" fmla="val -166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7289800" y="1628775"/>
            <a:ext cx="1746250" cy="885825"/>
          </a:xfrm>
          <a:prstGeom prst="wedgeRoundRectCallout">
            <a:avLst>
              <a:gd name="adj1" fmla="val -20841"/>
              <a:gd name="adj2" fmla="val 945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Entspricht </a:t>
            </a:r>
            <a:r>
              <a:rPr lang="de-DE" b="1" i="1" dirty="0">
                <a:solidFill>
                  <a:schemeClr val="bg1"/>
                </a:solidFill>
              </a:rPr>
              <a:t>super()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Gefaltete Ecke 10"/>
          <p:cNvSpPr/>
          <p:nvPr/>
        </p:nvSpPr>
        <p:spPr bwMode="auto">
          <a:xfrm>
            <a:off x="971600" y="1484784"/>
            <a:ext cx="2930624" cy="43132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 smtClean="0"/>
              <a:t>EnergyMinimizingStrategy.h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1619250" y="2676525"/>
            <a:ext cx="4681538" cy="3160713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und Dekonstruktion von Objekten bei Vererbung</a:t>
            </a:r>
          </a:p>
        </p:txBody>
      </p:sp>
      <p:sp>
        <p:nvSpPr>
          <p:cNvPr id="15364" name="Textfeld 5"/>
          <p:cNvSpPr txBox="1">
            <a:spLocks noChangeArrowheads="1"/>
          </p:cNvSpPr>
          <p:nvPr/>
        </p:nvSpPr>
        <p:spPr bwMode="auto">
          <a:xfrm>
            <a:off x="2376488" y="3179763"/>
            <a:ext cx="322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EnergyMinimizingStrategy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5700" y="5589588"/>
            <a:ext cx="1443038" cy="604837"/>
          </a:xfrm>
          <a:prstGeom prst="wedgeRoundRectCallout">
            <a:avLst>
              <a:gd name="adj1" fmla="val 19473"/>
              <a:gd name="adj2" fmla="val -1202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Basisobjekt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95288" y="3052763"/>
            <a:ext cx="1444625" cy="604837"/>
          </a:xfrm>
          <a:prstGeom prst="wedgeRoundRectCallout">
            <a:avLst>
              <a:gd name="adj1" fmla="val 56422"/>
              <a:gd name="adj2" fmla="val 1106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Instanz der Subklasse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19614461">
            <a:off x="4678363" y="3259138"/>
            <a:ext cx="2209800" cy="484187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949700" y="1916113"/>
            <a:ext cx="2782888" cy="606425"/>
          </a:xfrm>
          <a:prstGeom prst="wedgeRoundRectCallout">
            <a:avLst>
              <a:gd name="adj1" fmla="val 28903"/>
              <a:gd name="adj2" fmla="val 15823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Konstruktionsreihenfolge</a:t>
            </a:r>
          </a:p>
        </p:txBody>
      </p:sp>
      <p:sp>
        <p:nvSpPr>
          <p:cNvPr id="4" name="Wolke 3"/>
          <p:cNvSpPr/>
          <p:nvPr/>
        </p:nvSpPr>
        <p:spPr bwMode="auto">
          <a:xfrm>
            <a:off x="2627313" y="3611563"/>
            <a:ext cx="2592387" cy="17287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ElevatorStrategy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Pfeil nach rechts 11"/>
          <p:cNvSpPr/>
          <p:nvPr/>
        </p:nvSpPr>
        <p:spPr bwMode="auto">
          <a:xfrm rot="12319204">
            <a:off x="4737100" y="4667250"/>
            <a:ext cx="2032000" cy="485775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788" y="4276725"/>
            <a:ext cx="2782887" cy="604838"/>
          </a:xfrm>
          <a:prstGeom prst="wedgeRoundRectCallout">
            <a:avLst>
              <a:gd name="adj1" fmla="val -50189"/>
              <a:gd name="adj2" fmla="val 854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Destruktionsreihenfolge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857325" y="2132856"/>
            <a:ext cx="354456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Speicherlayoutbild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einführen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10889</Words>
  <Application>Microsoft Office PowerPoint</Application>
  <PresentationFormat>Bildschirmpräsentation (4:3)</PresentationFormat>
  <Paragraphs>3311</Paragraphs>
  <Slides>175</Slides>
  <Notes>62</Notes>
  <HiddenSlides>3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175</vt:i4>
      </vt:variant>
    </vt:vector>
  </HeadingPairs>
  <TitlesOfParts>
    <vt:vector size="188" baseType="lpstr">
      <vt:lpstr>ＭＳ Ｐゴシック</vt:lpstr>
      <vt:lpstr>Arial</vt:lpstr>
      <vt:lpstr>Bradley Hand ITC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Zielsetzung</vt:lpstr>
      <vt:lpstr>Organisatorisches </vt:lpstr>
      <vt:lpstr>Klausur</vt:lpstr>
      <vt:lpstr>Vorlesungs- und Übungsbetrieb</vt:lpstr>
      <vt:lpstr>Literaturvorschläge – Bücher</vt:lpstr>
      <vt:lpstr>Literaturvorschläge – Skripte</vt:lpstr>
      <vt:lpstr>C, C++ und Java</vt:lpstr>
      <vt:lpstr>Wie wichtig sind C/C++?</vt:lpstr>
      <vt:lpstr>Programmierpraktikum C und C++</vt:lpstr>
      <vt:lpstr>Laufendes Beispiel</vt:lpstr>
      <vt:lpstr>Laufendes Beispiel: Implementierung einer Aufzugsimulation</vt:lpstr>
      <vt:lpstr>Statische Struktur des Systems  (Klassendiagramm / Metamodell)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Exkurs: C++-Referenzen</vt:lpstr>
      <vt:lpstr>Kompilierung</vt:lpstr>
      <vt:lpstr>Kompilierung</vt:lpstr>
      <vt:lpstr>Kompilierung für C/C++ I</vt:lpstr>
      <vt:lpstr>Kompilierung für C/C++ II</vt:lpstr>
      <vt:lpstr>Was genau macht der Präprozessor?</vt:lpstr>
      <vt:lpstr>Präprozessor  Fortgeschrittene Verwendung</vt:lpstr>
      <vt:lpstr>Intermezzo</vt:lpstr>
      <vt:lpstr>Programmstart</vt:lpstr>
      <vt:lpstr>Systemstart</vt:lpstr>
      <vt:lpstr>PowerPoint-Präsentation</vt:lpstr>
      <vt:lpstr>Laufzeitunterschied zwischen Java und C++ Beispiel Matrixmultiplikation</vt:lpstr>
      <vt:lpstr>Demo – Virtuelle Maschine </vt:lpstr>
      <vt:lpstr>Programmierpraktikum C und C++</vt:lpstr>
      <vt:lpstr>Wo leben meine Daten? … und wie lange?</vt:lpstr>
      <vt:lpstr>Stack und Heap</vt:lpstr>
      <vt:lpstr>Stack und Heap – Beispiel</vt:lpstr>
      <vt:lpstr>Intermezzo</vt:lpstr>
      <vt:lpstr>Variablen und Zeiger: Was ist eine Variable?</vt:lpstr>
      <vt:lpstr>Variablen und Zeiger: Was ist ein Zeiger?</vt:lpstr>
      <vt:lpstr>Variablen und Zeiger:  Syntax</vt:lpstr>
      <vt:lpstr>Variablen und Zeiger:  Syntax</vt:lpstr>
      <vt:lpstr>Der Null-Pointer</vt:lpstr>
      <vt:lpstr>Exkurs: Was heißt char** argv?</vt:lpstr>
      <vt:lpstr>Intermezzo</vt:lpstr>
      <vt:lpstr>Unveränderlichkeit - const</vt:lpstr>
      <vt:lpstr>Was ist eine (C++)-Referenz?</vt:lpstr>
      <vt:lpstr>Intermezzo</vt:lpstr>
      <vt:lpstr>Wieso const?</vt:lpstr>
      <vt:lpstr>Objektorientierung mit const</vt:lpstr>
      <vt:lpstr>Übersicht – Wo kann const auftauchen?</vt:lpstr>
      <vt:lpstr>Intermezzo</vt:lpstr>
      <vt:lpstr>Bauen und Abreißen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</vt:lpstr>
      <vt:lpstr>Rule of Three</vt:lpstr>
      <vt:lpstr>Rule of Three II</vt:lpstr>
      <vt:lpstr>Stolperfallen bei der Speicherverwaltung</vt:lpstr>
      <vt:lpstr>Hängende Zeiger Referenzen auf gelöschte Objekte zurückgeben</vt:lpstr>
      <vt:lpstr>Rückgabe von Objekten durch Kopieren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PowerPoint-Präsentation</vt:lpstr>
      <vt:lpstr>Ohne Smart Pointer</vt:lpstr>
      <vt:lpstr>Intermezzo</vt:lpstr>
      <vt:lpstr>Mit boost::shared_ptr</vt:lpstr>
      <vt:lpstr>Ohne Smart Pointer</vt:lpstr>
      <vt:lpstr>Ohne Smart Pointer</vt:lpstr>
      <vt:lpstr>Mit Shared Pointer</vt:lpstr>
      <vt:lpstr>Mit Smart Pointer</vt:lpstr>
      <vt:lpstr>Weak SmartPointer: Motivation</vt:lpstr>
      <vt:lpstr>Weak Pointer</vt:lpstr>
      <vt:lpstr>Intermezzo</vt:lpstr>
      <vt:lpstr>Mögliche Lösung für zyklische Zeiger</vt:lpstr>
      <vt:lpstr>Mögliche Lösung für zyklische Zeiger II</vt:lpstr>
      <vt:lpstr>Zusammenfassung</vt:lpstr>
      <vt:lpstr>Programmierpraktikum C und C++</vt:lpstr>
      <vt:lpstr>Was ist Polymorphie?</vt:lpstr>
      <vt:lpstr>Was ist Polymorphie?</vt:lpstr>
      <vt:lpstr>Lösung ohne Polymorphie</vt:lpstr>
      <vt:lpstr>Lösung mit Polymorphie</vt:lpstr>
      <vt:lpstr>Aufzugsimulation (reloaded)</vt:lpstr>
      <vt:lpstr>Intermezzo</vt:lpstr>
      <vt:lpstr>Ein Blick auf die Klassen  Floor</vt:lpstr>
      <vt:lpstr>Ein Blick auf die Klassen  ElevatorStrategy</vt:lpstr>
      <vt:lpstr>Ein Blick auf die Klassen  Elevator</vt:lpstr>
      <vt:lpstr>Ein Blick auf die Klassen  Building</vt:lpstr>
      <vt:lpstr>Ein Blick auf die Klassen  EnergyMinimizingStrategy</vt:lpstr>
      <vt:lpstr>Konstruktion und Dekonstruktion von Objekten bei Vererbung</vt:lpstr>
      <vt:lpstr>Intermezzo</vt:lpstr>
      <vt:lpstr>Probelauf unserer Simulation</vt:lpstr>
      <vt:lpstr>Probelauf unserer Simulation</vt:lpstr>
      <vt:lpstr>Virtuelle Methoden</vt:lpstr>
      <vt:lpstr>Virtuelle Methoden</vt:lpstr>
      <vt:lpstr>Intermezzo</vt:lpstr>
      <vt:lpstr>Virtual Method Table     Der Mechanismus der dynamischen Bindung</vt:lpstr>
      <vt:lpstr>Probelauf mit virtuellen Methoden</vt:lpstr>
      <vt:lpstr>Pure Virtual</vt:lpstr>
      <vt:lpstr>Intermezzo</vt:lpstr>
      <vt:lpstr>Copy Elision</vt:lpstr>
      <vt:lpstr>Mehrfachvererbung</vt:lpstr>
      <vt:lpstr>Mehrfachvererbung: Historie</vt:lpstr>
      <vt:lpstr>Mehrfachvererbung: Nicht mehr so relevant!</vt:lpstr>
      <vt:lpstr>Schnittstellen- vs. Implementierungsvererbung</vt:lpstr>
      <vt:lpstr>Implementierungsvererbung:   Konflikte</vt:lpstr>
      <vt:lpstr>Implementierungsvererbung:   Konflikte</vt:lpstr>
      <vt:lpstr>Implementierungsvererbung:  Speicherproblematik</vt:lpstr>
      <vt:lpstr>Implementierungsvererb.: Speicherproblematik</vt:lpstr>
      <vt:lpstr>Implementierungsvererbung:   Schlechtes Design?</vt:lpstr>
      <vt:lpstr>Intermezzo</vt:lpstr>
      <vt:lpstr>Programmierpraktikum C und C++</vt:lpstr>
      <vt:lpstr>Fortgeschrittene Themen in C++</vt:lpstr>
      <vt:lpstr>Templates</vt:lpstr>
      <vt:lpstr>Templates: Motivation</vt:lpstr>
      <vt:lpstr>Templates: Wieder mal das Containerproblem</vt:lpstr>
      <vt:lpstr>Templates: Idee</vt:lpstr>
      <vt:lpstr>Intermezzo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Mixins: Mehrfachvererbung trifft Templates</vt:lpstr>
      <vt:lpstr>Mixins: Mehrfachvererbung trifft Templates</vt:lpstr>
      <vt:lpstr>Wiederholung Mehrfachvererbung</vt:lpstr>
      <vt:lpstr>FunktionsZeiger und Funktoren</vt:lpstr>
      <vt:lpstr>Funktionszeiger: Beispiel</vt:lpstr>
      <vt:lpstr>Funktionszeiger: Beispiel</vt:lpstr>
      <vt:lpstr>Funktionszeiger: Syntax</vt:lpstr>
      <vt:lpstr>Zeiger auf Methoden: Beispiel</vt:lpstr>
      <vt:lpstr>Zeiger auf Funktionen vs. Zeiger auf Methoden</vt:lpstr>
      <vt:lpstr>Funktionsobjekte und Templates</vt:lpstr>
      <vt:lpstr>Intermezzo</vt:lpstr>
      <vt:lpstr>Zeiger auf Funktionen: Fazit</vt:lpstr>
      <vt:lpstr>Standard-Bibliotheken in C++</vt:lpstr>
      <vt:lpstr>Standard-Bibliotheken in C++</vt:lpstr>
      <vt:lpstr>Boost:  „Brutschrank“ für C++-Standardkomponenten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</vt:lpstr>
      <vt:lpstr>Standard Template Library: Fazit</vt:lpstr>
      <vt:lpstr>Makefiles</vt:lpstr>
      <vt:lpstr>Makefiles: Motivation</vt:lpstr>
      <vt:lpstr>Makefiles: Struktur</vt:lpstr>
      <vt:lpstr>Makefiles: Ablauf</vt:lpstr>
      <vt:lpstr>Makefiles: Include-Dependencies</vt:lpstr>
      <vt:lpstr>Makefiles: Fazit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„Umgebung“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Demo</vt:lpstr>
      <vt:lpstr>Kandidaten für neue Inhalte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572</cp:revision>
  <dcterms:created xsi:type="dcterms:W3CDTF">2008-08-19T13:25:11Z</dcterms:created>
  <dcterms:modified xsi:type="dcterms:W3CDTF">2015-08-05T06:55:16Z</dcterms:modified>
</cp:coreProperties>
</file>