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78"/>
  </p:notesMasterIdLst>
  <p:handoutMasterIdLst>
    <p:handoutMasterId r:id="rId179"/>
  </p:handoutMasterIdLst>
  <p:sldIdLst>
    <p:sldId id="277" r:id="rId2"/>
    <p:sldId id="276" r:id="rId3"/>
    <p:sldId id="265" r:id="rId4"/>
    <p:sldId id="259" r:id="rId5"/>
    <p:sldId id="267" r:id="rId6"/>
    <p:sldId id="275" r:id="rId7"/>
    <p:sldId id="268" r:id="rId8"/>
    <p:sldId id="274" r:id="rId9"/>
    <p:sldId id="450" r:id="rId10"/>
    <p:sldId id="271" r:id="rId11"/>
    <p:sldId id="279" r:id="rId12"/>
    <p:sldId id="449" r:id="rId13"/>
    <p:sldId id="280" r:id="rId14"/>
    <p:sldId id="281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447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446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443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444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8" r:id="rId90"/>
    <p:sldId id="357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441" r:id="rId104"/>
    <p:sldId id="371" r:id="rId105"/>
    <p:sldId id="372" r:id="rId106"/>
    <p:sldId id="373" r:id="rId107"/>
    <p:sldId id="374" r:id="rId108"/>
    <p:sldId id="375" r:id="rId109"/>
    <p:sldId id="376" r:id="rId110"/>
    <p:sldId id="377" r:id="rId111"/>
    <p:sldId id="378" r:id="rId112"/>
    <p:sldId id="379" r:id="rId113"/>
    <p:sldId id="380" r:id="rId114"/>
    <p:sldId id="381" r:id="rId115"/>
    <p:sldId id="382" r:id="rId116"/>
    <p:sldId id="383" r:id="rId117"/>
    <p:sldId id="384" r:id="rId118"/>
    <p:sldId id="385" r:id="rId119"/>
    <p:sldId id="387" r:id="rId120"/>
    <p:sldId id="388" r:id="rId121"/>
    <p:sldId id="389" r:id="rId122"/>
    <p:sldId id="390" r:id="rId123"/>
    <p:sldId id="391" r:id="rId124"/>
    <p:sldId id="392" r:id="rId125"/>
    <p:sldId id="393" r:id="rId126"/>
    <p:sldId id="394" r:id="rId127"/>
    <p:sldId id="395" r:id="rId128"/>
    <p:sldId id="396" r:id="rId129"/>
    <p:sldId id="397" r:id="rId130"/>
    <p:sldId id="398" r:id="rId131"/>
    <p:sldId id="399" r:id="rId132"/>
    <p:sldId id="400" r:id="rId133"/>
    <p:sldId id="401" r:id="rId134"/>
    <p:sldId id="402" r:id="rId135"/>
    <p:sldId id="403" r:id="rId136"/>
    <p:sldId id="404" r:id="rId137"/>
    <p:sldId id="405" r:id="rId138"/>
    <p:sldId id="406" r:id="rId139"/>
    <p:sldId id="407" r:id="rId140"/>
    <p:sldId id="408" r:id="rId141"/>
    <p:sldId id="409" r:id="rId142"/>
    <p:sldId id="410" r:id="rId143"/>
    <p:sldId id="411" r:id="rId144"/>
    <p:sldId id="412" r:id="rId145"/>
    <p:sldId id="442" r:id="rId146"/>
    <p:sldId id="413" r:id="rId147"/>
    <p:sldId id="414" r:id="rId148"/>
    <p:sldId id="415" r:id="rId149"/>
    <p:sldId id="416" r:id="rId150"/>
    <p:sldId id="417" r:id="rId151"/>
    <p:sldId id="418" r:id="rId152"/>
    <p:sldId id="419" r:id="rId153"/>
    <p:sldId id="420" r:id="rId154"/>
    <p:sldId id="421" r:id="rId155"/>
    <p:sldId id="422" r:id="rId156"/>
    <p:sldId id="423" r:id="rId157"/>
    <p:sldId id="424" r:id="rId158"/>
    <p:sldId id="425" r:id="rId159"/>
    <p:sldId id="426" r:id="rId160"/>
    <p:sldId id="427" r:id="rId161"/>
    <p:sldId id="452" r:id="rId162"/>
    <p:sldId id="451" r:id="rId163"/>
    <p:sldId id="453" r:id="rId164"/>
    <p:sldId id="439" r:id="rId165"/>
    <p:sldId id="428" r:id="rId166"/>
    <p:sldId id="429" r:id="rId167"/>
    <p:sldId id="430" r:id="rId168"/>
    <p:sldId id="431" r:id="rId169"/>
    <p:sldId id="432" r:id="rId170"/>
    <p:sldId id="433" r:id="rId171"/>
    <p:sldId id="434" r:id="rId172"/>
    <p:sldId id="435" r:id="rId173"/>
    <p:sldId id="436" r:id="rId174"/>
    <p:sldId id="437" r:id="rId175"/>
    <p:sldId id="438" r:id="rId176"/>
    <p:sldId id="448" r:id="rId177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277"/>
            <p14:sldId id="276"/>
            <p14:sldId id="265"/>
            <p14:sldId id="259"/>
            <p14:sldId id="267"/>
            <p14:sldId id="275"/>
            <p14:sldId id="268"/>
            <p14:sldId id="274"/>
            <p14:sldId id="450"/>
            <p14:sldId id="271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47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446"/>
          </p14:sldIdLst>
        </p14:section>
        <p14:section name="Speicherverwaltung" id="{2C8B8110-A4F2-4DE1-B7D9-861865B46C00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444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Vererbung und Polymorphie" id="{C6D9C4FD-2BA1-426C-B138-974A60570EBB}">
          <p14:sldIdLst>
            <p14:sldId id="353"/>
            <p14:sldId id="354"/>
            <p14:sldId id="355"/>
            <p14:sldId id="356"/>
            <p14:sldId id="358"/>
            <p14:sldId id="357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</p14:sldIdLst>
        </p14:section>
        <p14:section name="Fortgeschrittene Themen" id="{ED0E4761-A9A0-49B5-9469-79A68F31E2AD}">
          <p14:sldIdLst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1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A25B"/>
    <a:srgbClr val="F7A25A"/>
    <a:srgbClr val="7BB5EC"/>
    <a:srgbClr val="F7FC28"/>
    <a:srgbClr val="FC7428"/>
    <a:srgbClr val="FC6528"/>
    <a:srgbClr val="FF7B21"/>
    <a:srgbClr val="FF3300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0" autoAdjust="0"/>
    <p:restoredTop sz="95405" autoAdjust="0"/>
  </p:normalViewPr>
  <p:slideViewPr>
    <p:cSldViewPr>
      <p:cViewPr>
        <p:scale>
          <a:sx n="66" d="100"/>
          <a:sy n="66" d="100"/>
        </p:scale>
        <p:origin x="566" y="490"/>
      </p:cViewPr>
      <p:guideLst>
        <p:guide orient="horz" pos="958"/>
        <p:guide pos="173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heme" Target="theme/theme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#1 - 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37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4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Typs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Dereferenzierungsoperator</a:t>
            </a:r>
            <a:endParaRPr lang="de-DE" altLang="de-DE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Typs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Adressoperator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65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TODO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TODO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</a:t>
            </a:r>
            <a:r>
              <a:rPr lang="de-DE" baseline="0" smtClean="0"/>
              <a:t>siehe nächste </a:t>
            </a:r>
            <a:r>
              <a:rPr lang="de-DE" baseline="0" dirty="0" smtClean="0"/>
              <a:t>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18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Notwendigkeit der Implementierung im Header besser erklären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>
              <a:defRPr/>
            </a:pPr>
            <a:r>
              <a:rPr lang="de-DE" dirty="0" smtClean="0"/>
              <a:t>- Benutzung der Typparameter legt erwartete Methoden fest.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Funktionszeiger, Function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135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162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2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6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10.08.2015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notesSlide" Target="../notesSlides/notesSlide30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7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4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jpeg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praktikum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2.jpe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69400" y="5805264"/>
            <a:ext cx="2519388" cy="513832"/>
            <a:chOff x="6166747" y="6332814"/>
            <a:chExt cx="2519388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127232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baseline="-25000" dirty="0">
                  <a:solidFill>
                    <a:schemeClr val="bg1"/>
                  </a:solidFill>
                </a:rPr>
                <a:t>/</a:t>
              </a:r>
              <a:r>
                <a:rPr lang="en-US" b="1" baseline="-25000" dirty="0" err="1">
                  <a:solidFill>
                    <a:schemeClr val="bg1"/>
                  </a:solidFill>
                </a:rPr>
                <a:t>Null_pointer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233272" y="6414746"/>
              <a:ext cx="500457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solidFill>
                    <a:schemeClr val="bg1"/>
                  </a:solidFill>
                </a:rPr>
                <a:t>[EN]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</a:t>
            </a:r>
            <a:r>
              <a:rPr lang="de-DE" altLang="de-DE" dirty="0" smtClean="0">
                <a:ea typeface="ＭＳ Ｐゴシック" pitchFamily="34" charset="-128"/>
              </a:rPr>
              <a:t>C und C</a:t>
            </a:r>
            <a:r>
              <a:rPr lang="de-DE" altLang="de-DE" dirty="0" smtClean="0">
                <a:ea typeface="ＭＳ Ｐゴシック" pitchFamily="34" charset="-128"/>
              </a:rPr>
              <a:t>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791815" cy="720725"/>
          </a:xfrm>
          <a:prstGeom prst="wedgeRoundRectCallout">
            <a:avLst>
              <a:gd name="adj1" fmla="val -127147"/>
              <a:gd name="adj2" fmla="val 173398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0703"/>
              <a:gd name="adj2" fmla="val -77174"/>
              <a:gd name="adj3" fmla="val 16667"/>
            </a:avLst>
          </a:prstGeom>
          <a:solidFill>
            <a:srgbClr val="F7A25B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6249478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6249478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881523" y="3353785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881523" y="513276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„Lookup“-Tabelle </a:t>
            </a:r>
            <a:r>
              <a:rPr lang="de-DE" dirty="0" smtClean="0"/>
              <a:t>(</a:t>
            </a:r>
            <a:r>
              <a:rPr lang="de-DE" i="1" dirty="0" err="1" smtClean="0"/>
              <a:t>vtable</a:t>
            </a:r>
            <a:r>
              <a:rPr lang="de-DE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/>
          </p:nvPr>
        </p:nvGraphicFramePr>
        <p:xfrm>
          <a:off x="3333526" y="5223050"/>
          <a:ext cx="3009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Arbeitsblatt" r:id="rId7" imgW="3010122" imgH="1076314" progId="Excel.Sheet.12">
                  <p:embed/>
                </p:oleObj>
              </mc:Choice>
              <mc:Fallback>
                <p:oleObj name="Arbeitsblatt" r:id="rId7" imgW="3010122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526" y="5223050"/>
                        <a:ext cx="300990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</a:t>
            </a:r>
            <a:r>
              <a:rPr lang="de-DE" altLang="de-DE" dirty="0" smtClean="0"/>
              <a:t>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8144" y="3220849"/>
            <a:ext cx="3168650" cy="814387"/>
          </a:xfrm>
          <a:prstGeom prst="wedgeRoundRectCallout">
            <a:avLst>
              <a:gd name="adj1" fmla="val -8276"/>
              <a:gd name="adj2" fmla="val -977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implementiert werden, muss aber nicht</a:t>
            </a:r>
            <a:r>
              <a:rPr lang="de-DE" altLang="de-DE" sz="1800" b="0" dirty="0" smtClean="0"/>
              <a:t>.</a:t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128859" cy="399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08810" y="3008128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0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436097" y="4221163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i="1" dirty="0" err="1" smtClean="0">
                <a:solidFill>
                  <a:schemeClr val="bg1"/>
                </a:solidFill>
              </a:rPr>
              <a:t>java.lang.Object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„Objekte“ 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Lösung mit Mehrfachvererbung:</a:t>
            </a:r>
          </a:p>
          <a:p>
            <a:endParaRPr lang="en-US" dirty="0"/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bg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Führte zu </a:t>
            </a:r>
            <a:r>
              <a:rPr lang="de-DE" b="1" dirty="0">
                <a:solidFill>
                  <a:schemeClr val="bg1"/>
                </a:solidFill>
              </a:rPr>
              <a:t>komplexen Vererbungshierarchien</a:t>
            </a:r>
            <a:r>
              <a:rPr lang="de-DE" dirty="0">
                <a:solidFill>
                  <a:schemeClr val="bg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Mit </a:t>
            </a:r>
            <a:r>
              <a:rPr lang="de-DE" dirty="0" smtClean="0">
                <a:solidFill>
                  <a:schemeClr val="bg1"/>
                </a:solidFill>
              </a:rPr>
              <a:t>Templates (siehe Tag 4) </a:t>
            </a:r>
            <a:r>
              <a:rPr lang="de-DE" dirty="0">
                <a:solidFill>
                  <a:schemeClr val="bg1"/>
                </a:solidFill>
              </a:rPr>
              <a:t>ist es </a:t>
            </a:r>
            <a:r>
              <a:rPr lang="de-DE" dirty="0" smtClean="0">
                <a:solidFill>
                  <a:schemeClr val="bg1"/>
                </a:solidFill>
              </a:rPr>
              <a:t>jetzt hier möglich</a:t>
            </a:r>
            <a:r>
              <a:rPr lang="de-DE" dirty="0">
                <a:solidFill>
                  <a:schemeClr val="bg1"/>
                </a:solidFill>
              </a:rPr>
              <a:t>, auf </a:t>
            </a:r>
            <a:r>
              <a:rPr lang="de-DE" b="1" dirty="0">
                <a:solidFill>
                  <a:schemeClr val="bg1"/>
                </a:solidFill>
              </a:rPr>
              <a:t>Mehrfachvererbung zu verzichten</a:t>
            </a:r>
          </a:p>
        </p:txBody>
      </p:sp>
    </p:spTree>
    <p:extLst>
      <p:ext uri="{BB962C8B-B14F-4D97-AF65-F5344CB8AC3E}">
        <p14:creationId xmlns:p14="http://schemas.microsoft.com/office/powerpoint/2010/main" val="23184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835696" y="1514354"/>
            <a:ext cx="5256213" cy="1200150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Schnittstellenvererbung: </a:t>
            </a:r>
            <a:r>
              <a:rPr lang="de-DE" dirty="0" smtClean="0">
                <a:solidFill>
                  <a:schemeClr val="bg1"/>
                </a:solidFill>
              </a:rPr>
              <a:t>Wenn </a:t>
            </a:r>
            <a:r>
              <a:rPr lang="de-DE" dirty="0">
                <a:solidFill>
                  <a:schemeClr val="bg1"/>
                </a:solidFill>
              </a:rPr>
              <a:t>weitere Oberklassen </a:t>
            </a:r>
            <a:r>
              <a:rPr lang="de-DE" i="1" dirty="0" smtClean="0">
                <a:solidFill>
                  <a:schemeClr val="bg1"/>
                </a:solidFill>
              </a:rPr>
              <a:t>pure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(</a:t>
            </a:r>
            <a:r>
              <a:rPr lang="de-DE" b="1" dirty="0">
                <a:solidFill>
                  <a:schemeClr val="bg1"/>
                </a:solidFill>
              </a:rPr>
              <a:t>enthalten nur </a:t>
            </a:r>
            <a:r>
              <a:rPr lang="de-DE" b="1" i="1" dirty="0" smtClean="0">
                <a:solidFill>
                  <a:schemeClr val="bg1"/>
                </a:solidFill>
              </a:rPr>
              <a:t>pure </a:t>
            </a:r>
            <a:r>
              <a:rPr lang="de-DE" b="1" i="1" dirty="0" err="1" smtClean="0">
                <a:solidFill>
                  <a:schemeClr val="bg1"/>
                </a:solidFill>
              </a:rPr>
              <a:t>virtual</a:t>
            </a:r>
            <a:r>
              <a:rPr lang="de-DE" b="1" i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159375"/>
            <a:ext cx="4779962" cy="107791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Implementierungsvererbung: </a:t>
            </a:r>
            <a:r>
              <a:rPr lang="de-DE" dirty="0" smtClean="0">
                <a:solidFill>
                  <a:schemeClr val="bg1"/>
                </a:solidFill>
              </a:rPr>
              <a:t>Wird </a:t>
            </a:r>
            <a:r>
              <a:rPr lang="de-DE" dirty="0">
                <a:solidFill>
                  <a:schemeClr val="bg1"/>
                </a:solidFill>
              </a:rPr>
              <a:t>aber von mehreren Oberklassen wirklich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 geerbt, so kann das zu Problemen führen…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75238" y="331311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{ public: string name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h-&gt;</a:t>
            </a:r>
            <a:r>
              <a:rPr lang="de-DE" altLang="de-DE" sz="1600"/>
              <a:t>name</a:t>
            </a:r>
            <a:r>
              <a:rPr lang="de-DE" altLang="de-DE" sz="1600" b="0"/>
              <a:t> = "Christian";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19776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-Operator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h-&gt;name; </a:t>
            </a:r>
          </a:p>
          <a:p>
            <a:pPr algn="l"/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Error: request for name is ambiguous */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3923928" y="5591175"/>
            <a:ext cx="4967659" cy="862161"/>
          </a:xfrm>
          <a:prstGeom prst="wedgeRoundRectCallout">
            <a:avLst>
              <a:gd name="adj1" fmla="val -70513"/>
              <a:gd name="adj2" fmla="val -54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Aber: Die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an der sie nötig wird (</a:t>
            </a:r>
            <a:r>
              <a:rPr lang="de-DE" i="1" dirty="0" err="1" smtClean="0">
                <a:solidFill>
                  <a:schemeClr val="bg1"/>
                </a:solidFill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79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virtual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virtual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“Max"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Hiwi </a:t>
            </a:r>
            <a:r>
              <a:rPr lang="de-DE" b="1" dirty="0">
                <a:solidFill>
                  <a:schemeClr val="bg1"/>
                </a:solidFill>
              </a:rPr>
              <a:t>ist ein</a:t>
            </a:r>
            <a:r>
              <a:rPr lang="de-DE" dirty="0">
                <a:solidFill>
                  <a:schemeClr val="bg1"/>
                </a:solidFill>
              </a:rPr>
              <a:t> Student, </a:t>
            </a:r>
            <a:r>
              <a:rPr lang="de-DE" b="1" dirty="0">
                <a:solidFill>
                  <a:schemeClr val="bg1"/>
                </a:solidFill>
              </a:rPr>
              <a:t>mit einer </a:t>
            </a:r>
            <a:r>
              <a:rPr lang="de-DE" dirty="0">
                <a:solidFill>
                  <a:schemeClr val="bg1"/>
                </a:solidFill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Also – Mehrfachvererbung: Ja oder nein?</a:t>
            </a:r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Funktionszeiger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8339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5893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724525" y="191611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5427663" y="3141663"/>
            <a:ext cx="3529012" cy="863600"/>
          </a:xfrm>
          <a:prstGeom prst="wedgeRoundRectCallout">
            <a:avLst>
              <a:gd name="adj1" fmla="val -55533"/>
              <a:gd name="adj2" fmla="val 51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Lastaufzug soll nur für </a:t>
            </a:r>
            <a:r>
              <a:rPr lang="de-DE" b="1" dirty="0">
                <a:solidFill>
                  <a:schemeClr val="bg1"/>
                </a:solidFill>
              </a:rPr>
              <a:t>Gegenstände</a:t>
            </a:r>
            <a:r>
              <a:rPr lang="de-DE" dirty="0">
                <a:solidFill>
                  <a:schemeClr val="bg1"/>
                </a:solidFill>
              </a:rPr>
              <a:t> (keine Personen!) verwendet werden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5427663" y="4280544"/>
            <a:ext cx="3128962" cy="787400"/>
          </a:xfrm>
          <a:prstGeom prst="wedgeRoundRectCallout">
            <a:avLst>
              <a:gd name="adj1" fmla="val -56656"/>
              <a:gd name="adj2" fmla="val -27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anderer Aufzug soll nur vom </a:t>
            </a:r>
            <a:r>
              <a:rPr lang="de-DE" b="1" dirty="0">
                <a:solidFill>
                  <a:schemeClr val="bg1"/>
                </a:solidFill>
              </a:rPr>
              <a:t>Reinigungspersonal</a:t>
            </a:r>
            <a:r>
              <a:rPr lang="de-DE" dirty="0">
                <a:solidFill>
                  <a:schemeClr val="bg1"/>
                </a:solidFill>
              </a:rPr>
              <a:t> verwendet werden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5427663" y="5269697"/>
            <a:ext cx="2586038" cy="488950"/>
          </a:xfrm>
          <a:prstGeom prst="wedgeRoundRectCallout">
            <a:avLst>
              <a:gd name="adj1" fmla="val -62082"/>
              <a:gd name="adj2" fmla="val -570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b="1" dirty="0">
                <a:solidFill>
                  <a:schemeClr val="bg1"/>
                </a:solidFill>
              </a:rPr>
              <a:t>Speisenaufzug</a:t>
            </a:r>
            <a:r>
              <a:rPr lang="de-DE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5867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  <p:bldP spid="34" grpId="0" animBg="1"/>
      <p:bldP spid="3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Templates: Wieder mal das Containerproblem</a:t>
            </a:r>
          </a:p>
        </p:txBody>
      </p:sp>
      <p:grpSp>
        <p:nvGrpSpPr>
          <p:cNvPr id="6147" name="Gruppieren 12"/>
          <p:cNvGrpSpPr>
            <a:grpSpLocks/>
          </p:cNvGrpSpPr>
          <p:nvPr/>
        </p:nvGrpSpPr>
        <p:grpSpPr bwMode="auto">
          <a:xfrm>
            <a:off x="4957763" y="2720975"/>
            <a:ext cx="379412" cy="635000"/>
            <a:chOff x="1259632" y="2507052"/>
            <a:chExt cx="449687" cy="751806"/>
          </a:xfrm>
        </p:grpSpPr>
        <p:sp>
          <p:nvSpPr>
            <p:cNvPr id="6159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616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feld 6"/>
          <p:cNvSpPr txBox="1">
            <a:spLocks noChangeArrowheads="1"/>
          </p:cNvSpPr>
          <p:nvPr/>
        </p:nvSpPr>
        <p:spPr bwMode="auto">
          <a:xfrm>
            <a:off x="4937125" y="4362450"/>
            <a:ext cx="498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6149" name="Gewinkelte Verbindung 23"/>
          <p:cNvCxnSpPr>
            <a:cxnSpLocks noChangeShapeType="1"/>
          </p:cNvCxnSpPr>
          <p:nvPr/>
        </p:nvCxnSpPr>
        <p:spPr bwMode="auto">
          <a:xfrm rot="10800000">
            <a:off x="5435600" y="29972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Gewinkelte Verbindung 38"/>
          <p:cNvCxnSpPr>
            <a:cxnSpLocks noChangeShapeType="1"/>
          </p:cNvCxnSpPr>
          <p:nvPr/>
        </p:nvCxnSpPr>
        <p:spPr bwMode="auto">
          <a:xfrm rot="10800000" flipV="1">
            <a:off x="5435600" y="38608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Gleichschenkliges Dreieck 15"/>
          <p:cNvSpPr>
            <a:spLocks noChangeArrowheads="1"/>
          </p:cNvSpPr>
          <p:nvPr/>
        </p:nvSpPr>
        <p:spPr bwMode="auto">
          <a:xfrm rot="5400000">
            <a:off x="6905626" y="3744912"/>
            <a:ext cx="277812" cy="2397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6152" name="Gerade Verbindung 17"/>
          <p:cNvCxnSpPr>
            <a:cxnSpLocks noChangeShapeType="1"/>
          </p:cNvCxnSpPr>
          <p:nvPr/>
        </p:nvCxnSpPr>
        <p:spPr bwMode="auto">
          <a:xfrm>
            <a:off x="6443663" y="3862388"/>
            <a:ext cx="433387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Rechteck 24"/>
          <p:cNvSpPr>
            <a:spLocks noChangeArrowheads="1"/>
          </p:cNvSpPr>
          <p:nvPr/>
        </p:nvSpPr>
        <p:spPr bwMode="auto">
          <a:xfrm>
            <a:off x="7235825" y="3673475"/>
            <a:ext cx="908050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435600" y="1844675"/>
            <a:ext cx="3457575" cy="1066800"/>
          </a:xfrm>
          <a:prstGeom prst="wedgeRoundRectCallout">
            <a:avLst>
              <a:gd name="adj1" fmla="val 13619"/>
              <a:gd name="adj2" fmla="val 1250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>
                <a:solidFill>
                  <a:schemeClr val="bg1"/>
                </a:solidFill>
              </a:rPr>
              <a:t>keinen „Klassenbaum“</a:t>
            </a:r>
          </a:p>
        </p:txBody>
      </p:sp>
      <p:sp>
        <p:nvSpPr>
          <p:cNvPr id="27" name="Abgerundete rechteckige Legende 26"/>
          <p:cNvSpPr/>
          <p:nvPr/>
        </p:nvSpPr>
        <p:spPr>
          <a:xfrm>
            <a:off x="827088" y="4797425"/>
            <a:ext cx="3565525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</a:t>
            </a:r>
            <a:r>
              <a:rPr lang="de-DE" b="1" dirty="0">
                <a:solidFill>
                  <a:schemeClr val="bg1"/>
                </a:solidFill>
              </a:rPr>
              <a:t>Objekte</a:t>
            </a:r>
            <a:r>
              <a:rPr lang="de-DE" dirty="0">
                <a:solidFill>
                  <a:schemeClr val="bg1"/>
                </a:solidFill>
              </a:rPr>
              <a:t>“ in den Aufzug laden</a:t>
            </a:r>
          </a:p>
        </p:txBody>
      </p:sp>
      <p:pic>
        <p:nvPicPr>
          <p:cNvPr id="6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Gewinkelte Verbindung 23"/>
          <p:cNvCxnSpPr>
            <a:cxnSpLocks noChangeShapeType="1"/>
          </p:cNvCxnSpPr>
          <p:nvPr/>
        </p:nvCxnSpPr>
        <p:spPr bwMode="auto">
          <a:xfrm flipV="1">
            <a:off x="2833688" y="29972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893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507732" y="4829175"/>
            <a:ext cx="3355975" cy="933450"/>
          </a:xfrm>
          <a:prstGeom prst="wedgeRoundRectCallout">
            <a:avLst>
              <a:gd name="adj1" fmla="val -33337"/>
              <a:gd name="adj2" fmla="val -1530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Beachte die unterschiedlichen Rückgabetypen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987823" y="3954463"/>
            <a:ext cx="1937295" cy="698673"/>
          </a:xfrm>
          <a:prstGeom prst="wedgeRoundRectCallout">
            <a:avLst>
              <a:gd name="adj1" fmla="val 61858"/>
              <a:gd name="adj2" fmla="val -383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Pauschales Gewicht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3" grpId="0" animBg="1"/>
      <p:bldP spid="1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502869" y="1268413"/>
            <a:ext cx="4467225" cy="773112"/>
          </a:xfrm>
          <a:prstGeom prst="wedgeRoundRectCallout">
            <a:avLst>
              <a:gd name="adj1" fmla="val -57227"/>
              <a:gd name="adj2" fmla="val 5399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275856" y="5732463"/>
            <a:ext cx="4627563" cy="703262"/>
          </a:xfrm>
          <a:prstGeom prst="wedgeRoundRectCallout">
            <a:avLst>
              <a:gd name="adj1" fmla="val -36134"/>
              <a:gd name="adj2" fmla="val -909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möglich.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353769" y="2636838"/>
            <a:ext cx="4467225" cy="773112"/>
          </a:xfrm>
          <a:prstGeom prst="wedgeRoundRectCallout">
            <a:avLst>
              <a:gd name="adj1" fmla="val -70443"/>
              <a:gd name="adj2" fmla="val 854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1619" y="4437063"/>
            <a:ext cx="4032250" cy="1130300"/>
          </a:xfrm>
          <a:prstGeom prst="wedgeRoundRectCallout">
            <a:avLst>
              <a:gd name="adj1" fmla="val -58112"/>
              <a:gd name="adj2" fmla="val -50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45805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916238" y="1720850"/>
            <a:ext cx="3527425" cy="771525"/>
          </a:xfrm>
          <a:prstGeom prst="wedgeRoundRectCallout">
            <a:avLst>
              <a:gd name="adj1" fmla="val -34487"/>
              <a:gd name="adj2" fmla="val 796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67175" y="4797425"/>
            <a:ext cx="3529013" cy="771525"/>
          </a:xfrm>
          <a:prstGeom prst="wedgeRoundRectCallout">
            <a:avLst>
              <a:gd name="adj1" fmla="val -37910"/>
              <a:gd name="adj2" fmla="val -878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300663" y="3449638"/>
            <a:ext cx="3656012" cy="771525"/>
          </a:xfrm>
          <a:prstGeom prst="wedgeRoundRectCallout">
            <a:avLst>
              <a:gd name="adj1" fmla="val -58319"/>
              <a:gd name="adj2" fmla="val -253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500380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dirty="0" err="1">
                <a:solidFill>
                  <a:srgbClr val="2A00FF"/>
                </a:solidFill>
                <a:latin typeface="Consolas" pitchFamily="49" charset="0"/>
              </a:rPr>
              <a:t>Jollof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 Rice"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Nachteile und Vorteile 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definiert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539750" y="3141663"/>
            <a:ext cx="8280400" cy="226238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Yihaa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43438" y="2090738"/>
            <a:ext cx="3232150" cy="1050925"/>
          </a:xfrm>
          <a:prstGeom prst="wedgeRoundRectCallout">
            <a:avLst>
              <a:gd name="adj1" fmla="val 24932"/>
              <a:gd name="adj2" fmla="val 887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08080" y="5037138"/>
            <a:ext cx="3446462" cy="1050925"/>
          </a:xfrm>
          <a:prstGeom prst="wedgeRoundRectCallout">
            <a:avLst>
              <a:gd name="adj1" fmla="val 50668"/>
              <a:gd name="adj2" fmla="val -897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23850" y="1484313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6096" y="5312569"/>
            <a:ext cx="3589337" cy="937416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Wo sind eigentlich die Methoden </a:t>
            </a:r>
            <a:r>
              <a:rPr lang="de-DE" i="1" dirty="0" err="1" smtClean="0">
                <a:solidFill>
                  <a:schemeClr val="bg1"/>
                </a:solidFill>
              </a:rPr>
              <a:t>print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i="1" dirty="0" err="1" smtClean="0">
                <a:solidFill>
                  <a:schemeClr val="bg1"/>
                </a:solidFill>
              </a:rPr>
              <a:t>checkPassword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definiert?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28236" y="5348690"/>
            <a:ext cx="607860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rgbClr val="005AA9"/>
                </a:solidFill>
              </a:rPr>
              <a:t>?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Wiederholung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FunktionsZeiger</a:t>
            </a:r>
            <a:r>
              <a:rPr lang="de-DE" dirty="0" smtClean="0"/>
              <a:t> und Funktoren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1979613" y="2060575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3357563" y="2997200"/>
            <a:ext cx="3595687" cy="539750"/>
          </a:xfrm>
          <a:prstGeom prst="wedgeRoundRectCallout">
            <a:avLst>
              <a:gd name="adj1" fmla="val -11312"/>
              <a:gd name="adj2" fmla="val -100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643438" y="1192213"/>
            <a:ext cx="3595687" cy="868362"/>
          </a:xfrm>
          <a:prstGeom prst="wedgeRoundRectCallout">
            <a:avLst>
              <a:gd name="adj1" fmla="val -44513"/>
              <a:gd name="adj2" fmla="val 803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26630" name="Rechteck 5"/>
          <p:cNvSpPr>
            <a:spLocks noChangeArrowheads="1"/>
          </p:cNvSpPr>
          <p:nvPr/>
        </p:nvSpPr>
        <p:spPr bwMode="auto">
          <a:xfrm>
            <a:off x="2051050" y="3933825"/>
            <a:ext cx="45720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26631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4211638" y="4652963"/>
            <a:ext cx="4784725" cy="868362"/>
          </a:xfrm>
          <a:prstGeom prst="wedgeRoundRectCallout">
            <a:avLst>
              <a:gd name="adj1" fmla="val -37587"/>
              <a:gd name="adj2" fmla="val -619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5288" y="5686425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341313" y="2420938"/>
            <a:ext cx="5526087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print(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validateAges(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cout	&lt;&lt; a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427538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4572000" y="3143250"/>
            <a:ext cx="45720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fp2(500);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787900" y="2403475"/>
            <a:ext cx="3744913" cy="593725"/>
          </a:xfrm>
          <a:prstGeom prst="wedgeRoundRectCallout">
            <a:avLst>
              <a:gd name="adj1" fmla="val -28964"/>
              <a:gd name="adj2" fmla="val 842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913313" y="4508500"/>
            <a:ext cx="2971800" cy="717550"/>
          </a:xfrm>
          <a:prstGeom prst="wedgeRoundRectCallout">
            <a:avLst>
              <a:gd name="adj1" fmla="val -39115"/>
              <a:gd name="adj2" fmla="val -968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000380" y="1501775"/>
            <a:ext cx="2971800" cy="868363"/>
          </a:xfrm>
          <a:prstGeom prst="wedgeRoundRectCallout">
            <a:avLst>
              <a:gd name="adj1" fmla="val -56732"/>
              <a:gd name="adj2" fmla="val 5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395288" y="2492375"/>
            <a:ext cx="2970212" cy="717550"/>
          </a:xfrm>
          <a:prstGeom prst="wedgeRoundRectCallout">
            <a:avLst>
              <a:gd name="adj1" fmla="val -11520"/>
              <a:gd name="adj2" fmla="val 10814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128713" y="4432300"/>
            <a:ext cx="3952875" cy="868363"/>
          </a:xfrm>
          <a:prstGeom prst="wedgeRoundRectCallout">
            <a:avLst>
              <a:gd name="adj1" fmla="val -22841"/>
              <a:gd name="adj2" fmla="val -1042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err="1">
                <a:solidFill>
                  <a:schemeClr val="bg1"/>
                </a:solidFill>
              </a:rPr>
              <a:t>Instanzierung</a:t>
            </a:r>
            <a:r>
              <a:rPr lang="de-DE" dirty="0">
                <a:solidFill>
                  <a:schemeClr val="bg1"/>
                </a:solidFill>
              </a:rPr>
              <a:t> eines Funktion-Templates)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Methoden: Beispiel</a:t>
            </a:r>
          </a:p>
        </p:txBody>
      </p:sp>
      <p:sp>
        <p:nvSpPr>
          <p:cNvPr id="9" name="Rechteck 8"/>
          <p:cNvSpPr/>
          <p:nvPr/>
        </p:nvSpPr>
        <p:spPr>
          <a:xfrm>
            <a:off x="1043608" y="1628800"/>
            <a:ext cx="6318448" cy="1895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68313" y="3860800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hteck 10"/>
          <p:cNvSpPr>
            <a:spLocks noChangeArrowheads="1"/>
          </p:cNvSpPr>
          <p:nvPr/>
        </p:nvSpPr>
        <p:spPr bwMode="auto">
          <a:xfrm>
            <a:off x="971550" y="4437063"/>
            <a:ext cx="73453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::print;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logger;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(logger.*fp3)(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// user:~ /$ bar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348038" y="1774825"/>
            <a:ext cx="2232025" cy="717550"/>
          </a:xfrm>
          <a:prstGeom prst="wedgeRoundRectCallout">
            <a:avLst>
              <a:gd name="adj1" fmla="val -57667"/>
              <a:gd name="adj2" fmla="val 744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609850" y="3429000"/>
            <a:ext cx="2970213" cy="717550"/>
          </a:xfrm>
          <a:prstGeom prst="wedgeRoundRectCallout">
            <a:avLst>
              <a:gd name="adj1" fmla="val -25176"/>
              <a:gd name="adj2" fmla="val 964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464050" y="5229225"/>
            <a:ext cx="4503738" cy="717550"/>
          </a:xfrm>
          <a:prstGeom prst="wedgeRoundRectCallout">
            <a:avLst>
              <a:gd name="adj1" fmla="val 13222"/>
              <a:gd name="adj2" fmla="val -1276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2988" y="5516563"/>
            <a:ext cx="2455862" cy="539750"/>
          </a:xfrm>
          <a:prstGeom prst="wedgeRoundRectCallout">
            <a:avLst>
              <a:gd name="adj1" fmla="val -17692"/>
              <a:gd name="adj2" fmla="val -910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Klasse</a:t>
            </a: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 vs. Zeiger auf Methoden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63713" y="2133600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4" name="Rechteck 5"/>
          <p:cNvSpPr>
            <a:spLocks noChangeArrowheads="1"/>
          </p:cNvSpPr>
          <p:nvPr/>
        </p:nvSpPr>
        <p:spPr bwMode="auto">
          <a:xfrm>
            <a:off x="1763713" y="4751388"/>
            <a:ext cx="4572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30725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003800" y="1481138"/>
            <a:ext cx="3273425" cy="868362"/>
          </a:xfrm>
          <a:prstGeom prst="wedgeRoundRectCallout">
            <a:avLst>
              <a:gd name="adj1" fmla="val -55624"/>
              <a:gd name="adj2" fmla="val 553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24300" y="5516563"/>
            <a:ext cx="3600450" cy="868362"/>
          </a:xfrm>
          <a:prstGeom prst="wedgeRoundRectCallout">
            <a:avLst>
              <a:gd name="adj1" fmla="val -42220"/>
              <a:gd name="adj2" fmla="val -655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Funktionsobjekte und Templates</a:t>
            </a:r>
          </a:p>
        </p:txBody>
      </p:sp>
      <p:sp>
        <p:nvSpPr>
          <p:cNvPr id="31747" name="Rechteck 3"/>
          <p:cNvSpPr>
            <a:spLocks noChangeArrowheads="1"/>
          </p:cNvSpPr>
          <p:nvPr/>
        </p:nvSpPr>
        <p:spPr bwMode="auto">
          <a:xfrm>
            <a:off x="1692275" y="1743075"/>
            <a:ext cx="525621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468313" y="2924175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692275" y="3068638"/>
            <a:ext cx="67675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~ConsoleLogger();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operator()(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std::cout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"user:~ /$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i &lt;&lt; std::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1750" name="Rechteck 9"/>
          <p:cNvSpPr>
            <a:spLocks noChangeArrowheads="1"/>
          </p:cNvSpPr>
          <p:nvPr/>
        </p:nvSpPr>
        <p:spPr bwMode="auto">
          <a:xfrm>
            <a:off x="1692275" y="5527675"/>
            <a:ext cx="4572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/>
          </a:p>
        </p:txBody>
      </p:sp>
      <p:cxnSp>
        <p:nvCxnSpPr>
          <p:cNvPr id="31751" name="Gerade Verbindung 48"/>
          <p:cNvCxnSpPr>
            <a:cxnSpLocks noChangeShapeType="1"/>
          </p:cNvCxnSpPr>
          <p:nvPr/>
        </p:nvCxnSpPr>
        <p:spPr bwMode="auto">
          <a:xfrm>
            <a:off x="395288" y="5084763"/>
            <a:ext cx="8353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bgerundete rechteckige Legende 12"/>
          <p:cNvSpPr/>
          <p:nvPr/>
        </p:nvSpPr>
        <p:spPr>
          <a:xfrm>
            <a:off x="6165850" y="2276475"/>
            <a:ext cx="2798763" cy="868363"/>
          </a:xfrm>
          <a:prstGeom prst="wedgeRoundRectCallout">
            <a:avLst>
              <a:gd name="adj1" fmla="val -61659"/>
              <a:gd name="adj2" fmla="val -395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soll hier identisch bleiben, 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851275" y="3292475"/>
            <a:ext cx="2544763" cy="717550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Dafür muss man nur </a:t>
            </a:r>
            <a:r>
              <a:rPr lang="de-DE" b="1" dirty="0" err="1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überladen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489450" y="4767263"/>
            <a:ext cx="3386138" cy="868362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18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Sind 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funktionalen Programmierstil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Funktoren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sinnvoll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ISO-Standard</a:t>
            </a:r>
            <a:r>
              <a:rPr lang="en-US" dirty="0" smtClean="0"/>
              <a:t> </a:t>
            </a:r>
            <a:r>
              <a:rPr lang="en-US" dirty="0" err="1" smtClean="0"/>
              <a:t>legt</a:t>
            </a:r>
            <a:r>
              <a:rPr lang="en-US" dirty="0" smtClean="0"/>
              <a:t> </a:t>
            </a:r>
            <a:r>
              <a:rPr lang="en-US" dirty="0" err="1" smtClean="0"/>
              <a:t>Funktionsumfang</a:t>
            </a:r>
            <a:r>
              <a:rPr lang="en-US" dirty="0" smtClean="0"/>
              <a:t> der </a:t>
            </a:r>
            <a:r>
              <a:rPr lang="en-US" dirty="0" err="1" smtClean="0"/>
              <a:t>Standardbibliothek</a:t>
            </a:r>
            <a:r>
              <a:rPr lang="en-US" dirty="0" smtClean="0"/>
              <a:t> fest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808412" y="3429000"/>
            <a:ext cx="2700338" cy="381617"/>
          </a:xfrm>
          <a:prstGeom prst="wedgeRoundRectCallout">
            <a:avLst>
              <a:gd name="adj1" fmla="val -58116"/>
              <a:gd name="adj2" fmla="val 213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auch: </a:t>
            </a:r>
            <a:r>
              <a:rPr lang="de-DE" dirty="0" err="1" smtClean="0">
                <a:solidFill>
                  <a:schemeClr val="bg1"/>
                </a:solidFill>
              </a:rPr>
              <a:t>Regex</a:t>
            </a:r>
            <a:r>
              <a:rPr lang="de-DE" dirty="0" smtClean="0">
                <a:solidFill>
                  <a:schemeClr val="bg1"/>
                </a:solidFill>
              </a:rPr>
              <a:t>, 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824228" y="2944799"/>
            <a:ext cx="2881312" cy="431825"/>
          </a:xfrm>
          <a:prstGeom prst="wedgeRoundRectCallout">
            <a:avLst>
              <a:gd name="adj1" fmla="val -64468"/>
              <a:gd name="adj2" fmla="val 544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7370936" y="4878040"/>
            <a:ext cx="1584176" cy="351804"/>
          </a:xfrm>
          <a:prstGeom prst="wedgeRoundRectCallout">
            <a:avLst>
              <a:gd name="adj1" fmla="val -75384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066160" y="5745577"/>
            <a:ext cx="4825428" cy="450031"/>
          </a:xfrm>
          <a:prstGeom prst="wedgeRoundRectCallout">
            <a:avLst>
              <a:gd name="adj1" fmla="val -64256"/>
              <a:gd name="adj2" fmla="val -5250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später: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 bwMode="auto">
          <a:xfrm>
            <a:off x="6728790" y="4263888"/>
            <a:ext cx="2019673" cy="824948"/>
          </a:xfrm>
          <a:prstGeom prst="roundRect">
            <a:avLst/>
          </a:prstGeom>
          <a:solidFill>
            <a:srgbClr val="005A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24050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045712" y="1722396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1261442" y="2898775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3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1187624" y="3573016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1187624" y="4365104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1187624" y="5157192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988371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974504" y="4348814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979244" y="5157192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994552" y="357850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985441" y="4359790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985440" y="514107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911885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911884" y="434881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11885" y="5124612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63198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InputIterator:		</a:t>
            </a:r>
            <a:r>
              <a:rPr lang="de-DE" altLang="de-DE" sz="1800" b="0"/>
              <a:t>müssen ++, *, ==, und != unterstützen</a:t>
            </a:r>
            <a:endParaRPr lang="de-DE" altLang="de-DE" sz="180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OutputIterator:	</a:t>
            </a:r>
            <a:r>
              <a:rPr lang="de-DE" altLang="de-DE" sz="1800" b="0"/>
              <a:t>müssen ++ und * unterstützen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901783" y="3052763"/>
            <a:ext cx="4546437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 dirty="0"/>
              <a:t>Wieso ist diese </a:t>
            </a:r>
            <a:r>
              <a:rPr lang="de-DE" altLang="de-DE" b="0" dirty="0" smtClean="0"/>
              <a:t>Forderung notwendig?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&lt;algorithm&gt;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&lt;iterator&gt;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copy(numbers, numbers + 5, back_inserter(result));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copy(result.begin(), result.end(),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7893" name="Gerade Verbindung 48"/>
          <p:cNvCxnSpPr>
            <a:cxnSpLocks noChangeShapeType="1"/>
          </p:cNvCxnSpPr>
          <p:nvPr/>
        </p:nvCxnSpPr>
        <p:spPr bwMode="auto">
          <a:xfrm>
            <a:off x="358775" y="210502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bgerundete rechteckige Legende 14"/>
          <p:cNvSpPr/>
          <p:nvPr/>
        </p:nvSpPr>
        <p:spPr>
          <a:xfrm>
            <a:off x="3995738" y="3609975"/>
            <a:ext cx="3267075" cy="592138"/>
          </a:xfrm>
          <a:prstGeom prst="wedgeRoundRectCallout">
            <a:avLst>
              <a:gd name="adj1" fmla="val -29386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i="1" dirty="0" err="1" smtClean="0">
                <a:solidFill>
                  <a:schemeClr val="bg1"/>
                </a:solidFill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08400" y="5335588"/>
            <a:ext cx="3268663" cy="593725"/>
          </a:xfrm>
          <a:prstGeom prst="wedgeRoundRectCallout">
            <a:avLst>
              <a:gd name="adj1" fmla="val -19865"/>
              <a:gd name="adj2" fmla="val -857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900113" y="5346700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[...]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indicates whether the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is to be removed from the copy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320675" y="2725738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47650" y="3325813"/>
            <a:ext cx="84248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i){ 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i%2 == 0;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remove_copy_if(result.begin(), result.end(),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12419" y="5392738"/>
            <a:ext cx="3148013" cy="592137"/>
          </a:xfrm>
          <a:prstGeom prst="wedgeRoundRectCallout">
            <a:avLst>
              <a:gd name="adj1" fmla="val -32930"/>
              <a:gd name="adj2" fmla="val -839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Funkionszeiger</a:t>
            </a:r>
            <a:r>
              <a:rPr lang="de-DE" dirty="0">
                <a:solidFill>
                  <a:schemeClr val="bg1"/>
                </a:solidFill>
              </a:rPr>
              <a:t> 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67844" y="3300413"/>
            <a:ext cx="2600325" cy="593725"/>
          </a:xfrm>
          <a:prstGeom prst="wedgeRoundRectCallout">
            <a:avLst>
              <a:gd name="adj1" fmla="val -61018"/>
              <a:gd name="adj2" fmla="val -192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entscheidet 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08175" y="1552575"/>
            <a:ext cx="2376488" cy="593725"/>
          </a:xfrm>
          <a:prstGeom prst="wedgeRoundRectCallout">
            <a:avLst>
              <a:gd name="adj1" fmla="val -42162"/>
              <a:gd name="adj2" fmla="val 904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217988" y="1984375"/>
            <a:ext cx="4386262" cy="593725"/>
          </a:xfrm>
          <a:prstGeom prst="wedgeRoundRectCallout">
            <a:avLst>
              <a:gd name="adj1" fmla="val -84405"/>
              <a:gd name="adj2" fmla="val 620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1963738" y="3622675"/>
            <a:ext cx="3328987" cy="593725"/>
          </a:xfrm>
          <a:prstGeom prst="wedgeRoundRectCallout">
            <a:avLst>
              <a:gd name="adj1" fmla="val -33237"/>
              <a:gd name="adj2" fmla="val -1480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476375" y="4583113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84663" y="3040063"/>
            <a:ext cx="3024187" cy="539750"/>
          </a:xfrm>
          <a:prstGeom prst="wedgeRoundRectCallout">
            <a:avLst>
              <a:gd name="adj1" fmla="val -55884"/>
              <a:gd name="adj2" fmla="val -554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cxnSp>
        <p:nvCxnSpPr>
          <p:cNvPr id="40965" name="Gerade Verbindung 48"/>
          <p:cNvCxnSpPr>
            <a:cxnSpLocks noChangeShapeType="1"/>
          </p:cNvCxnSpPr>
          <p:nvPr/>
        </p:nvCxnSpPr>
        <p:spPr bwMode="auto">
          <a:xfrm>
            <a:off x="396875" y="254317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504825" y="2903538"/>
            <a:ext cx="7848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&lt;queue&gt;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queue){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(!queue.empty()){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cout	 &lt;&lt; queue.top()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queue.pop();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356100" y="2616200"/>
            <a:ext cx="0" cy="340677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500563" y="3308350"/>
            <a:ext cx="543877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/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322388" y="5622925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3597275" y="4624388"/>
            <a:ext cx="2919413" cy="323850"/>
          </a:xfrm>
          <a:prstGeom prst="wedgeRoundRectCallout">
            <a:avLst>
              <a:gd name="adj1" fmla="val 58299"/>
              <a:gd name="adj2" fmla="val 206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Standard Funktionsobjekt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388938" y="1628775"/>
            <a:ext cx="49037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das hier wirklich lesbarer als eine Schleife?</a:t>
            </a: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dirty="0"/>
              <a:t>g</a:t>
            </a:r>
            <a:r>
              <a:rPr lang="de-DE" altLang="de-DE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Steile Lernkurve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mächtiger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dirty="0" smtClean="0"/>
              <a:t>der Vorteil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dirty="0" smtClean="0"/>
              <a:t>inkrementelles Bauen </a:t>
            </a:r>
            <a:r>
              <a:rPr lang="de-DE" altLang="de-DE" b="0" dirty="0" smtClean="0"/>
              <a:t>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dirty="0" smtClean="0"/>
              <a:t>	… müssen aber gepflegt werden und sind nicht-trivial zu erlernen.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Alternativen: 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31797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0" name="Gerade Verbindung 9"/>
          <p:cNvCxnSpPr>
            <a:cxnSpLocks noChangeShapeType="1"/>
          </p:cNvCxnSpPr>
          <p:nvPr/>
        </p:nvCxnSpPr>
        <p:spPr bwMode="auto">
          <a:xfrm>
            <a:off x="47164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3" y="1916113"/>
            <a:ext cx="13462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5732463"/>
            <a:ext cx="453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Schwächen?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</a:t>
            </a:r>
            <a:r>
              <a:rPr lang="en-US" dirty="0" smtClean="0">
                <a:solidFill>
                  <a:schemeClr val="bg1"/>
                </a:solidFill>
              </a:rPr>
              <a:t>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Fujitsu </a:t>
            </a:r>
            <a:r>
              <a:rPr lang="de-DE" altLang="de-DE" dirty="0" err="1" smtClean="0"/>
              <a:t>Microelectronics</a:t>
            </a:r>
            <a:r>
              <a:rPr lang="de-DE" altLang="de-DE" dirty="0" smtClean="0"/>
              <a:t> Ltd.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einzeilige // Kommentare</a:t>
            </a:r>
          </a:p>
          <a:p>
            <a:pPr lvl="2"/>
            <a:r>
              <a:rPr lang="de-DE" altLang="de-DE" dirty="0" smtClean="0"/>
              <a:t>Variablendeklaration am Anfang einer Funktion 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8 Pins </a:t>
            </a:r>
            <a:r>
              <a:rPr lang="de-DE" altLang="de-DE" dirty="0" smtClean="0"/>
              <a:t>= </a:t>
            </a:r>
            <a:r>
              <a:rPr lang="de-DE" altLang="de-DE" b="1" dirty="0" smtClean="0"/>
              <a:t>Port</a:t>
            </a:r>
            <a:br>
              <a:rPr lang="de-DE" altLang="de-DE" b="1" dirty="0" smtClean="0"/>
            </a:br>
            <a:r>
              <a:rPr lang="de-DE" altLang="de-DE" sz="2000" b="1" dirty="0" smtClean="0"/>
              <a:t> </a:t>
            </a:r>
            <a:endParaRPr lang="de-DE" altLang="de-DE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Ausgang: Setzen des Pegels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Data-</a:t>
            </a:r>
            <a:r>
              <a:rPr lang="de-DE" altLang="de-DE" b="1" dirty="0" err="1" smtClean="0"/>
              <a:t>Direction</a:t>
            </a:r>
            <a:r>
              <a:rPr lang="de-DE" altLang="de-DE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0 → Eingang, 1 → Ausgang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Port-Input-</a:t>
            </a:r>
            <a:r>
              <a:rPr lang="de-DE" altLang="de-DE" b="1" dirty="0" err="1" smtClean="0"/>
              <a:t>Enable</a:t>
            </a:r>
            <a:r>
              <a:rPr lang="de-DE" altLang="de-DE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Bei </a:t>
            </a:r>
            <a:r>
              <a:rPr lang="de-DE" altLang="de-DE" dirty="0" err="1" smtClean="0"/>
              <a:t>Eingangspin</a:t>
            </a:r>
            <a:r>
              <a:rPr lang="de-DE" altLang="de-DE" dirty="0" smtClean="0"/>
              <a:t>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08677" y="1789844"/>
            <a:ext cx="8101012" cy="1635249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// Pin 0 von Port 07 als Eingang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aktiv</a:t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539552" y="1700808"/>
            <a:ext cx="8101012" cy="16287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7-Segment-Anzeige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*/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Rechte 7-Segment-Anzeige komplett aus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Punkt der rechten 7-Segment-Anzeige an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39552" y="2924944"/>
            <a:ext cx="7776864" cy="3456384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 err="1" smtClean="0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     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Demo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Kandidaten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Inhalte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Iterierungskonzepte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for_each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/>
              <a:t>range-</a:t>
            </a:r>
            <a:r>
              <a:rPr lang="en-US" dirty="0" err="1"/>
              <a:t>basierte</a:t>
            </a:r>
            <a:r>
              <a:rPr lang="en-US" dirty="0"/>
              <a:t> </a:t>
            </a:r>
            <a:r>
              <a:rPr lang="en-US" dirty="0" smtClean="0"/>
              <a:t>For-</a:t>
            </a:r>
            <a:r>
              <a:rPr lang="en-US" dirty="0" err="1" smtClean="0"/>
              <a:t>Schleife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Initialisierungslisten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auto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Lambdas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callable entity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r>
              <a:rPr lang="en-US" dirty="0" smtClean="0"/>
              <a:t>: Was </a:t>
            </a:r>
            <a:r>
              <a:rPr lang="en-US" dirty="0" err="1" smtClean="0"/>
              <a:t>heißt</a:t>
            </a:r>
            <a:r>
              <a:rPr lang="en-US" dirty="0" smtClean="0"/>
              <a:t> das?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Delegating constructor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default/delete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X() </a:t>
            </a:r>
            <a:r>
              <a:rPr lang="en-US" smtClean="0"/>
              <a:t>= default;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operator=() = delete;</a:t>
            </a:r>
          </a:p>
        </p:txBody>
      </p:sp>
    </p:spTree>
    <p:extLst>
      <p:ext uri="{BB962C8B-B14F-4D97-AF65-F5344CB8AC3E}">
        <p14:creationId xmlns:p14="http://schemas.microsoft.com/office/powerpoint/2010/main" val="1374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Das wird nicht behandelt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  <a:p>
            <a:pPr lvl="1" eaLnBrk="1" hangingPunct="1">
              <a:defRPr/>
            </a:pP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Basisvoraussetzung: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>Allgemeine </a:t>
            </a:r>
            <a:r>
              <a:rPr lang="de-DE" sz="2200" dirty="0"/>
              <a:t>Programmiererfahrung und Kenntnisse in Java werden vorausgesetzt!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159520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151408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607019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697036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249283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571623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(Warum) Ist 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err="1"/>
              <a:t>Impl</a:t>
            </a:r>
            <a:r>
              <a:rPr lang="de-DE" altLang="de-DE" sz="1800" b="0" dirty="0"/>
              <a:t>-Dateien </a:t>
            </a:r>
            <a:r>
              <a:rPr lang="de-DE" altLang="de-DE" sz="1800" b="0" dirty="0" smtClean="0"/>
              <a:t>hilfreich</a:t>
            </a:r>
            <a:r>
              <a:rPr lang="de-DE" altLang="de-DE" sz="1800" b="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132856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159114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  <a:endParaRPr lang="de-DE" altLang="de-DE" dirty="0" smtClean="0"/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101954" y="4783138"/>
            <a:ext cx="1926430" cy="1238209"/>
            <a:chOff x="5652346" y="2922631"/>
            <a:chExt cx="1926915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652346" y="3198802"/>
              <a:ext cx="1926915" cy="961894"/>
              <a:chOff x="5440021" y="4994212"/>
              <a:chExt cx="1926915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440021" y="4994212"/>
                <a:ext cx="1926915" cy="961894"/>
                <a:chOff x="4386241" y="4067093"/>
                <a:chExt cx="1926915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386241" y="4679060"/>
                  <a:ext cx="1926915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Objektcode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716588" y="3908425"/>
            <a:ext cx="1728787" cy="1795463"/>
            <a:chOff x="5567053" y="4676179"/>
            <a:chExt cx="1728626" cy="1795745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567053" y="4709964"/>
              <a:ext cx="1728626" cy="1761960"/>
              <a:chOff x="4513273" y="3782845"/>
              <a:chExt cx="1728626" cy="1761960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513273" y="4679060"/>
                <a:ext cx="1728626" cy="86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/>
                  <a:t>Maschinen-code (</a:t>
                </a:r>
                <a:r>
                  <a:rPr lang="de-DE" altLang="de-DE" sz="1800" b="0" i="1" dirty="0"/>
                  <a:t>main.exe)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916238" y="3919538"/>
            <a:ext cx="1350962" cy="1495425"/>
            <a:chOff x="5940152" y="2922631"/>
            <a:chExt cx="1351302" cy="1495669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940152" y="3198802"/>
              <a:ext cx="1351302" cy="1219498"/>
              <a:chOff x="5727827" y="4994212"/>
              <a:chExt cx="1351302" cy="1219498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1219498"/>
                <a:chOff x="4674047" y="4067093"/>
                <a:chExt cx="1351302" cy="1219498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607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1165"/>
              <a:gd name="adj2" fmla="val 22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wird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4241741"/>
            <a:ext cx="4824536" cy="2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Weitere</a:t>
            </a:r>
            <a:r>
              <a:rPr lang="en-US" b="1" dirty="0" smtClean="0"/>
              <a:t>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Unterscheidung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smtClean="0"/>
              <a:t>Debug- und Release-Build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Logging)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WIN32, UNIX)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(in </a:t>
            </a:r>
            <a:r>
              <a:rPr lang="en-US" dirty="0" err="1" smtClean="0"/>
              <a:t>älteren</a:t>
            </a:r>
            <a:r>
              <a:rPr lang="en-US" dirty="0" smtClean="0"/>
              <a:t> C++-</a:t>
            </a:r>
            <a:r>
              <a:rPr lang="en-US" dirty="0" err="1" smtClean="0"/>
              <a:t>Varianten</a:t>
            </a:r>
            <a:r>
              <a:rPr lang="en-US" dirty="0" smtClean="0"/>
              <a:t>): </a:t>
            </a:r>
            <a:r>
              <a:rPr lang="en-US" dirty="0" err="1" smtClean="0"/>
              <a:t>Konstanten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Schlüsselwort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dirty="0" smtClean="0"/>
              <a:t> neu definieren: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:</a:t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Jeden </a:t>
            </a:r>
            <a:r>
              <a:rPr lang="de-DE" b="1" dirty="0" smtClean="0"/>
              <a:t>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11:30:  Frontalunterricht im </a:t>
            </a:r>
            <a:r>
              <a:rPr lang="de-DE" dirty="0" smtClean="0"/>
              <a:t>Hörsaal</a:t>
            </a: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</a:t>
            </a:r>
            <a:r>
              <a:rPr lang="de-DE" b="1" dirty="0"/>
              <a:t>mehr als 2 Kontrollen </a:t>
            </a:r>
            <a:r>
              <a:rPr lang="de-DE" dirty="0"/>
              <a:t>fehlt (egal wieso),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/>
              <a:t>roland.kluge@es.tu</a:t>
            </a:r>
            <a:r>
              <a:rPr lang="de-DE" dirty="0" smtClean="0"/>
              <a:t>...),</a:t>
            </a:r>
            <a:br>
              <a:rPr lang="de-DE" dirty="0" smtClean="0"/>
            </a:br>
            <a:r>
              <a:rPr lang="de-DE" dirty="0" smtClean="0"/>
              <a:t>Matthias Gazzari</a:t>
            </a:r>
          </a:p>
          <a:p>
            <a:pPr marL="180975" lvl="1" indent="0" eaLnBrk="1" hangingPunct="1">
              <a:buNone/>
              <a:defRPr/>
            </a:pPr>
            <a:r>
              <a:rPr lang="de-DE" dirty="0"/>
              <a:t>Eugen Lutz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132856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8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Stimmt es wirklich, dass Java „plattformunabhängig“ ist und C++ nicht?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468313" y="3141663"/>
            <a:ext cx="46799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kompilieren aber nicht linken </a:t>
            </a:r>
            <a:r>
              <a:rPr lang="de-DE" altLang="de-DE" sz="1800" b="0"/>
              <a:t>kann</a:t>
            </a:r>
            <a:r>
              <a:rPr lang="de-DE" altLang="de-DE" sz="1800" b="0" smtClean="0"/>
              <a:t>?</a:t>
            </a:r>
            <a:endParaRPr lang="de-DE" altLang="de-DE" sz="1800" b="0" dirty="0"/>
          </a:p>
        </p:txBody>
      </p:sp>
      <p:sp>
        <p:nvSpPr>
          <p:cNvPr id="21510" name="Textfeld 6"/>
          <p:cNvSpPr txBox="1">
            <a:spLocks noChangeArrowheads="1"/>
          </p:cNvSpPr>
          <p:nvPr/>
        </p:nvSpPr>
        <p:spPr bwMode="auto">
          <a:xfrm>
            <a:off x="468312" y="4189413"/>
            <a:ext cx="5399831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Wozu braucht man einen Präprozessor?</a:t>
            </a: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Ist dies bei allen Sprachen der Fall?</a:t>
            </a:r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796136" y="5519216"/>
            <a:ext cx="2905919" cy="9017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Viele Beispiele der Vorlesung sind im </a:t>
            </a:r>
            <a:r>
              <a:rPr lang="de-DE" dirty="0" err="1" smtClean="0">
                <a:solidFill>
                  <a:schemeClr val="bg1"/>
                </a:solidFill>
              </a:rPr>
              <a:t>Git</a:t>
            </a:r>
            <a:r>
              <a:rPr lang="de-DE" dirty="0" smtClean="0">
                <a:solidFill>
                  <a:schemeClr val="bg1"/>
                </a:solidFill>
              </a:rPr>
              <a:t>-Repository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Building.h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6117"/>
              <a:gd name="adj2" fmla="val 727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Arrays</a:t>
            </a:r>
            <a:r>
              <a:rPr lang="de-DE" dirty="0" smtClean="0">
                <a:solidFill>
                  <a:schemeClr val="bg1"/>
                </a:solidFill>
              </a:rPr>
              <a:t> – siehe Übung 1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der VM</a:t>
            </a:r>
            <a:r>
              <a:rPr lang="en-US" dirty="0" smtClean="0"/>
              <a:t>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Importieren der Appliance </a:t>
            </a:r>
            <a:r>
              <a:rPr lang="de-DE" b="1" i="1" dirty="0" err="1" smtClean="0"/>
              <a:t>antergos.ova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i="1" dirty="0" smtClean="0">
                <a:solidFill>
                  <a:schemeClr val="accent2"/>
                </a:solidFill>
              </a:rPr>
              <a:t>WICHTIG</a:t>
            </a:r>
            <a:r>
              <a:rPr lang="de-DE" i="1" dirty="0" smtClean="0"/>
              <a:t>: Beim Importieren muss der Pfad </a:t>
            </a:r>
            <a:r>
              <a:rPr lang="de-DE" i="1" dirty="0" smtClean="0"/>
              <a:t>für das </a:t>
            </a:r>
            <a:r>
              <a:rPr lang="de-DE" b="1" i="1" dirty="0" smtClean="0"/>
              <a:t>Virtuelle Plattenabbild </a:t>
            </a:r>
            <a:r>
              <a:rPr lang="de-DE" i="1" dirty="0" smtClean="0"/>
              <a:t>auf </a:t>
            </a:r>
            <a:r>
              <a:rPr lang="de-DE" b="1" i="1" dirty="0" smtClean="0"/>
              <a:t>C:/VM/</a:t>
            </a:r>
            <a:r>
              <a:rPr lang="de-DE" i="1" dirty="0" smtClean="0"/>
              <a:t> gesetzt werden – ansonsten sprengt Ihr die </a:t>
            </a:r>
            <a:r>
              <a:rPr lang="de-DE" b="1" i="1" dirty="0" err="1" smtClean="0"/>
              <a:t>Quota</a:t>
            </a:r>
            <a:r>
              <a:rPr lang="de-DE" i="1" dirty="0" smtClean="0"/>
              <a:t>!</a:t>
            </a:r>
            <a:endParaRPr lang="de-DE" u="sng" dirty="0" smtClean="0"/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(rechts)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2925303" cy="389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dirty="0" err="1" smtClean="0">
                <a:solidFill>
                  <a:srgbClr val="FF0000"/>
                </a:solidFill>
                <a:latin typeface="Consolas" pitchFamily="49" charset="0"/>
              </a:rPr>
              <a:t>nich</a:t>
            </a: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 vorhanden</a:t>
            </a:r>
            <a:endParaRPr lang="de-DE" altLang="de-DE" sz="120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// nicht vorhanden</a:t>
            </a:r>
            <a:endParaRPr lang="de-DE" altLang="de-DE" sz="1200" dirty="0" smtClean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FF0000"/>
                </a:solidFill>
                <a:latin typeface="Consolas" pitchFamily="49" charset="0"/>
              </a:rPr>
              <a:t>Java </a:t>
            </a:r>
            <a:r>
              <a:rPr lang="de-DE" altLang="de-DE" sz="1400" dirty="0" err="1" smtClean="0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400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FF0000"/>
                </a:solidFill>
                <a:latin typeface="Consolas" pitchFamily="49" charset="0"/>
              </a:rPr>
              <a:t>Collector</a:t>
            </a:r>
            <a:endParaRPr lang="de-DE" altLang="de-DE" sz="120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-35668"/>
              <a:gd name="adj2" fmla="val -7598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Breite im 32 </a:t>
            </a:r>
            <a:r>
              <a:rPr lang="de-DE" dirty="0" smtClean="0">
                <a:solidFill>
                  <a:schemeClr val="bg1"/>
                </a:solidFill>
              </a:rPr>
              <a:t>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13.10.2014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Vorbereitung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</a:t>
            </a:r>
            <a:r>
              <a:rPr lang="de-DE" altLang="de-DE" sz="1800" b="0" dirty="0" smtClean="0"/>
              <a:t>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084168" y="3968750"/>
            <a:ext cx="2698751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0" dirty="0" err="1" smtClean="0"/>
              <a:t>keinen</a:t>
            </a:r>
            <a:r>
              <a:rPr lang="en-US" b="0" dirty="0" smtClean="0"/>
              <a:t> </a:t>
            </a:r>
            <a:r>
              <a:rPr lang="en-US" b="0" dirty="0" err="1" smtClean="0"/>
              <a:t>definierten</a:t>
            </a:r>
            <a:r>
              <a:rPr lang="en-US" b="0" dirty="0" smtClean="0"/>
              <a:t> Wert 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Was heißt </a:t>
            </a:r>
            <a:r>
              <a:rPr lang="de-DE" altLang="de-DE" i="1" dirty="0" err="1" smtClean="0"/>
              <a:t>char</a:t>
            </a:r>
            <a:r>
              <a:rPr lang="de-DE" altLang="de-DE" i="1" dirty="0" smtClean="0"/>
              <a:t>** </a:t>
            </a:r>
            <a:r>
              <a:rPr lang="de-DE" altLang="de-DE" i="1" dirty="0" err="1" smtClean="0"/>
              <a:t>argv</a:t>
            </a:r>
            <a:r>
              <a:rPr lang="de-DE" altLang="de-DE" dirty="0" smtClean="0"/>
              <a:t>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>
                <a:latin typeface="+mj-lt"/>
                <a:cs typeface="Courier New" panose="02070309020205020404" pitchFamily="49" charset="0"/>
              </a:rPr>
              <a:t>Siehe: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Was passiert 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1583829" y="3510229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1799729" y="3510229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201562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223152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88429" y="3510229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504329" y="3510229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72022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93612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115202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136792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244901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266491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288081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309671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331261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352851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3744416" y="3510229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3960316" y="3510229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4176216" y="3510229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4392116" y="3510229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4608016" y="3510229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2344459" y="2888532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81092" y="272065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1046459" y="2847448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059501" y="2694473"/>
            <a:ext cx="22156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 /</a:t>
            </a:r>
            <a:br>
              <a:rPr lang="de-DE" altLang="de-DE" sz="1600" b="0" dirty="0" smtClean="0"/>
            </a:br>
            <a:r>
              <a:rPr lang="de-DE" altLang="de-DE" sz="1600" b="0" dirty="0" smtClean="0"/>
              <a:t>              </a:t>
            </a: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[1] </a:t>
            </a:r>
            <a:endParaRPr lang="de-DE" altLang="de-DE" sz="1600" b="0" dirty="0"/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790515" y="3654691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2264</a:t>
            </a:r>
            <a:endParaRPr lang="de-DE" altLang="de-DE" sz="1800" b="0" i="1" dirty="0"/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1985315" y="41579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4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2201215" y="41579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2417115" y="41579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2633015" y="41579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2850502" y="41579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3066402" y="41579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502741" y="41325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718641" y="41325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934541" y="41325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1150441" y="41325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1367929" y="41325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1583829" y="413252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86841" y="4132529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2158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69" name="Rectangle 19"/>
          <p:cNvSpPr>
            <a:spLocks noChangeArrowheads="1"/>
          </p:cNvSpPr>
          <p:nvPr/>
        </p:nvSpPr>
        <p:spPr bwMode="auto">
          <a:xfrm>
            <a:off x="612020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0" name="Rectangle 20"/>
          <p:cNvSpPr>
            <a:spLocks noChangeArrowheads="1"/>
          </p:cNvSpPr>
          <p:nvPr/>
        </p:nvSpPr>
        <p:spPr bwMode="auto">
          <a:xfrm>
            <a:off x="633610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1" name="Rectangle 21"/>
          <p:cNvSpPr>
            <a:spLocks noChangeArrowheads="1"/>
          </p:cNvSpPr>
          <p:nvPr/>
        </p:nvSpPr>
        <p:spPr bwMode="auto">
          <a:xfrm>
            <a:off x="655200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2" name="Rectangle 22"/>
          <p:cNvSpPr>
            <a:spLocks noChangeArrowheads="1"/>
          </p:cNvSpPr>
          <p:nvPr/>
        </p:nvSpPr>
        <p:spPr bwMode="auto">
          <a:xfrm>
            <a:off x="6767909" y="3510229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3" name="Rectangle 23"/>
          <p:cNvSpPr>
            <a:spLocks noChangeArrowheads="1"/>
          </p:cNvSpPr>
          <p:nvPr/>
        </p:nvSpPr>
        <p:spPr bwMode="auto">
          <a:xfrm>
            <a:off x="4824809" y="3510229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4" name="Rectangle 24"/>
          <p:cNvSpPr>
            <a:spLocks noChangeArrowheads="1"/>
          </p:cNvSpPr>
          <p:nvPr/>
        </p:nvSpPr>
        <p:spPr bwMode="auto">
          <a:xfrm>
            <a:off x="5040709" y="3510229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525660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547250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68840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5904309" y="3510229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9" name="Rectangle 29"/>
          <p:cNvSpPr>
            <a:spLocks noChangeArrowheads="1"/>
          </p:cNvSpPr>
          <p:nvPr/>
        </p:nvSpPr>
        <p:spPr bwMode="auto">
          <a:xfrm>
            <a:off x="6985396" y="3510229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0" name="Rectangle 30"/>
          <p:cNvSpPr>
            <a:spLocks noChangeArrowheads="1"/>
          </p:cNvSpPr>
          <p:nvPr/>
        </p:nvSpPr>
        <p:spPr bwMode="auto">
          <a:xfrm>
            <a:off x="7201296" y="3510229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7417196" y="3510229"/>
            <a:ext cx="217488" cy="647700"/>
          </a:xfrm>
          <a:prstGeom prst="rect">
            <a:avLst/>
          </a:prstGeom>
          <a:solidFill>
            <a:srgbClr val="FDCA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" name="Rectangle 32"/>
          <p:cNvSpPr>
            <a:spLocks noChangeArrowheads="1"/>
          </p:cNvSpPr>
          <p:nvPr/>
        </p:nvSpPr>
        <p:spPr bwMode="auto">
          <a:xfrm>
            <a:off x="763309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3" name="Rectangle 33"/>
          <p:cNvSpPr>
            <a:spLocks noChangeArrowheads="1"/>
          </p:cNvSpPr>
          <p:nvPr/>
        </p:nvSpPr>
        <p:spPr bwMode="auto">
          <a:xfrm>
            <a:off x="784899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806489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828079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8496696" y="3510229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" name="Text Box 54"/>
          <p:cNvSpPr txBox="1">
            <a:spLocks noChangeArrowheads="1"/>
          </p:cNvSpPr>
          <p:nvPr/>
        </p:nvSpPr>
        <p:spPr bwMode="auto">
          <a:xfrm>
            <a:off x="3306788" y="41556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3" name="Text Box 54"/>
          <p:cNvSpPr txBox="1">
            <a:spLocks noChangeArrowheads="1"/>
          </p:cNvSpPr>
          <p:nvPr/>
        </p:nvSpPr>
        <p:spPr bwMode="auto">
          <a:xfrm>
            <a:off x="3538379" y="4161604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7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225421" y="3664630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-</a:t>
            </a:r>
          </a:p>
        </p:txBody>
      </p:sp>
      <p:sp>
        <p:nvSpPr>
          <p:cNvPr id="94" name="Text Box 44"/>
          <p:cNvSpPr txBox="1">
            <a:spLocks noChangeArrowheads="1"/>
          </p:cNvSpPr>
          <p:nvPr/>
        </p:nvSpPr>
        <p:spPr bwMode="auto">
          <a:xfrm>
            <a:off x="5450446" y="3666464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-</a:t>
            </a:r>
            <a:endParaRPr lang="de-DE" altLang="de-DE" sz="1800" b="0" dirty="0"/>
          </a:p>
        </p:txBody>
      </p:sp>
      <p:sp>
        <p:nvSpPr>
          <p:cNvPr id="95" name="Text Box 44"/>
          <p:cNvSpPr txBox="1">
            <a:spLocks noChangeArrowheads="1"/>
          </p:cNvSpPr>
          <p:nvPr/>
        </p:nvSpPr>
        <p:spPr bwMode="auto">
          <a:xfrm>
            <a:off x="5668261" y="3665585"/>
            <a:ext cx="2487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96" name="Text Box 44"/>
          <p:cNvSpPr txBox="1">
            <a:spLocks noChangeArrowheads="1"/>
          </p:cNvSpPr>
          <p:nvPr/>
        </p:nvSpPr>
        <p:spPr bwMode="auto">
          <a:xfrm>
            <a:off x="5877454" y="3666238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i</a:t>
            </a:r>
            <a:endParaRPr lang="de-DE" altLang="de-DE" sz="1800" b="0" dirty="0"/>
          </a:p>
        </p:txBody>
      </p:sp>
      <p:sp>
        <p:nvSpPr>
          <p:cNvPr id="97" name="Text Box 44"/>
          <p:cNvSpPr txBox="1">
            <a:spLocks noChangeArrowheads="1"/>
          </p:cNvSpPr>
          <p:nvPr/>
        </p:nvSpPr>
        <p:spPr bwMode="auto">
          <a:xfrm>
            <a:off x="6114339" y="3666672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l</a:t>
            </a:r>
            <a:endParaRPr lang="de-DE" altLang="de-DE" sz="1800" b="0" dirty="0"/>
          </a:p>
        </p:txBody>
      </p:sp>
      <p:sp>
        <p:nvSpPr>
          <p:cNvPr id="98" name="Text Box 44"/>
          <p:cNvSpPr txBox="1">
            <a:spLocks noChangeArrowheads="1"/>
          </p:cNvSpPr>
          <p:nvPr/>
        </p:nvSpPr>
        <p:spPr bwMode="auto">
          <a:xfrm>
            <a:off x="6280737" y="3666338"/>
            <a:ext cx="31290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e</a:t>
            </a:r>
            <a:endParaRPr lang="de-DE" altLang="de-DE" sz="1800" b="0" dirty="0"/>
          </a:p>
        </p:txBody>
      </p:sp>
      <p:sp>
        <p:nvSpPr>
          <p:cNvPr id="99" name="Text Box 44"/>
          <p:cNvSpPr txBox="1">
            <a:spLocks noChangeArrowheads="1"/>
          </p:cNvSpPr>
          <p:nvPr/>
        </p:nvSpPr>
        <p:spPr bwMode="auto">
          <a:xfrm>
            <a:off x="7544275" y="3667972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.</a:t>
            </a:r>
          </a:p>
        </p:txBody>
      </p:sp>
      <p:sp>
        <p:nvSpPr>
          <p:cNvPr id="100" name="Text Box 44"/>
          <p:cNvSpPr txBox="1">
            <a:spLocks noChangeArrowheads="1"/>
          </p:cNvSpPr>
          <p:nvPr/>
        </p:nvSpPr>
        <p:spPr bwMode="auto">
          <a:xfrm>
            <a:off x="7788536" y="3667638"/>
            <a:ext cx="3482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t</a:t>
            </a:r>
          </a:p>
        </p:txBody>
      </p:sp>
      <p:sp>
        <p:nvSpPr>
          <p:cNvPr id="101" name="Text Box 44"/>
          <p:cNvSpPr txBox="1">
            <a:spLocks noChangeArrowheads="1"/>
          </p:cNvSpPr>
          <p:nvPr/>
        </p:nvSpPr>
        <p:spPr bwMode="auto">
          <a:xfrm>
            <a:off x="8040794" y="3666546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x</a:t>
            </a:r>
          </a:p>
        </p:txBody>
      </p:sp>
      <p:sp>
        <p:nvSpPr>
          <p:cNvPr id="102" name="Text Box 44"/>
          <p:cNvSpPr txBox="1">
            <a:spLocks noChangeArrowheads="1"/>
          </p:cNvSpPr>
          <p:nvPr/>
        </p:nvSpPr>
        <p:spPr bwMode="auto">
          <a:xfrm>
            <a:off x="8255483" y="3667199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t</a:t>
            </a:r>
            <a:endParaRPr lang="de-DE" altLang="de-DE" sz="1800" b="0" dirty="0"/>
          </a:p>
        </p:txBody>
      </p:sp>
      <p:sp>
        <p:nvSpPr>
          <p:cNvPr id="103" name="Text Box 44"/>
          <p:cNvSpPr txBox="1">
            <a:spLocks noChangeArrowheads="1"/>
          </p:cNvSpPr>
          <p:nvPr/>
        </p:nvSpPr>
        <p:spPr bwMode="auto">
          <a:xfrm>
            <a:off x="8406681" y="3665667"/>
            <a:ext cx="395650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9" name="Text Box 48"/>
          <p:cNvSpPr txBox="1">
            <a:spLocks noChangeArrowheads="1"/>
          </p:cNvSpPr>
          <p:nvPr/>
        </p:nvSpPr>
        <p:spPr bwMode="auto">
          <a:xfrm>
            <a:off x="2067825" y="3683450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2279</a:t>
            </a:r>
            <a:endParaRPr lang="de-DE" altLang="de-DE" sz="1800" b="0" i="1" dirty="0"/>
          </a:p>
        </p:txBody>
      </p:sp>
      <p:sp>
        <p:nvSpPr>
          <p:cNvPr id="110" name="Text Box 48"/>
          <p:cNvSpPr txBox="1">
            <a:spLocks noChangeArrowheads="1"/>
          </p:cNvSpPr>
          <p:nvPr/>
        </p:nvSpPr>
        <p:spPr bwMode="auto">
          <a:xfrm>
            <a:off x="2936293" y="3687818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2289</a:t>
            </a:r>
            <a:endParaRPr lang="de-DE" altLang="de-DE" sz="1800" b="0" i="1" dirty="0"/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5216922" y="4207485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12" name="Text Box 50"/>
          <p:cNvSpPr txBox="1">
            <a:spLocks noChangeArrowheads="1"/>
          </p:cNvSpPr>
          <p:nvPr/>
        </p:nvSpPr>
        <p:spPr bwMode="auto">
          <a:xfrm>
            <a:off x="5432822" y="4207485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0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3" name="Text Box 51"/>
          <p:cNvSpPr txBox="1">
            <a:spLocks noChangeArrowheads="1"/>
          </p:cNvSpPr>
          <p:nvPr/>
        </p:nvSpPr>
        <p:spPr bwMode="auto">
          <a:xfrm>
            <a:off x="5648722" y="4207485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1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4" name="Text Box 52"/>
          <p:cNvSpPr txBox="1">
            <a:spLocks noChangeArrowheads="1"/>
          </p:cNvSpPr>
          <p:nvPr/>
        </p:nvSpPr>
        <p:spPr bwMode="auto">
          <a:xfrm>
            <a:off x="5864622" y="4207485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5" name="Text Box 53"/>
          <p:cNvSpPr txBox="1">
            <a:spLocks noChangeArrowheads="1"/>
          </p:cNvSpPr>
          <p:nvPr/>
        </p:nvSpPr>
        <p:spPr bwMode="auto">
          <a:xfrm>
            <a:off x="6082109" y="4207485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6" name="Text Box 54"/>
          <p:cNvSpPr txBox="1">
            <a:spLocks noChangeArrowheads="1"/>
          </p:cNvSpPr>
          <p:nvPr/>
        </p:nvSpPr>
        <p:spPr bwMode="auto">
          <a:xfrm>
            <a:off x="6298009" y="4207485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17" name="Text Box 52"/>
          <p:cNvSpPr txBox="1">
            <a:spLocks noChangeArrowheads="1"/>
          </p:cNvSpPr>
          <p:nvPr/>
        </p:nvSpPr>
        <p:spPr bwMode="auto">
          <a:xfrm>
            <a:off x="7598765" y="4195993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0</a:t>
            </a:r>
          </a:p>
        </p:txBody>
      </p:sp>
      <p:sp>
        <p:nvSpPr>
          <p:cNvPr id="118" name="Text Box 53"/>
          <p:cNvSpPr txBox="1">
            <a:spLocks noChangeArrowheads="1"/>
          </p:cNvSpPr>
          <p:nvPr/>
        </p:nvSpPr>
        <p:spPr bwMode="auto">
          <a:xfrm>
            <a:off x="7816252" y="4195993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9" name="Text Box 54"/>
          <p:cNvSpPr txBox="1">
            <a:spLocks noChangeArrowheads="1"/>
          </p:cNvSpPr>
          <p:nvPr/>
        </p:nvSpPr>
        <p:spPr bwMode="auto">
          <a:xfrm>
            <a:off x="8032152" y="4195993"/>
            <a:ext cx="2600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20" name="Text Box 54"/>
          <p:cNvSpPr txBox="1">
            <a:spLocks noChangeArrowheads="1"/>
          </p:cNvSpPr>
          <p:nvPr/>
        </p:nvSpPr>
        <p:spPr bwMode="auto">
          <a:xfrm>
            <a:off x="8272538" y="4193664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21" name="Text Box 54"/>
          <p:cNvSpPr txBox="1">
            <a:spLocks noChangeArrowheads="1"/>
          </p:cNvSpPr>
          <p:nvPr/>
        </p:nvSpPr>
        <p:spPr bwMode="auto">
          <a:xfrm>
            <a:off x="8504129" y="4199668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4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22" name="Text Box 43"/>
          <p:cNvSpPr txBox="1">
            <a:spLocks noChangeArrowheads="1"/>
          </p:cNvSpPr>
          <p:nvPr/>
        </p:nvSpPr>
        <p:spPr bwMode="auto">
          <a:xfrm>
            <a:off x="679910" y="2761306"/>
            <a:ext cx="1200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**</a:t>
            </a:r>
            <a:r>
              <a:rPr lang="de-DE" altLang="de-DE" sz="1600" b="0" dirty="0" err="1" smtClean="0"/>
              <a:t>argv</a:t>
            </a:r>
            <a:endParaRPr lang="de-DE" altLang="de-DE" sz="1600" b="0" dirty="0"/>
          </a:p>
        </p:txBody>
      </p:sp>
      <p:sp>
        <p:nvSpPr>
          <p:cNvPr id="123" name="AutoShape 40"/>
          <p:cNvSpPr>
            <a:spLocks/>
          </p:cNvSpPr>
          <p:nvPr/>
        </p:nvSpPr>
        <p:spPr bwMode="auto">
          <a:xfrm rot="5400000">
            <a:off x="3199631" y="289187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5" name="AutoShape 40"/>
          <p:cNvSpPr>
            <a:spLocks/>
          </p:cNvSpPr>
          <p:nvPr/>
        </p:nvSpPr>
        <p:spPr bwMode="auto">
          <a:xfrm rot="5400000">
            <a:off x="5257446" y="3212772"/>
            <a:ext cx="218171" cy="20878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6" name="Text Box 43"/>
          <p:cNvSpPr txBox="1">
            <a:spLocks noChangeArrowheads="1"/>
          </p:cNvSpPr>
          <p:nvPr/>
        </p:nvSpPr>
        <p:spPr bwMode="auto">
          <a:xfrm>
            <a:off x="5113382" y="2892562"/>
            <a:ext cx="15855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[0][0]</a:t>
            </a:r>
            <a:endParaRPr lang="de-DE" altLang="de-DE" sz="1600" b="0" dirty="0"/>
          </a:p>
        </p:txBody>
      </p:sp>
      <p:sp>
        <p:nvSpPr>
          <p:cNvPr id="127" name="Text Box 41"/>
          <p:cNvSpPr txBox="1">
            <a:spLocks noChangeArrowheads="1"/>
          </p:cNvSpPr>
          <p:nvPr/>
        </p:nvSpPr>
        <p:spPr bwMode="auto">
          <a:xfrm>
            <a:off x="7859817" y="2684669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 smtClean="0">
                <a:solidFill>
                  <a:schemeClr val="bg1"/>
                </a:solidFill>
              </a:rPr>
              <a:t>char</a:t>
            </a:r>
            <a:r>
              <a:rPr lang="de-DE" b="1" i="1" dirty="0" smtClean="0">
                <a:solidFill>
                  <a:schemeClr val="bg1"/>
                </a:solidFill>
              </a:rPr>
              <a:t>*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auto">
          <a:xfrm>
            <a:off x="6473367" y="3666338"/>
            <a:ext cx="37702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4" name="Text Box 44"/>
          <p:cNvSpPr txBox="1">
            <a:spLocks noChangeArrowheads="1"/>
          </p:cNvSpPr>
          <p:nvPr/>
        </p:nvSpPr>
        <p:spPr bwMode="auto">
          <a:xfrm>
            <a:off x="7325461" y="3668012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105" name="Text Box 52"/>
          <p:cNvSpPr txBox="1">
            <a:spLocks noChangeArrowheads="1"/>
          </p:cNvSpPr>
          <p:nvPr/>
        </p:nvSpPr>
        <p:spPr bwMode="auto">
          <a:xfrm>
            <a:off x="7386315" y="421105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45368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Generischer Pointer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 animBg="1"/>
      <p:bldP spid="11277" grpId="0" animBg="1"/>
      <p:bldP spid="11278" grpId="0" animBg="1"/>
      <p:bldP spid="11279" grpId="0" animBg="1"/>
      <p:bldP spid="11280" grpId="0" animBg="1"/>
      <p:bldP spid="11281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1287" grpId="0" animBg="1"/>
      <p:bldP spid="11288" grpId="0" animBg="1"/>
      <p:bldP spid="11289" grpId="0" animBg="1"/>
      <p:bldP spid="11290" grpId="0" animBg="1"/>
      <p:bldP spid="11291" grpId="0" animBg="1"/>
      <p:bldP spid="11292" grpId="0" animBg="1"/>
      <p:bldP spid="11293" grpId="0" animBg="1"/>
      <p:bldP spid="11294" grpId="0" animBg="1"/>
      <p:bldP spid="11295" grpId="0" animBg="1"/>
      <p:bldP spid="11296" grpId="0" animBg="1"/>
      <p:bldP spid="11297" grpId="0" animBg="1"/>
      <p:bldP spid="11298" grpId="0"/>
      <p:bldP spid="11299" grpId="0" animBg="1"/>
      <p:bldP spid="11300" grpId="0"/>
      <p:bldP spid="11305" grpId="0" animBg="1"/>
      <p:bldP spid="11306" grpId="0"/>
      <p:bldP spid="11307" grpId="0"/>
      <p:bldP spid="11308" grpId="0"/>
      <p:bldP spid="11309" grpId="0"/>
      <p:bldP spid="11310" grpId="0"/>
      <p:bldP spid="11311" grpId="0"/>
      <p:bldP spid="11314" grpId="0"/>
      <p:bldP spid="11315" grpId="0"/>
      <p:bldP spid="11316" grpId="0"/>
      <p:bldP spid="11317" grpId="0"/>
      <p:bldP spid="11318" grpId="0"/>
      <p:bldP spid="11319" grpId="0"/>
      <p:bldP spid="11320" grpId="0"/>
      <p:bldP spid="11330" grpId="0"/>
      <p:bldP spid="11332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2" grpId="0"/>
      <p:bldP spid="93" grpId="0"/>
      <p:bldP spid="11301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9" grpId="0" animBg="1"/>
      <p:bldP spid="110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 animBg="1"/>
      <p:bldP spid="125" grpId="0" animBg="1"/>
      <p:bldP spid="126" grpId="0"/>
      <p:bldP spid="127" grpId="0"/>
      <p:bldP spid="131" grpId="0" animBg="1"/>
      <p:bldP spid="133" grpId="0"/>
      <p:bldP spid="104" grpId="0"/>
      <p:bldP spid="105" grpId="0"/>
      <p:bldP spid="10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980990" y="4246362"/>
            <a:ext cx="3057484" cy="561506"/>
          </a:xfrm>
          <a:prstGeom prst="wedgeRoundRectCallout">
            <a:avLst>
              <a:gd name="adj1" fmla="val -34934"/>
              <a:gd name="adj2" fmla="val -728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Error:„Assignment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472100" y="4279539"/>
            <a:ext cx="3423666" cy="506873"/>
          </a:xfrm>
          <a:prstGeom prst="wedgeRoundRectCallout">
            <a:avLst>
              <a:gd name="adj1" fmla="val -50337"/>
              <a:gd name="adj2" fmla="val -691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„Assignment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5081938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/>
              <a:t>A</a:t>
            </a:r>
            <a:r>
              <a:rPr lang="de-DE" altLang="de-DE" b="1" dirty="0" smtClean="0"/>
              <a:t>lias auf eine Variable</a:t>
            </a:r>
            <a:r>
              <a:rPr lang="de-DE" altLang="de-DE" dirty="0" smtClean="0"/>
              <a:t> (braucht keinen eigenen Speicher). Sie verhält sich wie ein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Übung (nachmittags) </a:t>
            </a:r>
            <a:r>
              <a:rPr lang="de-DE" dirty="0" smtClean="0"/>
              <a:t>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/>
              <a:t>Virtuelle Maschine</a:t>
            </a:r>
            <a:r>
              <a:rPr lang="de-DE" dirty="0" smtClean="0"/>
              <a:t>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b="0" dirty="0" smtClean="0">
                <a:hlinkClick r:id="rId3"/>
              </a:rPr>
              <a:t>https://github.com/Echtzeitsysteme/tud-cpp-praktikum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Übersicht – Wo kann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</a:t>
            </a:r>
            <a:r>
              <a:rPr lang="de-DE" altLang="de-DE" dirty="0" smtClean="0"/>
              <a:t>auftauchen?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Asteristk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 dirty="0" smtClean="0"/>
              <a:t>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dirty="0" smtClean="0"/>
              <a:t>) 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Bauen und Abreißen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(Copy-)</a:t>
            </a:r>
            <a:r>
              <a:rPr lang="en-US" dirty="0" err="1" smtClean="0"/>
              <a:t>Konstruktor</a:t>
            </a:r>
            <a:r>
              <a:rPr lang="en-US" dirty="0" smtClean="0"/>
              <a:t> 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1859"/>
              <a:gd name="adj2" fmla="val -2997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8306" y="2503443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9481" y="2358980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36515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072025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447477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33540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190496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1167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4860032" y="4797152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Kopierkonstruktor gibt es auch noch eine andere Art, den Zustand eines Objektes zu übertragen: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?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1" grpId="0" animBg="1"/>
      <p:bldP spid="12" grpId="0"/>
      <p:bldP spid="14" grpId="0" animBg="1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356992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958638"/>
          </a:xfrm>
          <a:prstGeom prst="wedgeRoundRectCallout">
            <a:avLst>
              <a:gd name="adj1" fmla="val -78664"/>
              <a:gd name="adj2" fmla="val -94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387613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4209119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653714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90017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3491880" y="6338888"/>
            <a:ext cx="2642597" cy="513832"/>
            <a:chOff x="6153923" y="6332814"/>
            <a:chExt cx="2642597" cy="513832"/>
          </a:xfrm>
        </p:grpSpPr>
        <p:sp>
          <p:nvSpPr>
            <p:cNvPr id="13" name="Rechteck 12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7085795" y="6414746"/>
              <a:ext cx="171072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Copy_Elision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7" name="Rechteck 16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41458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802854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505325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500437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37525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94633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Extrem gefährlich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67328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55157"/>
              <a:gd name="adj2" fmla="val -1266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 smtClean="0">
                <a:solidFill>
                  <a:schemeClr val="bg1"/>
                </a:solidFill>
              </a:rPr>
              <a:t> 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endParaRPr lang="de-DE" alt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„Rohzeiger“ 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klassischen Zeigern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484313"/>
            <a:ext cx="0" cy="49208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4657765" cy="4920825"/>
          </a:xfrm>
          <a:prstGeom prst="foldedCorner">
            <a:avLst>
              <a:gd name="adj" fmla="val 796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634181" y="2951140"/>
            <a:ext cx="996027" cy="65613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829487" y="1484313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feld 1"/>
          <p:cNvSpPr txBox="1"/>
          <p:nvPr/>
        </p:nvSpPr>
        <p:spPr>
          <a:xfrm>
            <a:off x="-3616300" y="3179526"/>
            <a:ext cx="360451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Re-engineer this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4920825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41458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Mit </a:t>
            </a:r>
            <a:r>
              <a:rPr lang="de-DE" altLang="de-DE" dirty="0" err="1"/>
              <a:t>std</a:t>
            </a:r>
            <a:r>
              <a:rPr lang="de-DE" altLang="de-DE" dirty="0"/>
              <a:t>::</a:t>
            </a:r>
            <a:r>
              <a:rPr lang="de-DE" altLang="de-DE" dirty="0" err="1"/>
              <a:t>shared_ptr</a:t>
            </a:r>
            <a:endParaRPr lang="de-DE" altLang="de-DE" dirty="0" smtClean="0"/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8"/>
            <a:ext cx="4643985" cy="4175449"/>
          </a:xfrm>
          <a:prstGeom prst="foldedCorner">
            <a:avLst>
              <a:gd name="adj" fmla="val 89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7" name="Rechteck 6"/>
          <p:cNvSpPr/>
          <p:nvPr/>
        </p:nvSpPr>
        <p:spPr bwMode="auto">
          <a:xfrm>
            <a:off x="3815707" y="1700218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291950" y="1675518"/>
            <a:ext cx="165096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C++11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</a:t>
            </a:r>
            <a:r>
              <a:rPr lang="de-DE" altLang="de-DE" dirty="0" smtClean="0"/>
              <a:t>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  <a:endParaRPr lang="de-DE" alt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6156176" y="5517232"/>
            <a:ext cx="257859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check </a:t>
            </a:r>
            <a:r>
              <a:rPr lang="en-US" dirty="0" err="1" smtClean="0"/>
              <a:t>weak_ptr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973276" y="4419326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63261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973275" y="5373216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65772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692626" y="5931765"/>
            <a:ext cx="3142734" cy="513832"/>
            <a:chOff x="6153923" y="6332814"/>
            <a:chExt cx="3142734" cy="513832"/>
          </a:xfrm>
        </p:grpSpPr>
        <p:sp>
          <p:nvSpPr>
            <p:cNvPr id="7" name="Rechteck 6"/>
            <p:cNvSpPr/>
            <p:nvPr/>
          </p:nvSpPr>
          <p:spPr bwMode="auto">
            <a:xfrm>
              <a:off x="6166747" y="6332814"/>
              <a:ext cx="306027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085795" y="6414746"/>
              <a:ext cx="2210862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Immutable_object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62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  <a:endCxn id="5124" idx="1"/>
          </p:cNvCxnSpPr>
          <p:nvPr/>
        </p:nvCxnSpPr>
        <p:spPr bwMode="auto">
          <a:xfrm>
            <a:off x="2833688" y="3543300"/>
            <a:ext cx="1990725" cy="39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2465983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931544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3546475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2730500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539750" y="1542571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87886" y="4855599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045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98109" y="4870450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Für jede neue Strategie muss die Logik hier (und eventuell an </a:t>
            </a:r>
            <a:r>
              <a:rPr lang="de-DE" b="1" dirty="0" smtClean="0">
                <a:solidFill>
                  <a:schemeClr val="bg1"/>
                </a:solidFill>
              </a:rPr>
              <a:t>etlichen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anderen </a:t>
            </a:r>
            <a:r>
              <a:rPr lang="de-DE" dirty="0">
                <a:solidFill>
                  <a:schemeClr val="bg1"/>
                </a:solidFill>
              </a:rPr>
              <a:t>Stellen) erweitert werden!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Fluch des </a:t>
            </a:r>
            <a:r>
              <a:rPr lang="de-DE" b="1" dirty="0" err="1">
                <a:solidFill>
                  <a:schemeClr val="bg1"/>
                </a:solidFill>
              </a:rPr>
              <a:t>switch-case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Dispatch</a:t>
            </a:r>
            <a:r>
              <a:rPr lang="de-DE" dirty="0">
                <a:solidFill>
                  <a:schemeClr val="bg1"/>
                </a:solidFill>
              </a:rPr>
              <a:t>“ geschieht von Hand mit Hilfe einer „Tabelle“</a:t>
            </a:r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3694374" y="4040855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++98 (1998)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3694374" y="4590211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++03 (2003)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3694374" y="5573922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++11 (2011)</a:t>
            </a:r>
            <a:endParaRPr lang="en-US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9337" y="2105213"/>
            <a:ext cx="2437085" cy="932185"/>
            <a:chOff x="3340312" y="1911050"/>
            <a:chExt cx="2437085" cy="932185"/>
          </a:xfrm>
        </p:grpSpPr>
        <p:sp>
          <p:nvSpPr>
            <p:cNvPr id="6" name="Textfeld 5"/>
            <p:cNvSpPr txBox="1"/>
            <p:nvPr/>
          </p:nvSpPr>
          <p:spPr>
            <a:xfrm>
              <a:off x="3995349" y="2110287"/>
              <a:ext cx="1782048" cy="6076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 „1.0“ (1980~85)</a:t>
              </a:r>
              <a:endParaRPr lang="en-US" dirty="0"/>
            </a:p>
          </p:txBody>
        </p:sp>
        <p:pic>
          <p:nvPicPr>
            <p:cNvPr id="16" name="Picture 6" descr="http://www.cs.uah.edu/%7Ercoleman/Common/History/Images/CPPHistory07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72"/>
            <a:stretch/>
          </p:blipFill>
          <p:spPr bwMode="auto">
            <a:xfrm>
              <a:off x="3340312" y="1911050"/>
              <a:ext cx="659373" cy="93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feld 16"/>
          <p:cNvSpPr txBox="1"/>
          <p:nvPr/>
        </p:nvSpPr>
        <p:spPr>
          <a:xfrm>
            <a:off x="3694374" y="6134492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++14 (2014)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379596" y="4747647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1.5 (2004)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6379596" y="5158916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6 (2006)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6379596" y="5585403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7 (2011)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6391405" y="6134492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8 (2014)</a:t>
            </a:r>
            <a:endParaRPr lang="en-US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6388453" y="2933288"/>
            <a:ext cx="2191934" cy="1086200"/>
            <a:chOff x="6388453" y="2933288"/>
            <a:chExt cx="2191934" cy="1086200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88453" y="3013648"/>
              <a:ext cx="2191934" cy="1005840"/>
              <a:chOff x="620137" y="2638958"/>
              <a:chExt cx="2191934" cy="1005840"/>
            </a:xfrm>
          </p:grpSpPr>
          <p:sp>
            <p:nvSpPr>
              <p:cNvPr id="3" name="Textfeld 2"/>
              <p:cNvSpPr txBox="1"/>
              <p:nvPr/>
            </p:nvSpPr>
            <p:spPr>
              <a:xfrm>
                <a:off x="620137" y="3294830"/>
                <a:ext cx="2191934" cy="34996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Java </a:t>
                </a:r>
                <a:r>
                  <a:rPr lang="de-DE" dirty="0" smtClean="0"/>
                  <a:t>1.0 (1996)</a:t>
                </a:r>
                <a:endParaRPr lang="en-US" dirty="0"/>
              </a:p>
            </p:txBody>
          </p:sp>
          <p:pic>
            <p:nvPicPr>
              <p:cNvPr id="4" name="Picture 2" descr="http://upload.wikimedia.org/wikipedia/de/thumb/e/e1/Java-Logo.svg/100px-Java-Logo.svg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2926"/>
              <a:stretch/>
            </p:blipFill>
            <p:spPr bwMode="auto">
              <a:xfrm>
                <a:off x="1746713" y="2638958"/>
                <a:ext cx="439154" cy="579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746" name="Picture 2" descr="https://upload.wikimedia.org/wikipedia/commons/thumb/4/40/Wave.svg/170px-Wave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933288"/>
              <a:ext cx="384175" cy="691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Dieser Code behandelt die Strategie polymorph und muss für neue Strategien nicht verändert werden!</a:t>
            </a:r>
          </a:p>
        </p:txBody>
      </p:sp>
    </p:spTree>
    <p:extLst>
      <p:ext uri="{BB962C8B-B14F-4D97-AF65-F5344CB8AC3E}">
        <p14:creationId xmlns:p14="http://schemas.microsoft.com/office/powerpoint/2010/main" val="7343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Ein Blick auf die Klassen</a:t>
            </a:r>
            <a:br>
              <a:rPr lang="de-DE" altLang="de-DE" dirty="0" smtClean="0"/>
            </a:br>
            <a:r>
              <a:rPr lang="de-DE" altLang="de-DE" dirty="0" smtClean="0"/>
              <a:t>	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274638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595817" y="1700808"/>
            <a:ext cx="3700595" cy="4292260"/>
          </a:xfrm>
          <a:prstGeom prst="foldedCorner">
            <a:avLst>
              <a:gd name="adj" fmla="val 1062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660210" y="3890491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317207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310004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82426" y="5515111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01475" y="5597043"/>
            <a:ext cx="2044149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/Inline-</a:t>
            </a:r>
            <a:r>
              <a:rPr lang="en-US" b="1" dirty="0" err="1" smtClean="0">
                <a:solidFill>
                  <a:schemeClr val="bg1"/>
                </a:solidFill>
              </a:rPr>
              <a:t>Ersetzung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3" y="5550986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69603" y="5597043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4413663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4400026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267744" y="1578848"/>
            <a:ext cx="1634480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</a:t>
            </a:r>
          </a:p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4003808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 smtClean="0">
                <a:solidFill>
                  <a:srgbClr val="2A00FF"/>
                </a:solidFill>
                <a:latin typeface="Consolas" pitchFamily="49" charset="0"/>
              </a:rPr>
              <a:t>ElevatorStrategy.hp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3010223" y="1558821"/>
            <a:ext cx="1274440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i = 0; i &lt;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.getCurrentFloor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36056" y="2258740"/>
            <a:ext cx="1920875" cy="885825"/>
          </a:xfrm>
          <a:prstGeom prst="wedgeRoundRectCallout">
            <a:avLst>
              <a:gd name="adj1" fmla="val 61459"/>
              <a:gd name="adj2" fmla="val 449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604965" y="1513873"/>
            <a:ext cx="1274440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8169882" y="1520825"/>
            <a:ext cx="69837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.</a:t>
            </a:r>
            <a:r>
              <a:rPr lang="de-DE" dirty="0" err="1" smtClean="0"/>
              <a:t>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EnergyMinimizingStrateg</a:t>
            </a:r>
            <a:r>
              <a:rPr lang="de-DE" altLang="de-DE" dirty="0" err="1"/>
              <a:t>y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36439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428455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12271"/>
            <a:ext cx="3528516" cy="1394545"/>
          </a:xfrm>
          <a:prstGeom prst="wedgeRoundRectCallout">
            <a:avLst>
              <a:gd name="adj1" fmla="val -13884"/>
              <a:gd name="adj2" fmla="val -1802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149505" y="2457449"/>
            <a:ext cx="1746250" cy="885825"/>
          </a:xfrm>
          <a:prstGeom prst="wedgeRoundRectCallout">
            <a:avLst>
              <a:gd name="adj1" fmla="val -99055"/>
              <a:gd name="adj2" fmla="val -4400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3210242" y="1537515"/>
            <a:ext cx="69837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857325" y="2132856"/>
            <a:ext cx="35445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Speicherlayoutbild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einführen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593954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11139</Words>
  <Application>Microsoft Office PowerPoint</Application>
  <PresentationFormat>Bildschirmpräsentation (4:3)</PresentationFormat>
  <Paragraphs>3370</Paragraphs>
  <Slides>176</Slides>
  <Notes>65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176</vt:i4>
      </vt:variant>
    </vt:vector>
  </HeadingPairs>
  <TitlesOfParts>
    <vt:vector size="189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Zielsetzung</vt:lpstr>
      <vt:lpstr>Organisatorisches </vt:lpstr>
      <vt:lpstr>Klausur</vt:lpstr>
      <vt:lpstr>Vorlesungs- und Übungsbetrieb</vt:lpstr>
      <vt:lpstr>Literaturvorschläge – Bücher</vt:lpstr>
      <vt:lpstr>Literaturvorschläge – Skripte</vt:lpstr>
      <vt:lpstr>C, C++ und Java</vt:lpstr>
      <vt:lpstr>C, C++ und Java</vt:lpstr>
      <vt:lpstr>Wie wichtig sind C und C++?</vt:lpstr>
      <vt:lpstr>Programmierpraktikum C und C++</vt:lpstr>
      <vt:lpstr>Laufendes Beispiel</vt:lpstr>
      <vt:lpstr>Laufendes Beispiel: Implementierung einer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Exkurs: C++-Referenzen</vt:lpstr>
      <vt:lpstr>Kompilierung</vt:lpstr>
      <vt:lpstr>Kompilierung in Java</vt:lpstr>
      <vt:lpstr>Kompilierung für C/C++ I</vt:lpstr>
      <vt:lpstr>Kompilierung für C/C++ II</vt:lpstr>
      <vt:lpstr>Was genau macht der Präprozessor?</vt:lpstr>
      <vt:lpstr>Exkurs: Fortgeschrittene Verwendung des Präprozessors</vt:lpstr>
      <vt:lpstr>Intermezzo</vt:lpstr>
      <vt:lpstr>Programmstart</vt:lpstr>
      <vt:lpstr>Systemstart</vt:lpstr>
      <vt:lpstr>Demo – Virtuelle Maschine 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Der Null-Pointer</vt:lpstr>
      <vt:lpstr>Exkurs: Was heißt char** argv?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Übersicht – Wo kann const auftauchen?</vt:lpstr>
      <vt:lpstr>Intermezzo</vt:lpstr>
      <vt:lpstr>Bauen und Abreißen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Ohne Smart Pointer</vt:lpstr>
      <vt:lpstr>Mit klassischen Zeigern</vt:lpstr>
      <vt:lpstr>Mit std::shared_ptr</vt:lpstr>
      <vt:lpstr>Mit std::shared_ptr</vt:lpstr>
      <vt:lpstr>Weak SmartPointer: Motivation</vt:lpstr>
      <vt:lpstr>Weak Pointer (std::weak_ptr)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Was ist Polymorphie?</vt:lpstr>
      <vt:lpstr>Lösung ohne Polymorphie</vt:lpstr>
      <vt:lpstr>Verschiedene Strategien als Unterklassen</vt:lpstr>
      <vt:lpstr>Lösung mit Polymorphie</vt:lpstr>
      <vt:lpstr>Intermezzo</vt:lpstr>
      <vt:lpstr>Ein Blick auf die Klassen  Floor</vt:lpstr>
      <vt:lpstr>Ein Blick auf die Klassen  ElevatorStrategy</vt:lpstr>
      <vt:lpstr>Ein Blick auf die Klassen  Elevator</vt:lpstr>
      <vt:lpstr>Ein Blick auf die Klassen  Building</vt:lpstr>
      <vt:lpstr>Ein Blick auf die Klassen  EnergyMinimizingStrategy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Copy Elision</vt:lpstr>
      <vt:lpstr>Mehrfachvererbung</vt:lpstr>
      <vt:lpstr>Mehrfachvererbung: Historie</vt:lpstr>
      <vt:lpstr>Mehrfachvererbung: Nicht mehr so relevant!</vt:lpstr>
      <vt:lpstr>Schnittstellen- vs. Implementierungsvererbung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Intermezzo</vt:lpstr>
      <vt:lpstr>Programmierpraktikum C und C++</vt:lpstr>
      <vt:lpstr>Fortgeschrittene Themen in C++</vt:lpstr>
      <vt:lpstr>Templates</vt:lpstr>
      <vt:lpstr>Templates: Motivation</vt:lpstr>
      <vt:lpstr>Templates: Wieder mal das Containerproblem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Mixins: Mehrfachvererbung trifft Templates</vt:lpstr>
      <vt:lpstr>Mixins: Mehrfachvererbung trifft Templates</vt:lpstr>
      <vt:lpstr>Wiederholung Mehrfachvererbung</vt:lpstr>
      <vt:lpstr>FunktionsZeiger und Funktoren</vt:lpstr>
      <vt:lpstr>Funktionszeiger: Beispiel</vt:lpstr>
      <vt:lpstr>Funktionszeiger: Beispiel</vt:lpstr>
      <vt:lpstr>Funktionszeiger: Syntax</vt:lpstr>
      <vt:lpstr>Zeiger auf Methoden: Beispiel</vt:lpstr>
      <vt:lpstr>Zeiger auf Funktionen vs. Zeiger auf Methoden</vt:lpstr>
      <vt:lpstr>Funktionsobjekte und Templates</vt:lpstr>
      <vt:lpstr>Intermezzo</vt:lpstr>
      <vt:lpstr>Zeiger auf Funktionen: Fazit</vt:lpstr>
      <vt:lpstr>Standard-Bibliotheken in C++</vt:lpstr>
      <vt:lpstr>Standard-Bibliotheken in C++</vt:lpstr>
      <vt:lpstr>Boost:  „Brutschrank“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Demo</vt:lpstr>
      <vt:lpstr>Kandidaten für neue Inhalte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830</cp:revision>
  <dcterms:created xsi:type="dcterms:W3CDTF">2008-08-19T13:25:11Z</dcterms:created>
  <dcterms:modified xsi:type="dcterms:W3CDTF">2015-08-10T08:55:53Z</dcterms:modified>
</cp:coreProperties>
</file>