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258" r:id="rId4"/>
    <p:sldId id="259" r:id="rId5"/>
    <p:sldId id="295" r:id="rId6"/>
    <p:sldId id="260" r:id="rId7"/>
    <p:sldId id="261" r:id="rId8"/>
    <p:sldId id="262" r:id="rId9"/>
    <p:sldId id="263" r:id="rId10"/>
    <p:sldId id="296" r:id="rId11"/>
    <p:sldId id="264" r:id="rId12"/>
    <p:sldId id="265" r:id="rId13"/>
    <p:sldId id="297" r:id="rId14"/>
    <p:sldId id="269" r:id="rId15"/>
    <p:sldId id="270" r:id="rId16"/>
    <p:sldId id="306" r:id="rId17"/>
    <p:sldId id="294" r:id="rId18"/>
    <p:sldId id="268" r:id="rId19"/>
    <p:sldId id="267" r:id="rId20"/>
    <p:sldId id="274" r:id="rId21"/>
    <p:sldId id="275" r:id="rId22"/>
    <p:sldId id="276" r:id="rId23"/>
    <p:sldId id="298" r:id="rId24"/>
    <p:sldId id="303" r:id="rId25"/>
    <p:sldId id="304" r:id="rId26"/>
    <p:sldId id="305" r:id="rId27"/>
    <p:sldId id="271" r:id="rId28"/>
    <p:sldId id="277" r:id="rId29"/>
    <p:sldId id="279" r:id="rId30"/>
    <p:sldId id="280" r:id="rId31"/>
    <p:sldId id="281" r:id="rId32"/>
    <p:sldId id="278" r:id="rId33"/>
    <p:sldId id="283" r:id="rId34"/>
    <p:sldId id="282" r:id="rId35"/>
    <p:sldId id="272" r:id="rId36"/>
    <p:sldId id="284" r:id="rId37"/>
    <p:sldId id="285" r:id="rId38"/>
    <p:sldId id="299" r:id="rId39"/>
    <p:sldId id="287" r:id="rId40"/>
    <p:sldId id="288" r:id="rId41"/>
    <p:sldId id="289" r:id="rId42"/>
    <p:sldId id="290" r:id="rId43"/>
    <p:sldId id="291" r:id="rId44"/>
    <p:sldId id="286" r:id="rId45"/>
    <p:sldId id="292" r:id="rId46"/>
    <p:sldId id="300" r:id="rId47"/>
    <p:sldId id="301" r:id="rId48"/>
    <p:sldId id="302" r:id="rId49"/>
    <p:sldId id="293" r:id="rId50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AA9"/>
    <a:srgbClr val="FF3300"/>
    <a:srgbClr val="FF7B21"/>
    <a:srgbClr val="979797"/>
    <a:srgbClr val="7F7F7F"/>
    <a:srgbClr val="FFD72F"/>
    <a:srgbClr val="E5F3C3"/>
    <a:srgbClr val="BDE0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304" autoAdjust="0"/>
    <p:restoredTop sz="82305" autoAdjust="0"/>
  </p:normalViewPr>
  <p:slideViewPr>
    <p:cSldViewPr>
      <p:cViewPr varScale="1">
        <p:scale>
          <a:sx n="96" d="100"/>
          <a:sy n="96" d="100"/>
        </p:scale>
        <p:origin x="8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804" y="-11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3E9D35B-5542-4FAB-AD93-4D0C47152E5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59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4710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A34E3D71-B836-4D7C-A208-A1ABA1F793F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41993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41994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4711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11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11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11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8949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284BB74-79FC-4FF6-8691-4F5FB9E7207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223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Eventuell deutlich machen, dass es sich um Methoden handelt aus denen die Codeauszüge stammen</a:t>
            </a:r>
          </a:p>
          <a:p>
            <a:endParaRPr lang="de-DE" altLang="de-DE" smtClean="0">
              <a:latin typeface="Times New Roman" pitchFamily="16" charset="0"/>
            </a:endParaRPr>
          </a:p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36A4F126-A263-4907-9268-E71351645182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108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Heap hält Daten beliebig lange</a:t>
            </a:r>
          </a:p>
          <a:p>
            <a:pPr marL="171450" indent="-171450">
              <a:buFontTx/>
              <a:buChar char="-"/>
            </a:pPr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013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Default-Initialisierung ist bei </a:t>
            </a:r>
            <a:r>
              <a:rPr lang="de-DE" altLang="de-DE" dirty="0" err="1" smtClean="0">
                <a:latin typeface="Times New Roman" pitchFamily="16" charset="0"/>
              </a:rPr>
              <a:t>gcc</a:t>
            </a:r>
            <a:r>
              <a:rPr lang="de-DE" altLang="de-DE" dirty="0" smtClean="0">
                <a:latin typeface="Times New Roman" pitchFamily="16" charset="0"/>
              </a:rPr>
              <a:t> netterweise 0 und gibt die Warnung „</a:t>
            </a:r>
            <a:r>
              <a:rPr lang="de-DE" altLang="de-DE" dirty="0" err="1" smtClean="0">
                <a:latin typeface="Times New Roman" pitchFamily="16" charset="0"/>
              </a:rPr>
              <a:t>uninitialized</a:t>
            </a:r>
            <a:r>
              <a:rPr lang="de-DE" altLang="de-DE" dirty="0" smtClean="0">
                <a:latin typeface="Times New Roman" pitchFamily="16" charset="0"/>
              </a:rPr>
              <a:t>“</a:t>
            </a:r>
          </a:p>
        </p:txBody>
      </p:sp>
      <p:sp>
        <p:nvSpPr>
          <p:cNvPr id="5120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120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120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304641D-A7D4-4A77-9566-83B8A02670F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8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137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Vereinfacht die Übergabe an Funktionen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In Java: Übergabe per Reference</a:t>
            </a:r>
          </a:p>
        </p:txBody>
      </p:sp>
      <p:sp>
        <p:nvSpPr>
          <p:cNvPr id="522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22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22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F8A5734-C84D-4F57-B3B3-603B6A69C1B6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11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Vermeidet</a:t>
            </a:r>
            <a:r>
              <a:rPr lang="de-DE" altLang="de-DE" baseline="0" dirty="0" smtClean="0">
                <a:latin typeface="Times New Roman" pitchFamily="16" charset="0"/>
              </a:rPr>
              <a:t> Programmierfehler (Überschreiben von Funktionsparametern…)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Macht</a:t>
            </a:r>
            <a:r>
              <a:rPr lang="de-DE" altLang="de-DE" baseline="0" dirty="0" smtClean="0">
                <a:latin typeface="Times New Roman" pitchFamily="16" charset="0"/>
              </a:rPr>
              <a:t> Absicht des Programmierers klar -&gt; Dokumentation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Kann ich einer bestimmten Funktion gefahrlos mein Objekt übergeben und weiß, dass es nicht verändert wird?</a:t>
            </a:r>
          </a:p>
          <a:p>
            <a:pPr marL="171450" indent="-171450">
              <a:buFontTx/>
              <a:buChar char="-"/>
            </a:pPr>
            <a:endParaRPr lang="de-DE" altLang="de-DE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b="1" baseline="0" dirty="0" smtClean="0">
                <a:latin typeface="Times New Roman" pitchFamily="16" charset="0"/>
              </a:rPr>
              <a:t>Java</a:t>
            </a:r>
            <a:br>
              <a:rPr lang="de-DE" altLang="de-DE" b="1" baseline="0" dirty="0" smtClean="0">
                <a:latin typeface="Times New Roman" pitchFamily="16" charset="0"/>
              </a:rPr>
            </a:br>
            <a:r>
              <a:rPr lang="de-DE" altLang="de-DE" b="1" baseline="0" dirty="0" smtClean="0">
                <a:latin typeface="Times New Roman" pitchFamily="16" charset="0"/>
              </a:rPr>
              <a:t>    </a:t>
            </a:r>
            <a:r>
              <a:rPr lang="de-DE" altLang="de-DE" b="0" baseline="0" dirty="0" smtClean="0">
                <a:latin typeface="Times New Roman" pitchFamily="16" charset="0"/>
              </a:rPr>
              <a:t>Keine neue </a:t>
            </a:r>
            <a:r>
              <a:rPr lang="de-DE" altLang="de-DE" b="1" baseline="0" dirty="0" smtClean="0">
                <a:latin typeface="Times New Roman" pitchFamily="16" charset="0"/>
              </a:rPr>
              <a:t>Zuweisung</a:t>
            </a:r>
            <a:r>
              <a:rPr lang="de-DE" altLang="de-DE" b="0" baseline="0" dirty="0" smtClean="0">
                <a:latin typeface="Times New Roman" pitchFamily="16" charset="0"/>
              </a:rPr>
              <a:t> möglich, Manipulationen am </a:t>
            </a:r>
            <a:r>
              <a:rPr lang="de-DE" altLang="de-DE" b="1" baseline="0" dirty="0" smtClean="0">
                <a:latin typeface="Times New Roman" pitchFamily="16" charset="0"/>
              </a:rPr>
              <a:t>Zustand</a:t>
            </a:r>
            <a:r>
              <a:rPr lang="de-DE" altLang="de-DE" b="0" baseline="0" dirty="0" smtClean="0">
                <a:latin typeface="Times New Roman" pitchFamily="16" charset="0"/>
              </a:rPr>
              <a:t> sind </a:t>
            </a:r>
            <a:r>
              <a:rPr lang="de-DE" altLang="de-DE" b="1" baseline="0" dirty="0" smtClean="0">
                <a:latin typeface="Times New Roman" pitchFamily="16" charset="0"/>
              </a:rPr>
              <a:t>möglich</a:t>
            </a:r>
            <a:r>
              <a:rPr lang="de-DE" altLang="de-DE" b="0" baseline="0" dirty="0" smtClean="0">
                <a:latin typeface="Times New Roman" pitchFamily="16" charset="0"/>
              </a:rPr>
              <a:t>.    </a:t>
            </a:r>
            <a:endParaRPr lang="de-DE" altLang="de-DE" b="1" baseline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endParaRPr lang="de-DE" altLang="de-DE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dirty="0" smtClean="0">
                <a:latin typeface="Times New Roman" pitchFamily="16" charset="0"/>
              </a:rPr>
              <a:t>Position</a:t>
            </a:r>
            <a:r>
              <a:rPr lang="de-DE" altLang="de-DE" baseline="0" dirty="0" smtClean="0">
                <a:latin typeface="Times New Roman" pitchFamily="16" charset="0"/>
              </a:rPr>
              <a:t> des *: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de-DE" baseline="0" dirty="0" smtClean="0">
                <a:latin typeface="Times New Roman" pitchFamily="16" charset="0"/>
              </a:rPr>
              <a:t>Kein syntaktischer Unterschied, jedoch bindet der * in folgendem Code nur an die </a:t>
            </a:r>
            <a:r>
              <a:rPr lang="de-DE" altLang="de-DE" i="1" baseline="0" dirty="0" smtClean="0">
                <a:latin typeface="Times New Roman" pitchFamily="16" charset="0"/>
              </a:rPr>
              <a:t>erste Variable</a:t>
            </a:r>
            <a:r>
              <a:rPr lang="de-DE" altLang="de-DE" i="0" baseline="0" dirty="0" smtClean="0">
                <a:latin typeface="Times New Roman" pitchFamily="16" charset="0"/>
              </a:rPr>
              <a:t>; die weiteren Variablen sind vom Typ </a:t>
            </a:r>
            <a:r>
              <a:rPr lang="de-DE" altLang="de-DE" i="1" baseline="0" dirty="0" smtClean="0">
                <a:latin typeface="Times New Roman" pitchFamily="16" charset="0"/>
              </a:rPr>
              <a:t>int.</a:t>
            </a:r>
            <a:br>
              <a:rPr lang="de-DE" altLang="de-DE" i="1" baseline="0" dirty="0" smtClean="0">
                <a:latin typeface="Times New Roman" pitchFamily="16" charset="0"/>
              </a:rPr>
            </a:br>
            <a:r>
              <a:rPr lang="de-DE" altLang="de-DE" i="0" baseline="0" dirty="0" err="1" smtClean="0">
                <a:latin typeface="Times New Roman" pitchFamily="16" charset="0"/>
              </a:rPr>
              <a:t>int</a:t>
            </a:r>
            <a:r>
              <a:rPr lang="de-DE" altLang="de-DE" i="0" baseline="0" dirty="0" smtClean="0">
                <a:latin typeface="Times New Roman" pitchFamily="16" charset="0"/>
              </a:rPr>
              <a:t> *iP1, iP2, iP3;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Sinnvoll: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Designabsicht ist klar -&gt; „</a:t>
            </a:r>
            <a:r>
              <a:rPr lang="de-DE" altLang="de-DE" baseline="0" dirty="0" err="1" smtClean="0">
                <a:latin typeface="Times New Roman" pitchFamily="16" charset="0"/>
              </a:rPr>
              <a:t>Const</a:t>
            </a:r>
            <a:r>
              <a:rPr lang="de-DE" altLang="de-DE" baseline="0" dirty="0" smtClean="0">
                <a:latin typeface="Times New Roman" pitchFamily="16" charset="0"/>
              </a:rPr>
              <a:t> Correctness“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vermeidet Programmierfehler</a:t>
            </a:r>
          </a:p>
          <a:p>
            <a:pPr marL="171450" indent="-171450">
              <a:buFontTx/>
              <a:buChar char="-"/>
            </a:pP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Nicht möglich:</a:t>
            </a:r>
          </a:p>
          <a:p>
            <a:r>
              <a:rPr lang="de-DE" altLang="de-DE" dirty="0" smtClean="0">
                <a:latin typeface="Times New Roman" pitchFamily="16" charset="0"/>
              </a:rPr>
              <a:t>	-</a:t>
            </a:r>
            <a:r>
              <a:rPr lang="de-DE" altLang="de-DE" baseline="0" dirty="0" smtClean="0">
                <a:latin typeface="Times New Roman" pitchFamily="16" charset="0"/>
              </a:rPr>
              <a:t> erlaube NULL als Parameterwert (nicht möglich bei Referenzen)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Manipulation am Objekt gewünscht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Initialisierungsliste:</a:t>
            </a:r>
          </a:p>
          <a:p>
            <a:r>
              <a:rPr lang="de-DE" altLang="de-DE" dirty="0" smtClean="0">
                <a:latin typeface="Times New Roman" pitchFamily="16" charset="0"/>
              </a:rPr>
              <a:t>MUSS bei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Elternklasse mit Nicht-</a:t>
            </a:r>
            <a:r>
              <a:rPr lang="de-DE" altLang="de-DE" dirty="0" err="1" smtClean="0">
                <a:latin typeface="Times New Roman" pitchFamily="16" charset="0"/>
              </a:rPr>
              <a:t>Defaultkonstruktur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Referenzen, Konstanten können nur dort </a:t>
            </a:r>
            <a:r>
              <a:rPr lang="de-DE" altLang="de-DE" dirty="0" err="1" smtClean="0">
                <a:latin typeface="Times New Roman" pitchFamily="16" charset="0"/>
              </a:rPr>
              <a:t>initialsiert</a:t>
            </a:r>
            <a:r>
              <a:rPr lang="de-DE" altLang="de-DE" dirty="0" smtClean="0">
                <a:latin typeface="Times New Roman" pitchFamily="16" charset="0"/>
              </a:rPr>
              <a:t> werden</a:t>
            </a:r>
          </a:p>
        </p:txBody>
      </p:sp>
      <p:sp>
        <p:nvSpPr>
          <p:cNvPr id="542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42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42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233EF0D3-13FD-4CCA-BC0F-8A402A983A05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342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- Genau wie auf F.19 würde ich dazuschreiben/erwähnen, dass das ebenfalls sehr schlechter Stil ist, wenn man sich auf den Compiler verlässt damit keine Kopie angelegt wird.</a:t>
            </a:r>
          </a:p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553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53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53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765A437-0A3F-489D-943F-FF726D039B2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29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664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Mögliche Lösung: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A34E3D71-B836-4D7C-A208-A1ABA1F793F2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54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0825" y="5475170"/>
            <a:ext cx="4103688" cy="9510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b="1" dirty="0" smtClean="0"/>
              <a:t>Roland Kluge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sz="18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800" dirty="0" smtClean="0"/>
              <a:t>roland.kluge@es.tu-darmstadt.de</a:t>
            </a:r>
            <a:r>
              <a:rPr lang="nl-NL" sz="1800" smtClean="0"/>
              <a:t> </a:t>
            </a:r>
            <a:endParaRPr lang="nl-NL" sz="1800" dirty="0" smtClean="0"/>
          </a:p>
        </p:txBody>
      </p:sp>
      <p:pic>
        <p:nvPicPr>
          <p:cNvPr id="11" name="Picture 11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1060802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55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162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8640763" cy="24082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0825" y="4044950"/>
            <a:ext cx="8640763" cy="24082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26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09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9459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40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62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00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47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4109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2825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9DD867CC-15E2-4C4C-AAE6-5306BBD7129E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11681BF7-5A25-4D71-A3F2-09D9FD202084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18.09.2014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py_elis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" TargetMode="External"/><Relationship Id="rId7" Type="http://schemas.openxmlformats.org/officeDocument/2006/relationships/hyperlink" Target="http://safari.awprofessional.com/?XmlId=0321113586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Andrei_Alexandrescu" TargetMode="External"/><Relationship Id="rId5" Type="http://schemas.openxmlformats.org/officeDocument/2006/relationships/hyperlink" Target="http://www.gotw.ca/" TargetMode="Externa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3913" y="1449388"/>
            <a:ext cx="6734175" cy="944562"/>
          </a:xfrm>
        </p:spPr>
        <p:txBody>
          <a:bodyPr/>
          <a:lstStyle/>
          <a:p>
            <a:pPr algn="l" eaLnBrk="1" hangingPunct="1"/>
            <a:r>
              <a:rPr lang="de-DE" altLang="de-DE" smtClean="0"/>
              <a:t>Speicherverwaltung und Lebenszyklus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2291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Braucht man wirklich Zeiger?  Wieso kann man nicht einfach nur normale Variablen verwenden?  Wäre doch viel einfacher, oder?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Unveränderlichkeit - </a:t>
            </a:r>
            <a:r>
              <a:rPr lang="de-DE" altLang="de-DE" i="1" dirty="0" err="1" smtClean="0"/>
              <a:t>const</a:t>
            </a:r>
            <a:endParaRPr lang="de-DE" altLang="de-DE" dirty="0" smtClean="0"/>
          </a:p>
        </p:txBody>
      </p:sp>
      <p:sp>
        <p:nvSpPr>
          <p:cNvPr id="13315" name="Rechteck 5"/>
          <p:cNvSpPr>
            <a:spLocks noChangeArrowheads="1"/>
          </p:cNvSpPr>
          <p:nvPr/>
        </p:nvSpPr>
        <p:spPr bwMode="auto">
          <a:xfrm>
            <a:off x="358775" y="2259282"/>
            <a:ext cx="6624638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u="sng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u="sng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B050"/>
              </a:solidFill>
            </a:endParaRPr>
          </a:p>
        </p:txBody>
      </p:sp>
      <p:sp>
        <p:nvSpPr>
          <p:cNvPr id="13318" name="Rechteck 12"/>
          <p:cNvSpPr>
            <a:spLocks noChangeArrowheads="1"/>
          </p:cNvSpPr>
          <p:nvPr/>
        </p:nvSpPr>
        <p:spPr bwMode="auto">
          <a:xfrm>
            <a:off x="4342910" y="2292084"/>
            <a:ext cx="4572000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j = 7;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&amp;j;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jP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 = &amp;i;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1817466" y="3770597"/>
            <a:ext cx="2211618" cy="822649"/>
          </a:xfrm>
          <a:prstGeom prst="wedgeRoundRectCallout">
            <a:avLst>
              <a:gd name="adj1" fmla="val -66624"/>
              <a:gd name="adj2" fmla="val -239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6262941" y="2148200"/>
            <a:ext cx="2854926" cy="850900"/>
          </a:xfrm>
          <a:prstGeom prst="wedgeRoundRectCallout">
            <a:avLst>
              <a:gd name="adj1" fmla="val -58215"/>
              <a:gd name="adj2" fmla="val 520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sofort initialisiert werden, kann nicht neu definiert werden</a:t>
            </a:r>
          </a:p>
        </p:txBody>
      </p:sp>
      <p:sp>
        <p:nvSpPr>
          <p:cNvPr id="13323" name="Rechteck 17"/>
          <p:cNvSpPr>
            <a:spLocks noChangeArrowheads="1"/>
          </p:cNvSpPr>
          <p:nvPr/>
        </p:nvSpPr>
        <p:spPr bwMode="auto">
          <a:xfrm>
            <a:off x="1292216" y="5628597"/>
            <a:ext cx="457200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= 42; 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6427291" y="3931232"/>
            <a:ext cx="2432471" cy="831290"/>
          </a:xfrm>
          <a:prstGeom prst="wedgeRoundRectCallout">
            <a:avLst>
              <a:gd name="adj1" fmla="val -90129"/>
              <a:gd name="adj2" fmla="val -182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</p:txBody>
      </p:sp>
      <p:cxnSp>
        <p:nvCxnSpPr>
          <p:cNvPr id="19" name="Gerade Verbindung 48"/>
          <p:cNvCxnSpPr>
            <a:cxnSpLocks noChangeShapeType="1"/>
          </p:cNvCxnSpPr>
          <p:nvPr/>
        </p:nvCxnSpPr>
        <p:spPr bwMode="auto">
          <a:xfrm flipV="1">
            <a:off x="4139952" y="2078622"/>
            <a:ext cx="0" cy="230425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feld 3"/>
          <p:cNvSpPr txBox="1"/>
          <p:nvPr/>
        </p:nvSpPr>
        <p:spPr>
          <a:xfrm>
            <a:off x="707972" y="1618232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Zeiger auf Konstante</a:t>
            </a:r>
            <a:endParaRPr lang="en-US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4794529" y="1613618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</a:t>
            </a:r>
            <a:endParaRPr lang="en-US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868314" y="1622846"/>
            <a:ext cx="55967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vs.</a:t>
            </a:r>
            <a:endParaRPr lang="en-US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87209" y="5232859"/>
            <a:ext cx="477866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 auf Konstante:</a:t>
            </a:r>
            <a:endParaRPr lang="en-US" b="1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652120" y="5248063"/>
            <a:ext cx="3332153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Eselsbrücke: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Das </a:t>
            </a:r>
            <a:r>
              <a:rPr lang="de-DE" i="1" dirty="0" err="1" smtClean="0">
                <a:solidFill>
                  <a:schemeClr val="bg1"/>
                </a:solidFill>
              </a:rPr>
              <a:t>const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bezieht sich immer auf das „Nächstliegende“.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364088" y="5096797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4" grpId="0" animBg="1"/>
      <p:bldP spid="16" grpId="0" animBg="1"/>
      <p:bldP spid="13323" grpId="0"/>
      <p:bldP spid="18" grpId="0" animBg="1"/>
      <p:bldP spid="21" grpId="0"/>
      <p:bldP spid="22" grpId="0"/>
      <p:bldP spid="23" grpId="0"/>
      <p:bldP spid="15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eine (C++)-Referenz?</a:t>
            </a:r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1042988" y="1790700"/>
            <a:ext cx="6985000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Eine </a:t>
            </a:r>
            <a:r>
              <a:rPr lang="de-DE" altLang="de-DE" b="1" dirty="0"/>
              <a:t>Referenz</a:t>
            </a:r>
            <a:r>
              <a:rPr lang="de-DE" altLang="de-DE" dirty="0"/>
              <a:t> ist ein </a:t>
            </a:r>
            <a:r>
              <a:rPr lang="de-DE" altLang="de-DE" b="1" i="1" dirty="0" err="1"/>
              <a:t>const</a:t>
            </a:r>
            <a:r>
              <a:rPr lang="de-DE" altLang="de-DE" b="1" dirty="0"/>
              <a:t> Zeiger</a:t>
            </a:r>
            <a:r>
              <a:rPr lang="de-DE" altLang="de-DE" dirty="0"/>
              <a:t>, der automatisch </a:t>
            </a:r>
            <a:r>
              <a:rPr lang="de-DE" altLang="de-DE" dirty="0" err="1"/>
              <a:t>dereferenziert</a:t>
            </a:r>
            <a:r>
              <a:rPr lang="de-DE" altLang="de-DE" dirty="0"/>
              <a:t> wird </a:t>
            </a:r>
            <a:r>
              <a:rPr lang="de-DE" altLang="de-DE" dirty="0" smtClean="0"/>
              <a:t>(„</a:t>
            </a:r>
            <a:r>
              <a:rPr lang="de-DE" altLang="de-DE" dirty="0" err="1" smtClean="0"/>
              <a:t>Syntactic</a:t>
            </a:r>
            <a:r>
              <a:rPr lang="de-DE" altLang="de-DE" dirty="0" smtClean="0"/>
              <a:t> Sugar“).</a:t>
            </a:r>
            <a:endParaRPr lang="de-DE" altLang="de-DE" dirty="0"/>
          </a:p>
        </p:txBody>
      </p:sp>
      <p:cxnSp>
        <p:nvCxnSpPr>
          <p:cNvPr id="14340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25209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Rechteck 8"/>
          <p:cNvSpPr>
            <a:spLocks noChangeArrowheads="1"/>
          </p:cNvSpPr>
          <p:nvPr/>
        </p:nvSpPr>
        <p:spPr bwMode="auto">
          <a:xfrm>
            <a:off x="900113" y="2768600"/>
            <a:ext cx="3563937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14342" name="Rechteck 10"/>
          <p:cNvSpPr>
            <a:spLocks noChangeArrowheads="1"/>
          </p:cNvSpPr>
          <p:nvPr/>
        </p:nvSpPr>
        <p:spPr bwMode="auto">
          <a:xfrm>
            <a:off x="5003800" y="2768600"/>
            <a:ext cx="2592388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7092950" y="3302000"/>
            <a:ext cx="1655763" cy="806450"/>
          </a:xfrm>
          <a:prstGeom prst="wedgeRoundRectCallout">
            <a:avLst>
              <a:gd name="adj1" fmla="val -130064"/>
              <a:gd name="adj2" fmla="val 3434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Verhält sich wie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5363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ich konsequent </a:t>
            </a:r>
            <a:r>
              <a:rPr lang="de-DE" altLang="de-DE" sz="1800" i="1"/>
              <a:t>const</a:t>
            </a:r>
            <a:r>
              <a:rPr lang="de-DE" altLang="de-DE" sz="1800" b="0"/>
              <a:t> verwenden?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>
            <a:off x="250825" y="2749550"/>
            <a:ext cx="514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Wann soll ich </a:t>
            </a:r>
            <a:r>
              <a:rPr lang="de-DE" altLang="de-DE" sz="1800" i="1"/>
              <a:t>const</a:t>
            </a:r>
            <a:r>
              <a:rPr lang="de-DE" altLang="de-DE" sz="1800" b="0"/>
              <a:t> verwenden und wann nicht?</a:t>
            </a:r>
          </a:p>
        </p:txBody>
      </p:sp>
      <p:sp>
        <p:nvSpPr>
          <p:cNvPr id="15366" name="Textfeld 4"/>
          <p:cNvSpPr txBox="1">
            <a:spLocks noChangeArrowheads="1"/>
          </p:cNvSpPr>
          <p:nvPr/>
        </p:nvSpPr>
        <p:spPr bwMode="auto">
          <a:xfrm>
            <a:off x="279400" y="3573463"/>
            <a:ext cx="5148263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der Unterschied zu </a:t>
            </a:r>
            <a:r>
              <a:rPr lang="de-DE" altLang="de-DE" sz="1800" i="1" dirty="0"/>
              <a:t>final</a:t>
            </a:r>
            <a:r>
              <a:rPr lang="de-DE" altLang="de-DE" sz="1800" b="0" i="1" dirty="0"/>
              <a:t> </a:t>
            </a:r>
            <a:r>
              <a:rPr lang="de-DE" altLang="de-DE" sz="1800" b="0" dirty="0"/>
              <a:t>in Java</a:t>
            </a:r>
            <a:r>
              <a:rPr lang="de-DE" altLang="de-DE" sz="1800" b="0" dirty="0" smtClean="0"/>
              <a:t>?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Gibt es eigentlich einen Unterschied zwischen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?</a:t>
            </a:r>
            <a:endParaRPr lang="de-DE" altLang="de-DE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Wieso </a:t>
            </a:r>
            <a:r>
              <a:rPr lang="de-DE" altLang="de-DE" i="1" smtClean="0"/>
              <a:t>const</a:t>
            </a:r>
            <a:r>
              <a:rPr lang="de-DE" altLang="de-DE" smtClean="0"/>
              <a:t>?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7561263" cy="4968875"/>
          </a:xfrm>
        </p:spPr>
        <p:txBody>
          <a:bodyPr/>
          <a:lstStyle/>
          <a:p>
            <a:pPr marL="358775" lvl="2" indent="0">
              <a:buFont typeface="Wingdings" pitchFamily="2" charset="2"/>
              <a:buNone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b="1" dirty="0" smtClean="0"/>
              <a:t>Compiler</a:t>
            </a:r>
            <a:r>
              <a:rPr lang="de-DE" altLang="de-DE" sz="2000" dirty="0" smtClean="0"/>
              <a:t> kann automatisch die Absichten des Programmierers </a:t>
            </a:r>
            <a:r>
              <a:rPr lang="de-DE" altLang="de-DE" sz="2000" b="1" dirty="0" smtClean="0"/>
              <a:t>statisch</a:t>
            </a:r>
            <a:r>
              <a:rPr lang="de-DE" altLang="de-DE" sz="2000" dirty="0" smtClean="0"/>
              <a:t> durchsetzen (es gibt einen guten Grund wieso etwas </a:t>
            </a:r>
            <a:r>
              <a:rPr lang="de-DE" altLang="de-DE" sz="2000" i="1" dirty="0" err="1" smtClean="0"/>
              <a:t>const</a:t>
            </a:r>
            <a:r>
              <a:rPr lang="de-DE" altLang="de-DE" sz="2000" dirty="0" smtClean="0"/>
              <a:t> sein soll!)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Compiler kann viele </a:t>
            </a:r>
            <a:r>
              <a:rPr lang="de-DE" altLang="de-DE" sz="2000" b="1" dirty="0" smtClean="0"/>
              <a:t>Optimierungen</a:t>
            </a:r>
            <a:r>
              <a:rPr lang="de-DE" altLang="de-DE" sz="2000" dirty="0" smtClean="0"/>
              <a:t> durchführen mit dem Wissen darüber, was </a:t>
            </a:r>
            <a:r>
              <a:rPr lang="de-DE" altLang="de-DE" sz="2000" i="1" dirty="0" err="1" smtClean="0"/>
              <a:t>const</a:t>
            </a:r>
            <a:r>
              <a:rPr lang="de-DE" altLang="de-DE" sz="2000" dirty="0" smtClean="0"/>
              <a:t> ist und was nicht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Absicht des Programms wird dem Leser </a:t>
            </a:r>
            <a:r>
              <a:rPr lang="de-DE" altLang="de-DE" sz="2000" b="1" dirty="0" smtClean="0"/>
              <a:t>„expliziter“.</a:t>
            </a:r>
            <a:r>
              <a:rPr lang="de-DE" altLang="de-DE" sz="2000" dirty="0" smtClean="0"/>
              <a:t/>
            </a:r>
            <a:br>
              <a:rPr lang="de-DE" altLang="de-DE" sz="2000" dirty="0" smtClean="0"/>
            </a:b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Wird für </a:t>
            </a:r>
            <a:r>
              <a:rPr lang="de-DE" altLang="de-DE" sz="2000" b="1" dirty="0" smtClean="0"/>
              <a:t>Objekte</a:t>
            </a:r>
            <a:r>
              <a:rPr lang="de-DE" altLang="de-DE" sz="2000" dirty="0" smtClean="0"/>
              <a:t> und </a:t>
            </a:r>
            <a:r>
              <a:rPr lang="de-DE" altLang="de-DE" sz="2000" b="1" dirty="0" smtClean="0"/>
              <a:t>Methoden</a:t>
            </a:r>
            <a:r>
              <a:rPr lang="de-DE" altLang="de-DE" sz="2000" dirty="0" smtClean="0"/>
              <a:t> sinnvoll verallgemeinert (sehen wir gleich am Beispiel)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Objektorientierung mit </a:t>
            </a:r>
            <a:r>
              <a:rPr lang="de-DE" altLang="de-DE" i="1" dirty="0" err="1" smtClean="0"/>
              <a:t>const</a:t>
            </a:r>
            <a:endParaRPr lang="de-DE" altLang="de-DE" i="1" dirty="0" smtClean="0"/>
          </a:p>
        </p:txBody>
      </p:sp>
      <p:sp>
        <p:nvSpPr>
          <p:cNvPr id="17411" name="Rechteck 4"/>
          <p:cNvSpPr>
            <a:spLocks noChangeArrowheads="1"/>
          </p:cNvSpPr>
          <p:nvPr/>
        </p:nvSpPr>
        <p:spPr bwMode="auto">
          <a:xfrm>
            <a:off x="777875" y="1512888"/>
            <a:ext cx="4567238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Building(</a:t>
            </a: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numberOfFloors);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printFloorPlan() 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std::</a:t>
            </a:r>
            <a:r>
              <a:rPr lang="de-DE" altLang="de-DE" sz="1800" b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800" b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800" b="0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5032"/>
                </a:solidFill>
                <a:latin typeface="Consolas" pitchFamily="49" charset="0"/>
              </a:rPr>
              <a:t>	Elevator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7412" name="Rechteck 6"/>
          <p:cNvSpPr>
            <a:spLocks noChangeArrowheads="1"/>
          </p:cNvSpPr>
          <p:nvPr/>
        </p:nvSpPr>
        <p:spPr bwMode="auto">
          <a:xfrm>
            <a:off x="792163" y="4826000"/>
            <a:ext cx="7092950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iDoNotChangeAnything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building.printFloorPlan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902200" y="2205038"/>
            <a:ext cx="3486150" cy="936625"/>
          </a:xfrm>
          <a:prstGeom prst="wedgeRoundRectCallout">
            <a:avLst>
              <a:gd name="adj1" fmla="val -67337"/>
              <a:gd name="adj2" fmla="val 363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Verändert den Zustand des Objekts nicht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Read-</a:t>
            </a:r>
            <a:r>
              <a:rPr lang="de-DE" b="1" dirty="0" err="1">
                <a:solidFill>
                  <a:schemeClr val="bg1"/>
                </a:solidFill>
              </a:rPr>
              <a:t>only</a:t>
            </a:r>
            <a:r>
              <a:rPr lang="de-DE" b="1" dirty="0">
                <a:solidFill>
                  <a:schemeClr val="bg1"/>
                </a:solidFill>
              </a:rPr>
              <a:t>-Zugriff)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716463" y="3830638"/>
            <a:ext cx="2182812" cy="842962"/>
          </a:xfrm>
          <a:prstGeom prst="wedgeRoundRectCallout">
            <a:avLst>
              <a:gd name="adj1" fmla="val -24780"/>
              <a:gd name="adj2" fmla="val 7657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>
                <a:solidFill>
                  <a:schemeClr val="bg1"/>
                </a:solidFill>
              </a:rPr>
              <a:t>building</a:t>
            </a:r>
            <a:r>
              <a:rPr lang="de-DE" dirty="0">
                <a:solidFill>
                  <a:schemeClr val="bg1"/>
                </a:solidFill>
              </a:rPr>
              <a:t> darf nicht verändert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662363" y="5684838"/>
            <a:ext cx="3617912" cy="696912"/>
          </a:xfrm>
          <a:prstGeom prst="wedgeRoundRectCallout">
            <a:avLst>
              <a:gd name="adj1" fmla="val -39233"/>
              <a:gd name="adj2" fmla="val -896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dürfen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b="1" dirty="0" err="1">
                <a:solidFill>
                  <a:schemeClr val="bg1"/>
                </a:solidFill>
              </a:rPr>
              <a:t>const</a:t>
            </a:r>
            <a:r>
              <a:rPr lang="de-DE" b="1" dirty="0">
                <a:solidFill>
                  <a:schemeClr val="bg1"/>
                </a:solidFill>
              </a:rPr>
              <a:t> Methoden</a:t>
            </a:r>
            <a:r>
              <a:rPr lang="de-DE" dirty="0">
                <a:solidFill>
                  <a:schemeClr val="bg1"/>
                </a:solidFill>
              </a:rPr>
              <a:t> von </a:t>
            </a:r>
            <a:r>
              <a:rPr lang="de-DE" i="1" dirty="0" err="1">
                <a:solidFill>
                  <a:schemeClr val="bg1"/>
                </a:solidFill>
              </a:rPr>
              <a:t>building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aufgerufen werden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Übersicht – Wo kann </a:t>
            </a:r>
            <a:r>
              <a:rPr lang="de-DE" altLang="de-DE" i="1" dirty="0" err="1" smtClean="0"/>
              <a:t>const</a:t>
            </a:r>
            <a:r>
              <a:rPr lang="de-DE" altLang="de-DE" i="1" dirty="0" smtClean="0"/>
              <a:t> </a:t>
            </a:r>
            <a:r>
              <a:rPr lang="de-DE" altLang="de-DE" dirty="0" smtClean="0"/>
              <a:t>auftauchen?</a:t>
            </a:r>
            <a:endParaRPr lang="de-DE" altLang="de-DE" i="1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numFloors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&amp;</a:t>
            </a:r>
            <a:r>
              <a:rPr lang="en-US" sz="16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 err="1" smtClean="0"/>
              <a:t>Unveränderliches</a:t>
            </a:r>
            <a:r>
              <a:rPr lang="en-US" sz="1600" dirty="0" smtClean="0"/>
              <a:t> </a:t>
            </a:r>
            <a:r>
              <a:rPr lang="en-US" sz="1600" dirty="0" err="1" smtClean="0"/>
              <a:t>Attribut</a:t>
            </a:r>
            <a:r>
              <a:rPr lang="en-US" sz="1600" dirty="0" smtClean="0"/>
              <a:t> (-&gt; </a:t>
            </a:r>
            <a:r>
              <a:rPr lang="en-US" sz="1600" dirty="0" err="1" smtClean="0"/>
              <a:t>Initialisierungsliste</a:t>
            </a:r>
            <a:r>
              <a:rPr lang="en-US" sz="1600" dirty="0" smtClean="0"/>
              <a:t> </a:t>
            </a:r>
            <a:r>
              <a:rPr lang="en-US" sz="1600" dirty="0" err="1" smtClean="0"/>
              <a:t>nötig</a:t>
            </a:r>
            <a:r>
              <a:rPr lang="en-US" sz="1600" dirty="0" smtClean="0"/>
              <a:t>!)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MAX_FLOOR_COUNT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3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 err="1" smtClean="0"/>
              <a:t>Konstante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&amp;Building::</a:t>
            </a:r>
            <a:r>
              <a:rPr lang="en-US" sz="1600" dirty="0" err="1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getElevator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 err="1"/>
              <a:t>Methode</a:t>
            </a:r>
            <a:r>
              <a:rPr lang="en-US" sz="1600" dirty="0"/>
              <a:t>, die </a:t>
            </a:r>
            <a:r>
              <a:rPr lang="en-US" sz="1600" dirty="0" err="1" smtClean="0"/>
              <a:t>eine</a:t>
            </a:r>
            <a:r>
              <a:rPr lang="en-US" sz="1600" dirty="0" smtClean="0"/>
              <a:t> </a:t>
            </a:r>
            <a:r>
              <a:rPr lang="en-US" sz="1600" dirty="0" err="1" smtClean="0"/>
              <a:t>unveränderliche</a:t>
            </a:r>
            <a:r>
              <a:rPr lang="en-US" sz="1600" dirty="0" smtClean="0"/>
              <a:t> </a:t>
            </a:r>
            <a:r>
              <a:rPr lang="en-US" sz="1600" i="1" dirty="0" smtClean="0"/>
              <a:t>Elevator</a:t>
            </a:r>
            <a:r>
              <a:rPr lang="en-US" sz="1600" dirty="0" smtClean="0"/>
              <a:t>-</a:t>
            </a:r>
            <a:r>
              <a:rPr lang="en-US" sz="1600" dirty="0" err="1" smtClean="0"/>
              <a:t>Instanz</a:t>
            </a:r>
            <a:r>
              <a:rPr lang="en-US" sz="1600" dirty="0" smtClean="0"/>
              <a:t> </a:t>
            </a:r>
            <a:r>
              <a:rPr lang="en-US" sz="1600" dirty="0" err="1" smtClean="0"/>
              <a:t>liefert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die </a:t>
            </a:r>
            <a:r>
              <a:rPr lang="en-US" sz="1600" dirty="0" err="1" smtClean="0"/>
              <a:t>umgebende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 </a:t>
            </a:r>
            <a:r>
              <a:rPr lang="en-US" sz="1600" i="1" dirty="0" smtClean="0"/>
              <a:t>Building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(2.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br>
              <a:rPr lang="en-US" sz="1600" dirty="0" smtClean="0"/>
            </a:br>
            <a:endParaRPr lang="en-US" sz="1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modifyPerson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person);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Methodenparameter</a:t>
            </a:r>
            <a:r>
              <a:rPr lang="en-US" sz="1600" dirty="0"/>
              <a:t> </a:t>
            </a:r>
            <a:r>
              <a:rPr lang="en-US" sz="1600" i="1" dirty="0" smtClean="0"/>
              <a:t>person</a:t>
            </a:r>
            <a:r>
              <a:rPr lang="en-US" sz="1600" dirty="0"/>
              <a:t> </a:t>
            </a:r>
            <a:r>
              <a:rPr lang="en-US" sz="1600" dirty="0" err="1" smtClean="0"/>
              <a:t>als</a:t>
            </a:r>
            <a:r>
              <a:rPr lang="en-US" sz="1600" dirty="0" smtClean="0"/>
              <a:t> Pointer, der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neu</a:t>
            </a:r>
            <a:r>
              <a:rPr lang="en-US" sz="1600" dirty="0" smtClean="0"/>
              <a:t> </a:t>
            </a:r>
            <a:r>
              <a:rPr lang="en-US" sz="1600" dirty="0" err="1" smtClean="0"/>
              <a:t>zugewiesen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(also </a:t>
            </a:r>
            <a:r>
              <a:rPr lang="en-US" sz="1600" dirty="0" err="1" smtClean="0"/>
              <a:t>kein</a:t>
            </a:r>
            <a:r>
              <a:rPr lang="en-US" sz="1600" dirty="0" smtClean="0"/>
              <a:t> </a:t>
            </a:r>
            <a:r>
              <a:rPr lang="en-US" sz="1600" i="1" dirty="0" smtClean="0"/>
              <a:t>person = new Person(), 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</a:t>
            </a:r>
            <a:r>
              <a:rPr lang="en-US" sz="1600" dirty="0" err="1" smtClean="0"/>
              <a:t>dessen</a:t>
            </a:r>
            <a:r>
              <a:rPr lang="en-US" sz="1600" dirty="0" smtClean="0"/>
              <a:t> </a:t>
            </a:r>
            <a:r>
              <a:rPr lang="en-US" sz="1600" dirty="0" err="1" smtClean="0"/>
              <a:t>Objekt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90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Konstruktor, </a:t>
            </a:r>
            <a:r>
              <a:rPr lang="de-DE" altLang="de-DE" dirty="0" err="1" smtClean="0"/>
              <a:t>Destruktor</a:t>
            </a:r>
            <a:r>
              <a:rPr lang="de-DE" altLang="de-DE" dirty="0" smtClean="0"/>
              <a:t> und </a:t>
            </a:r>
            <a:r>
              <a:rPr lang="de-DE" altLang="de-DE" dirty="0" err="1" smtClean="0"/>
              <a:t>Copy</a:t>
            </a:r>
            <a:r>
              <a:rPr lang="de-DE" altLang="de-DE" dirty="0" smtClean="0"/>
              <a:t>-Konstruktor</a:t>
            </a:r>
          </a:p>
        </p:txBody>
      </p:sp>
      <p:pic>
        <p:nvPicPr>
          <p:cNvPr id="18435" name="Picture 2" descr="C:\Users\anjorin\Dropbox\Home\documents\uni\c++_praktikum\SoSe2013\Clipart\iStock_000006789227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628775"/>
            <a:ext cx="6913562" cy="458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hteck 16"/>
          <p:cNvSpPr>
            <a:spLocks noChangeArrowheads="1"/>
          </p:cNvSpPr>
          <p:nvPr/>
        </p:nvSpPr>
        <p:spPr bwMode="auto">
          <a:xfrm>
            <a:off x="4343840" y="5297268"/>
            <a:ext cx="4592637" cy="1012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59" name="Rechteck 13"/>
          <p:cNvSpPr>
            <a:spLocks noChangeArrowheads="1"/>
          </p:cNvSpPr>
          <p:nvPr/>
        </p:nvSpPr>
        <p:spPr bwMode="auto">
          <a:xfrm>
            <a:off x="4355576" y="3728690"/>
            <a:ext cx="4591050" cy="14414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0" name="Rechteck 11"/>
          <p:cNvSpPr>
            <a:spLocks noChangeArrowheads="1"/>
          </p:cNvSpPr>
          <p:nvPr/>
        </p:nvSpPr>
        <p:spPr bwMode="auto">
          <a:xfrm>
            <a:off x="4355976" y="1866900"/>
            <a:ext cx="4449763" cy="16318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Konstruktor, Destruktor und Copy-Konstruktor</a:t>
            </a:r>
          </a:p>
        </p:txBody>
      </p:sp>
      <p:sp>
        <p:nvSpPr>
          <p:cNvPr id="6" name="Rechteck 5"/>
          <p:cNvSpPr/>
          <p:nvPr/>
        </p:nvSpPr>
        <p:spPr>
          <a:xfrm>
            <a:off x="539552" y="2788078"/>
            <a:ext cx="4572000" cy="23820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 </a:t>
            </a:r>
            <a:endParaRPr lang="de-DE" sz="16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~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Floor(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&amp;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std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string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C0"/>
                </a:solidFill>
                <a:latin typeface="Consolas"/>
              </a:rPr>
              <a:t>label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6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9463" name="Rechteck 10"/>
          <p:cNvSpPr>
            <a:spLocks noChangeArrowheads="1"/>
          </p:cNvSpPr>
          <p:nvPr/>
        </p:nvSpPr>
        <p:spPr bwMode="auto">
          <a:xfrm>
            <a:off x="4283968" y="1866900"/>
            <a:ext cx="4572000" cy="4442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string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floor.label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1187624" y="1711325"/>
            <a:ext cx="2784301" cy="842963"/>
          </a:xfrm>
          <a:prstGeom prst="wedgeRoundRectCallout">
            <a:avLst>
              <a:gd name="adj1" fmla="val 73979"/>
              <a:gd name="adj2" fmla="val 2322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/>
              <a:t>Konstruktor</a:t>
            </a:r>
            <a:r>
              <a:rPr lang="de-DE" dirty="0"/>
              <a:t>  </a:t>
            </a: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b="1" dirty="0" smtClean="0">
                <a:solidFill>
                  <a:schemeClr val="bg1"/>
                </a:solidFill>
              </a:rPr>
              <a:t>Initialisierungsliste</a:t>
            </a:r>
            <a:r>
              <a:rPr lang="de-DE" dirty="0" smtClean="0">
                <a:solidFill>
                  <a:schemeClr val="bg1"/>
                </a:solidFill>
              </a:rPr>
              <a:t> (Reihenfolge beachten!)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13694" y="4980561"/>
            <a:ext cx="2292350" cy="633412"/>
          </a:xfrm>
          <a:prstGeom prst="wedgeRoundRectCallout">
            <a:avLst>
              <a:gd name="adj1" fmla="val 65793"/>
              <a:gd name="adj2" fmla="val -11910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Copy-Konstruktor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3694" y="5774611"/>
            <a:ext cx="2292350" cy="633413"/>
          </a:xfrm>
          <a:prstGeom prst="wedgeRoundRectCallout">
            <a:avLst>
              <a:gd name="adj1" fmla="val 68427"/>
              <a:gd name="adj2" fmla="val 170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Destruktor</a:t>
            </a:r>
            <a:endParaRPr lang="de-DE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1"/>
          <p:cNvSpPr>
            <a:spLocks noChangeArrowheads="1"/>
          </p:cNvSpPr>
          <p:nvPr/>
        </p:nvSpPr>
        <p:spPr bwMode="auto">
          <a:xfrm>
            <a:off x="4902200" y="3992563"/>
            <a:ext cx="3136900" cy="7318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1"/>
          <p:cNvSpPr>
            <a:spLocks noChangeArrowheads="1"/>
          </p:cNvSpPr>
          <p:nvPr/>
        </p:nvSpPr>
        <p:spPr bwMode="auto">
          <a:xfrm>
            <a:off x="4891088" y="3556000"/>
            <a:ext cx="313690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</a:t>
            </a:r>
          </a:p>
        </p:txBody>
      </p:sp>
      <p:sp>
        <p:nvSpPr>
          <p:cNvPr id="20485" name="Textfeld 1"/>
          <p:cNvSpPr txBox="1">
            <a:spLocks noChangeArrowheads="1"/>
          </p:cNvSpPr>
          <p:nvPr/>
        </p:nvSpPr>
        <p:spPr bwMode="auto">
          <a:xfrm>
            <a:off x="133350" y="1898650"/>
            <a:ext cx="8939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/>
              <a:t>Parameter werden in C++ </a:t>
            </a:r>
            <a:r>
              <a:rPr lang="de-DE" altLang="de-DE" sz="2200"/>
              <a:t>immer</a:t>
            </a:r>
            <a:r>
              <a:rPr lang="de-DE" altLang="de-DE" sz="2200" b="0"/>
              <a:t> per Wert übergeben (</a:t>
            </a:r>
            <a:r>
              <a:rPr lang="de-DE" altLang="de-DE" sz="2200"/>
              <a:t>Call by Value</a:t>
            </a:r>
            <a:r>
              <a:rPr lang="de-DE" altLang="de-DE" sz="2200" b="0"/>
              <a:t>)</a:t>
            </a:r>
          </a:p>
        </p:txBody>
      </p:sp>
      <p:sp>
        <p:nvSpPr>
          <p:cNvPr id="20486" name="Rechteck 3"/>
          <p:cNvSpPr>
            <a:spLocks noChangeArrowheads="1"/>
          </p:cNvSpPr>
          <p:nvPr/>
        </p:nvSpPr>
        <p:spPr bwMode="auto">
          <a:xfrm>
            <a:off x="250825" y="2852738"/>
            <a:ext cx="4572000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iUseACopy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iWorkOnACopy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800" b="0" dirty="0"/>
          </a:p>
        </p:txBody>
      </p:sp>
      <p:cxnSp>
        <p:nvCxnSpPr>
          <p:cNvPr id="20487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8" name="Rechteck 6"/>
          <p:cNvSpPr>
            <a:spLocks noChangeArrowheads="1"/>
          </p:cNvSpPr>
          <p:nvPr/>
        </p:nvSpPr>
        <p:spPr bwMode="auto">
          <a:xfrm>
            <a:off x="5148263" y="2997200"/>
            <a:ext cx="28448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2048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1244047" y="5368879"/>
            <a:ext cx="3376613" cy="1009650"/>
          </a:xfrm>
          <a:prstGeom prst="wedgeRoundRectCallout">
            <a:avLst>
              <a:gd name="adj1" fmla="val -18417"/>
              <a:gd name="adj2" fmla="val -615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Copy-Konstruktor</a:t>
            </a:r>
            <a:r>
              <a:rPr lang="de-DE" dirty="0">
                <a:solidFill>
                  <a:schemeClr val="bg1"/>
                </a:solidFill>
              </a:rPr>
              <a:t> wird bei der Übergabe aufgerufen, um das Objekt zu kopieren!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659438" y="5373688"/>
            <a:ext cx="3376612" cy="1008062"/>
          </a:xfrm>
          <a:prstGeom prst="wedgeRoundRectCallout">
            <a:avLst>
              <a:gd name="adj1" fmla="val 18273"/>
              <a:gd name="adj2" fmla="val -11850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wird automatisch zerstört wenn </a:t>
            </a:r>
            <a:r>
              <a:rPr lang="de-DE" i="1" dirty="0" err="1" smtClean="0">
                <a:solidFill>
                  <a:schemeClr val="bg1"/>
                </a:solidFill>
              </a:rPr>
              <a:t>iUseACopy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zu </a:t>
            </a:r>
            <a:r>
              <a:rPr lang="de-DE" i="1" dirty="0" err="1">
                <a:solidFill>
                  <a:schemeClr val="bg1"/>
                </a:solidFill>
              </a:rPr>
              <a:t>main</a:t>
            </a:r>
            <a:r>
              <a:rPr lang="de-DE" dirty="0">
                <a:solidFill>
                  <a:schemeClr val="bg1"/>
                </a:solidFill>
              </a:rPr>
              <a:t> zurückkehrt…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 leben meine Daten? … und </a:t>
            </a:r>
            <a:r>
              <a:rPr lang="de-DE" altLang="de-DE" smtClean="0"/>
              <a:t>wie lange?</a:t>
            </a:r>
          </a:p>
        </p:txBody>
      </p:sp>
      <p:pic>
        <p:nvPicPr>
          <p:cNvPr id="4099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363788"/>
            <a:ext cx="4052887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(I)</a:t>
            </a:r>
          </a:p>
        </p:txBody>
      </p:sp>
      <p:sp>
        <p:nvSpPr>
          <p:cNvPr id="21507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smtClean="0"/>
              <a:t>Kopieren bei der Übergabe ist oft nicht gewollt. Lösungsmöglichkeiten:</a:t>
            </a:r>
            <a:endParaRPr lang="de-DE" altLang="de-DE" sz="22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(1</a:t>
            </a:r>
            <a:r>
              <a:rPr lang="de-DE" altLang="de-DE" sz="2200" b="0" dirty="0" smtClean="0"/>
              <a:t>)  </a:t>
            </a:r>
            <a:r>
              <a:rPr lang="de-DE" altLang="de-DE" sz="2200" b="0" dirty="0"/>
              <a:t>Übergabe „per Referenz“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Reference</a:t>
            </a:r>
            <a:r>
              <a:rPr lang="de-DE" altLang="de-DE" sz="2200" b="0" dirty="0"/>
              <a:t>)</a:t>
            </a:r>
          </a:p>
        </p:txBody>
      </p:sp>
      <p:cxnSp>
        <p:nvCxnSpPr>
          <p:cNvPr id="21508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0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4680051" y="1169180"/>
            <a:ext cx="1771650" cy="409575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Wieso nicht?</a:t>
            </a:r>
          </a:p>
        </p:txBody>
      </p:sp>
      <p:sp>
        <p:nvSpPr>
          <p:cNvPr id="21511" name="Rechteck 7"/>
          <p:cNvSpPr>
            <a:spLocks noChangeArrowheads="1"/>
          </p:cNvSpPr>
          <p:nvPr/>
        </p:nvSpPr>
        <p:spPr bwMode="auto">
          <a:xfrm>
            <a:off x="319088" y="2936875"/>
            <a:ext cx="4572000" cy="26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1512" name="Rechteck 13"/>
          <p:cNvSpPr>
            <a:spLocks noChangeArrowheads="1"/>
          </p:cNvSpPr>
          <p:nvPr/>
        </p:nvSpPr>
        <p:spPr bwMode="auto">
          <a:xfrm>
            <a:off x="4949825" y="3860800"/>
            <a:ext cx="27892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292725" y="2797175"/>
            <a:ext cx="3095625" cy="776288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wird keine Kopie des Objekts angelegt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1328738" y="5461000"/>
            <a:ext cx="2597150" cy="776288"/>
          </a:xfrm>
          <a:prstGeom prst="wedgeRoundRectCallout">
            <a:avLst>
              <a:gd name="adj1" fmla="val -5554"/>
              <a:gd name="adj2" fmla="val -802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Eine Referenz wird „per Wert übergeben“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784850" y="5345113"/>
            <a:ext cx="263842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iUseAReference</a:t>
            </a:r>
            <a:r>
              <a:rPr lang="de-DE" dirty="0" smtClean="0">
                <a:solidFill>
                  <a:schemeClr val="bg1"/>
                </a:solidFill>
              </a:rPr>
              <a:t> kann </a:t>
            </a:r>
            <a:r>
              <a:rPr lang="de-DE" dirty="0">
                <a:solidFill>
                  <a:schemeClr val="bg1"/>
                </a:solidFill>
              </a:rPr>
              <a:t>aber das Objekt beliebig verändern!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457864" y="5229200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10" grpId="0" animBg="1"/>
      <p:bldP spid="21511" grpId="0"/>
      <p:bldP spid="21512" grpId="0"/>
      <p:bldP spid="16" grpId="0" animBg="1"/>
      <p:bldP spid="17" grpId="0" animBg="1"/>
      <p:bldP spid="18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3"/>
          <p:cNvSpPr>
            <a:spLocks noChangeArrowheads="1"/>
          </p:cNvSpPr>
          <p:nvPr/>
        </p:nvSpPr>
        <p:spPr bwMode="auto">
          <a:xfrm>
            <a:off x="323974" y="2965256"/>
            <a:ext cx="5184130" cy="284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(II)</a:t>
            </a:r>
          </a:p>
        </p:txBody>
      </p:sp>
      <p:sp>
        <p:nvSpPr>
          <p:cNvPr id="22532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(2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i="1" dirty="0" err="1"/>
              <a:t>const</a:t>
            </a:r>
            <a:r>
              <a:rPr lang="de-DE" altLang="de-DE" sz="2200" dirty="0"/>
              <a:t> Referenz</a:t>
            </a:r>
          </a:p>
        </p:txBody>
      </p:sp>
      <p:cxnSp>
        <p:nvCxnSpPr>
          <p:cNvPr id="22533" name="Gerade Verbindung 48"/>
          <p:cNvCxnSpPr>
            <a:cxnSpLocks noChangeShapeType="1"/>
          </p:cNvCxnSpPr>
          <p:nvPr/>
        </p:nvCxnSpPr>
        <p:spPr bwMode="auto">
          <a:xfrm>
            <a:off x="54356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Pfeil nach rechts 71"/>
          <p:cNvSpPr>
            <a:spLocks noChangeArrowheads="1"/>
          </p:cNvSpPr>
          <p:nvPr/>
        </p:nvSpPr>
        <p:spPr bwMode="auto">
          <a:xfrm>
            <a:off x="5132388" y="407352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2535" name="Rechteck 13"/>
          <p:cNvSpPr>
            <a:spLocks noChangeArrowheads="1"/>
          </p:cNvSpPr>
          <p:nvPr/>
        </p:nvSpPr>
        <p:spPr bwMode="auto">
          <a:xfrm>
            <a:off x="5867400" y="3860800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4873083" y="5301207"/>
            <a:ext cx="3787775" cy="761037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Dies </a:t>
            </a:r>
            <a:r>
              <a:rPr lang="de-DE" b="1" dirty="0">
                <a:solidFill>
                  <a:schemeClr val="bg1"/>
                </a:solidFill>
              </a:rPr>
              <a:t>sollte grundsätzlich die Default-Übergabestrategie sein.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4644483" y="5104663"/>
            <a:ext cx="14287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8000" dirty="0">
                <a:solidFill>
                  <a:srgbClr val="005AA9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58775" y="2924944"/>
            <a:ext cx="5436096" cy="26110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"This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is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["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	   &lt;&lt;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getNumber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"]"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b="1" dirty="0" err="1">
                <a:solidFill>
                  <a:srgbClr val="642880"/>
                </a:solidFill>
                <a:latin typeface="Consolas"/>
              </a:rPr>
              <a:t>endl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>
              <a:defRPr/>
            </a:pPr>
            <a:r>
              <a:rPr lang="de-DE" sz="1600" dirty="0">
                <a:solidFill>
                  <a:srgbClr val="005032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(0);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600" dirty="0"/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(III)</a:t>
            </a:r>
          </a:p>
        </p:txBody>
      </p:sp>
      <p:sp>
        <p:nvSpPr>
          <p:cNvPr id="23556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(3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dirty="0"/>
              <a:t>Zeiger</a:t>
            </a:r>
          </a:p>
        </p:txBody>
      </p:sp>
      <p:cxnSp>
        <p:nvCxnSpPr>
          <p:cNvPr id="23557" name="Gerade Verbindung 48"/>
          <p:cNvCxnSpPr>
            <a:cxnSpLocks noChangeShapeType="1"/>
          </p:cNvCxnSpPr>
          <p:nvPr/>
        </p:nvCxnSpPr>
        <p:spPr bwMode="auto">
          <a:xfrm>
            <a:off x="54356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8" name="Pfeil nach rechts 71"/>
          <p:cNvSpPr>
            <a:spLocks noChangeArrowheads="1"/>
          </p:cNvSpPr>
          <p:nvPr/>
        </p:nvSpPr>
        <p:spPr bwMode="auto">
          <a:xfrm>
            <a:off x="5132388" y="407352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3559" name="Rechteck 13"/>
          <p:cNvSpPr>
            <a:spLocks noChangeArrowheads="1"/>
          </p:cNvSpPr>
          <p:nvPr/>
        </p:nvSpPr>
        <p:spPr bwMode="auto">
          <a:xfrm>
            <a:off x="5867400" y="3860800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24579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die Übergabe per </a:t>
            </a:r>
            <a:r>
              <a:rPr lang="de-DE" altLang="de-DE" sz="1800" b="0" i="1" dirty="0" err="1" smtClean="0"/>
              <a:t>const</a:t>
            </a:r>
            <a:r>
              <a:rPr lang="de-DE" altLang="de-DE" sz="1800" b="0" i="1" dirty="0" smtClean="0"/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ein </a:t>
            </a:r>
            <a:r>
              <a:rPr lang="de-DE" altLang="de-DE" sz="1800" dirty="0"/>
              <a:t>sinnvoller Default</a:t>
            </a:r>
            <a:r>
              <a:rPr lang="de-DE" altLang="de-DE" sz="1800" b="0" dirty="0"/>
              <a:t>?</a:t>
            </a:r>
          </a:p>
        </p:txBody>
      </p:sp>
      <p:sp>
        <p:nvSpPr>
          <p:cNvPr id="2458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ist die Übergabe per </a:t>
            </a:r>
            <a:r>
              <a:rPr lang="de-DE" altLang="de-DE" sz="1800" b="0" i="1" dirty="0" err="1" smtClean="0"/>
              <a:t>const</a:t>
            </a:r>
            <a:r>
              <a:rPr lang="de-DE" altLang="de-DE" sz="1800" b="0" i="1" dirty="0" smtClean="0"/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dirty="0"/>
              <a:t>nicht möglich</a:t>
            </a:r>
            <a:r>
              <a:rPr lang="de-DE" altLang="de-DE" sz="1800" b="0" dirty="0"/>
              <a:t>?</a:t>
            </a:r>
          </a:p>
        </p:txBody>
      </p:sp>
      <p:sp>
        <p:nvSpPr>
          <p:cNvPr id="24582" name="Textfeld 4"/>
          <p:cNvSpPr txBox="1">
            <a:spLocks noChangeArrowheads="1"/>
          </p:cNvSpPr>
          <p:nvPr/>
        </p:nvSpPr>
        <p:spPr bwMode="auto">
          <a:xfrm>
            <a:off x="250825" y="4189413"/>
            <a:ext cx="446563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(sogar in vielen Fällen muss) man die </a:t>
            </a:r>
            <a:r>
              <a:rPr lang="de-DE" altLang="de-DE" sz="1800"/>
              <a:t>Initialisierungsliste</a:t>
            </a:r>
            <a:r>
              <a:rPr lang="de-DE" altLang="de-DE" sz="1800" b="0"/>
              <a:t> verwenden?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975225" y="2076450"/>
            <a:ext cx="3646488" cy="409575"/>
          </a:xfrm>
          <a:prstGeom prst="wedgeRoundRectCallout">
            <a:avLst>
              <a:gd name="adj1" fmla="val -69524"/>
              <a:gd name="adj2" fmla="val -16357"/>
              <a:gd name="adj3" fmla="val 16667"/>
            </a:avLst>
          </a:prstGeom>
          <a:solidFill>
            <a:schemeClr val="tx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Schlagwort: </a:t>
            </a:r>
            <a:r>
              <a:rPr lang="de-DE" b="1" i="1" dirty="0" err="1" smtClean="0">
                <a:solidFill>
                  <a:schemeClr val="bg1"/>
                </a:solidFill>
              </a:rPr>
              <a:t>Const</a:t>
            </a:r>
            <a:r>
              <a:rPr lang="de-DE" b="1" i="1" dirty="0" smtClean="0">
                <a:solidFill>
                  <a:schemeClr val="bg1"/>
                </a:solidFill>
              </a:rPr>
              <a:t> Correctness</a:t>
            </a:r>
            <a:endParaRPr lang="de-DE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358775" y="4920889"/>
            <a:ext cx="6301457" cy="66177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Assignment</a:t>
            </a:r>
            <a:r>
              <a:rPr lang="de-DE" altLang="de-DE" dirty="0" smtClean="0"/>
              <a:t> Operator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Neben dem </a:t>
            </a:r>
            <a:r>
              <a:rPr lang="de-DE" b="0" dirty="0" err="1" smtClean="0"/>
              <a:t>Kopierkonstruktor</a:t>
            </a:r>
            <a:r>
              <a:rPr lang="de-DE" b="0" dirty="0" smtClean="0"/>
              <a:t> gibt es auch noch eine andere Art, den Zustand eines Objektes zu übertragen: den </a:t>
            </a:r>
            <a:r>
              <a:rPr lang="de-DE" dirty="0" smtClean="0"/>
              <a:t>Zuweisungs-</a:t>
            </a:r>
            <a:r>
              <a:rPr lang="de-DE" b="0" dirty="0" smtClean="0"/>
              <a:t> oder </a:t>
            </a:r>
            <a:r>
              <a:rPr lang="de-DE" dirty="0" err="1" smtClean="0"/>
              <a:t>Assignment</a:t>
            </a:r>
            <a:r>
              <a:rPr lang="de-DE" dirty="0" smtClean="0"/>
              <a:t> Operator</a:t>
            </a:r>
          </a:p>
          <a:p>
            <a:r>
              <a:rPr lang="de-DE" dirty="0" smtClean="0"/>
              <a:t>Beispiel: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358775" y="2924944"/>
            <a:ext cx="7704856" cy="2897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6731919" y="5352231"/>
            <a:ext cx="1800200" cy="357411"/>
          </a:xfrm>
          <a:prstGeom prst="wedgeRoundRectCallout">
            <a:avLst>
              <a:gd name="adj1" fmla="val -55413"/>
              <a:gd name="adj2" fmla="val -1361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soll das?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6517357" y="5201792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/>
              <a:t>?</a:t>
            </a:r>
            <a:endParaRPr lang="de-DE" altLang="de-DE" sz="4000" b="1" dirty="0"/>
          </a:p>
        </p:txBody>
      </p:sp>
      <p:sp>
        <p:nvSpPr>
          <p:cNvPr id="14" name="Abgerundete rechteckige Legende 13"/>
          <p:cNvSpPr/>
          <p:nvPr/>
        </p:nvSpPr>
        <p:spPr>
          <a:xfrm>
            <a:off x="1763688" y="5863569"/>
            <a:ext cx="7236296" cy="589619"/>
          </a:xfrm>
          <a:prstGeom prst="wedgeRoundRectCallout">
            <a:avLst>
              <a:gd name="adj1" fmla="val 26356"/>
              <a:gd name="adj2" fmla="val -6635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>
                <a:solidFill>
                  <a:schemeClr val="bg1"/>
                </a:solidFill>
              </a:rPr>
              <a:t>-</a:t>
            </a:r>
            <a:r>
              <a:rPr lang="de-DE" b="1" dirty="0" smtClean="0">
                <a:solidFill>
                  <a:schemeClr val="bg1"/>
                </a:solidFill>
              </a:rPr>
              <a:t>Konstruktor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beim Initialisieren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err="1" smtClean="0">
                <a:solidFill>
                  <a:schemeClr val="bg1"/>
                </a:solidFill>
              </a:rPr>
              <a:t>Assignment</a:t>
            </a:r>
            <a:r>
              <a:rPr lang="de-DE" b="1" dirty="0" smtClean="0">
                <a:solidFill>
                  <a:schemeClr val="bg1"/>
                </a:solidFill>
              </a:rPr>
              <a:t>-Operator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nach dem Initialisieren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1527204" y="5808909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/>
              <a:t>!</a:t>
            </a:r>
            <a:endParaRPr lang="de-DE" alt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246992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11" grpId="0" animBg="1"/>
      <p:bldP spid="12" grpId="0"/>
      <p:bldP spid="14" grpId="0" animBg="1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u="sng" dirty="0" err="1" smtClean="0">
                <a:solidFill>
                  <a:schemeClr val="bg1"/>
                </a:solidFill>
              </a:rPr>
              <a:t>Rule</a:t>
            </a:r>
            <a:r>
              <a:rPr lang="de-DE" u="sng" dirty="0" smtClean="0">
                <a:solidFill>
                  <a:schemeClr val="bg1"/>
                </a:solidFill>
              </a:rPr>
              <a:t> </a:t>
            </a:r>
            <a:r>
              <a:rPr lang="de-DE" u="sng" dirty="0" err="1" smtClean="0">
                <a:solidFill>
                  <a:schemeClr val="bg1"/>
                </a:solidFill>
              </a:rPr>
              <a:t>of</a:t>
            </a:r>
            <a:r>
              <a:rPr lang="de-DE" u="sng" dirty="0" smtClean="0">
                <a:solidFill>
                  <a:schemeClr val="bg1"/>
                </a:solidFill>
              </a:rPr>
              <a:t> </a:t>
            </a:r>
            <a:r>
              <a:rPr lang="de-DE" u="sng" dirty="0" err="1" smtClean="0">
                <a:solidFill>
                  <a:schemeClr val="bg1"/>
                </a:solidFill>
              </a:rPr>
              <a:t>Three</a:t>
            </a:r>
            <a:r>
              <a:rPr lang="de-DE" u="sng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err="1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2996952"/>
            <a:ext cx="8640763" cy="345623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600" kern="0" dirty="0" smtClean="0"/>
              <a:t>Beispiel</a:t>
            </a:r>
            <a:r>
              <a:rPr lang="de-DE" sz="1600" b="0" kern="0" dirty="0" smtClean="0"/>
              <a:t>:</a:t>
            </a:r>
            <a:br>
              <a:rPr lang="de-DE" sz="1600" b="0" kern="0" dirty="0" smtClean="0"/>
            </a:br>
            <a:r>
              <a:rPr lang="de-DE" sz="1200" b="0" kern="0" dirty="0" smtClean="0"/>
              <a:t/>
            </a:r>
            <a:br>
              <a:rPr lang="de-DE" sz="1200" b="0" kern="0" dirty="0" smtClean="0"/>
            </a:b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fstream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inline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logFile.open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logfile.txt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No copy constructor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inline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~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C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logFile.close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ofstream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logFile</a:t>
            </a:r>
            <a:r>
              <a:rPr lang="en-US" sz="12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200" kern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923928" y="4054390"/>
            <a:ext cx="2664296" cy="1341359"/>
          </a:xfrm>
          <a:prstGeom prst="wedgeRoundRectCallout">
            <a:avLst>
              <a:gd name="adj1" fmla="val -98132"/>
              <a:gd name="adj2" fmla="val 1324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Default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 versucht, </a:t>
            </a:r>
            <a:r>
              <a:rPr lang="de-DE" i="1" dirty="0" err="1" smtClean="0">
                <a:solidFill>
                  <a:schemeClr val="bg1"/>
                </a:solidFill>
              </a:rPr>
              <a:t>logFile</a:t>
            </a:r>
            <a:r>
              <a:rPr lang="de-DE" dirty="0" smtClean="0">
                <a:solidFill>
                  <a:schemeClr val="bg1"/>
                </a:solidFill>
              </a:rPr>
              <a:t> zu kopieren.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Ist das schlau?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57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r>
              <a:rPr lang="de-DE" altLang="de-DE" dirty="0" smtClean="0"/>
              <a:t> II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u="sng" dirty="0" err="1" smtClean="0">
                <a:solidFill>
                  <a:schemeClr val="bg1"/>
                </a:solidFill>
              </a:rPr>
              <a:t>Rule</a:t>
            </a:r>
            <a:r>
              <a:rPr lang="de-DE" u="sng" dirty="0" smtClean="0">
                <a:solidFill>
                  <a:schemeClr val="bg1"/>
                </a:solidFill>
              </a:rPr>
              <a:t> </a:t>
            </a:r>
            <a:r>
              <a:rPr lang="de-DE" u="sng" dirty="0" err="1" smtClean="0">
                <a:solidFill>
                  <a:schemeClr val="bg1"/>
                </a:solidFill>
              </a:rPr>
              <a:t>of</a:t>
            </a:r>
            <a:r>
              <a:rPr lang="de-DE" u="sng" dirty="0" smtClean="0">
                <a:solidFill>
                  <a:schemeClr val="bg1"/>
                </a:solidFill>
              </a:rPr>
              <a:t> </a:t>
            </a:r>
            <a:r>
              <a:rPr lang="de-DE" u="sng" dirty="0" err="1" smtClean="0">
                <a:solidFill>
                  <a:schemeClr val="bg1"/>
                </a:solidFill>
              </a:rPr>
              <a:t>Three</a:t>
            </a:r>
            <a:r>
              <a:rPr lang="de-DE" u="sng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err="1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2996952"/>
            <a:ext cx="8640763" cy="3456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Der Compiler generiert einen der drei bei Bedarf automatisch, indem Felder 1:1 kopiert werden (evtl. mittels „rekursivem“ </a:t>
            </a:r>
            <a:r>
              <a:rPr lang="de-DE" b="0" kern="0" dirty="0" err="1" smtClean="0"/>
              <a:t>Copy</a:t>
            </a:r>
            <a:r>
              <a:rPr lang="de-DE" b="0" kern="0" dirty="0" smtClean="0"/>
              <a:t>-Konstruktor).</a:t>
            </a:r>
            <a:br>
              <a:rPr lang="de-DE" b="0" kern="0" dirty="0" smtClean="0"/>
            </a:br>
            <a:endParaRPr lang="de-DE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ich </a:t>
            </a:r>
            <a:r>
              <a:rPr lang="de-DE" kern="0" dirty="0" smtClean="0"/>
              <a:t>Ressourcen</a:t>
            </a:r>
            <a:r>
              <a:rPr lang="de-DE" b="0" kern="0" dirty="0" smtClean="0"/>
              <a:t> (Speicher, File Handle,…) in einem </a:t>
            </a:r>
            <a:r>
              <a:rPr lang="de-DE" kern="0" dirty="0" smtClean="0"/>
              <a:t>Konstruktor</a:t>
            </a:r>
            <a:r>
              <a:rPr lang="de-DE" b="0" kern="0" dirty="0" smtClean="0"/>
              <a:t> akquiriere, möchte ich sie auch im </a:t>
            </a:r>
            <a:r>
              <a:rPr lang="de-DE" kern="0" dirty="0" err="1" smtClean="0"/>
              <a:t>Destruktor</a:t>
            </a:r>
            <a:r>
              <a:rPr lang="de-DE" b="0" kern="0" dirty="0" smtClean="0"/>
              <a:t> freigeben.</a:t>
            </a:r>
            <a:br>
              <a:rPr lang="de-DE" b="0" kern="0" dirty="0" smtClean="0"/>
            </a:br>
            <a:endParaRPr lang="en-US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Verwende ich einen </a:t>
            </a:r>
            <a:r>
              <a:rPr lang="de-DE" kern="0" dirty="0" smtClean="0"/>
              <a:t>eigenen </a:t>
            </a:r>
            <a:r>
              <a:rPr lang="de-DE" kern="0" dirty="0" err="1" smtClean="0"/>
              <a:t>Copy</a:t>
            </a:r>
            <a:r>
              <a:rPr lang="de-DE" kern="0" dirty="0" smtClean="0"/>
              <a:t>-Konstruktor</a:t>
            </a:r>
            <a:r>
              <a:rPr lang="de-DE" b="0" kern="0" dirty="0" smtClean="0"/>
              <a:t> und einen </a:t>
            </a:r>
            <a:r>
              <a:rPr lang="de-DE" kern="0" dirty="0" smtClean="0"/>
              <a:t>generierten </a:t>
            </a:r>
            <a:r>
              <a:rPr lang="de-DE" kern="0" dirty="0" err="1" smtClean="0"/>
              <a:t>Assignment</a:t>
            </a:r>
            <a:r>
              <a:rPr lang="de-DE" kern="0" dirty="0" smtClean="0"/>
              <a:t>-Operator</a:t>
            </a:r>
            <a:r>
              <a:rPr lang="de-DE" b="0" kern="0" dirty="0" smtClean="0"/>
              <a:t>, kann es zu </a:t>
            </a:r>
            <a:r>
              <a:rPr lang="de-DE" kern="0" dirty="0" smtClean="0"/>
              <a:t>inkonsistenten Verhalten</a:t>
            </a:r>
            <a:r>
              <a:rPr lang="de-DE" b="0" kern="0" dirty="0" smtClean="0"/>
              <a:t> kommen.</a:t>
            </a:r>
            <a:br>
              <a:rPr lang="de-DE" b="0" kern="0" dirty="0" smtClean="0"/>
            </a:br>
            <a:endParaRPr lang="de-DE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309275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Stolperfallen bei der Speicherverwaltung</a:t>
            </a:r>
          </a:p>
        </p:txBody>
      </p:sp>
      <p:sp>
        <p:nvSpPr>
          <p:cNvPr id="2560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93775" lvl="3" indent="-457200">
              <a:buFont typeface="Arial" charset="0"/>
              <a:buAutoNum type="arabicPeriod"/>
            </a:pPr>
            <a:endParaRPr lang="de-DE" altLang="de-DE" smtClean="0"/>
          </a:p>
          <a:p>
            <a:pPr marL="993775" lvl="3" indent="-457200">
              <a:buFont typeface="Arial" charset="0"/>
              <a:buAutoNum type="arabicPeriod"/>
            </a:pPr>
            <a:endParaRPr lang="de-DE" altLang="de-DE" smtClean="0"/>
          </a:p>
          <a:p>
            <a:pPr marL="1184275" lvl="4" indent="-457200">
              <a:buFont typeface="Arial" charset="0"/>
              <a:buAutoNum type="arabicPeriod"/>
            </a:pPr>
            <a:r>
              <a:rPr lang="de-DE" altLang="de-DE" sz="2400" smtClean="0"/>
              <a:t>Hängende Zeiger</a:t>
            </a:r>
          </a:p>
          <a:p>
            <a:pPr marL="1184275" lvl="4" indent="-457200">
              <a:buFont typeface="Arial" charset="0"/>
              <a:buAutoNum type="arabicPeriod"/>
            </a:pPr>
            <a:endParaRPr lang="de-DE" altLang="de-DE" sz="2400" smtClean="0"/>
          </a:p>
          <a:p>
            <a:pPr marL="1184275" lvl="4" indent="-457200">
              <a:buFont typeface="Arial" charset="0"/>
              <a:buAutoNum type="arabicPeriod"/>
            </a:pPr>
            <a:r>
              <a:rPr lang="de-DE" altLang="de-DE" sz="2400" smtClean="0"/>
              <a:t>Speicherlecks</a:t>
            </a:r>
          </a:p>
        </p:txBody>
      </p:sp>
      <p:pic>
        <p:nvPicPr>
          <p:cNvPr id="2050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645024"/>
            <a:ext cx="3619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583259" y="6203440"/>
            <a:ext cx="4572000" cy="2497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>
                <a:solidFill>
                  <a:schemeClr val="bg1">
                    <a:lumMod val="65000"/>
                  </a:schemeClr>
                </a:solidFill>
              </a:rPr>
              <a:t>http://static.tvtropes.org/pmwiki/pub/images/Bear_Trap_7423.jpg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26" name="Gerade Verbindung 48"/>
          <p:cNvCxnSpPr>
            <a:cxnSpLocks noChangeShapeType="1"/>
          </p:cNvCxnSpPr>
          <p:nvPr/>
        </p:nvCxnSpPr>
        <p:spPr bwMode="auto">
          <a:xfrm>
            <a:off x="50196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28" name="Rechteck 5"/>
          <p:cNvSpPr>
            <a:spLocks noChangeArrowheads="1"/>
          </p:cNvSpPr>
          <p:nvPr/>
        </p:nvSpPr>
        <p:spPr bwMode="auto">
          <a:xfrm>
            <a:off x="215900" y="1917700"/>
            <a:ext cx="889317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"Making next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   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629" name="Rechteck 7"/>
          <p:cNvSpPr>
            <a:spLocks noChangeArrowheads="1"/>
          </p:cNvSpPr>
          <p:nvPr/>
        </p:nvSpPr>
        <p:spPr bwMode="auto">
          <a:xfrm>
            <a:off x="5651500" y="2708275"/>
            <a:ext cx="32416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Making next floor[1]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FF0000"/>
                </a:solidFill>
                <a:latin typeface="Consolas" pitchFamily="49" charset="0"/>
              </a:rPr>
              <a:t>Next floor is floor [1]</a:t>
            </a:r>
            <a:endParaRPr lang="de-DE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258888" y="5229225"/>
            <a:ext cx="4167187" cy="1009650"/>
          </a:xfrm>
          <a:prstGeom prst="wedgeRoundRectCallout">
            <a:avLst>
              <a:gd name="adj1" fmla="val 56026"/>
              <a:gd name="adj2" fmla="val -1026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</a:t>
            </a:r>
            <a:r>
              <a:rPr lang="de-DE" dirty="0">
                <a:solidFill>
                  <a:schemeClr val="bg1"/>
                </a:solidFill>
              </a:rPr>
              <a:t>ist gnädig und lässt das mit einer Warnung durchgehen.  </a:t>
            </a:r>
            <a:r>
              <a:rPr lang="de-DE" b="1" dirty="0">
                <a:solidFill>
                  <a:schemeClr val="bg1"/>
                </a:solidFill>
              </a:rPr>
              <a:t>Ist trotzdem sehr schlechter Programmierstil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6631" name="Pfeil nach rechts 71"/>
          <p:cNvSpPr>
            <a:spLocks noChangeArrowheads="1"/>
          </p:cNvSpPr>
          <p:nvPr/>
        </p:nvSpPr>
        <p:spPr bwMode="auto">
          <a:xfrm>
            <a:off x="4716463" y="34988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811463" y="3140075"/>
            <a:ext cx="2844800" cy="1009650"/>
          </a:xfrm>
          <a:prstGeom prst="wedgeRoundRectCallout">
            <a:avLst>
              <a:gd name="adj1" fmla="val -85092"/>
              <a:gd name="adj2" fmla="val -398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wird eine </a:t>
            </a:r>
            <a:r>
              <a:rPr lang="de-DE" b="1" dirty="0">
                <a:solidFill>
                  <a:schemeClr val="bg1"/>
                </a:solidFill>
              </a:rPr>
              <a:t>Referenz</a:t>
            </a:r>
            <a:r>
              <a:rPr lang="de-DE" dirty="0">
                <a:solidFill>
                  <a:schemeClr val="bg1"/>
                </a:solidFill>
              </a:rPr>
              <a:t> auf eine </a:t>
            </a:r>
            <a:r>
              <a:rPr lang="de-DE" b="1" dirty="0">
                <a:solidFill>
                  <a:schemeClr val="bg1"/>
                </a:solidFill>
              </a:rPr>
              <a:t>lokale Variable </a:t>
            </a:r>
            <a:r>
              <a:rPr lang="de-DE" dirty="0">
                <a:solidFill>
                  <a:schemeClr val="bg1"/>
                </a:solidFill>
              </a:rPr>
              <a:t>zurückgegeben!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Hängende Zeiger</a:t>
            </a:r>
            <a:br>
              <a:rPr lang="de-DE" dirty="0" smtClean="0"/>
            </a:br>
            <a:r>
              <a:rPr lang="de-DE" sz="2000" dirty="0" smtClean="0"/>
              <a:t>Referenzen auf gelöschte Objekte zurückgeben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durch Kopieren</a:t>
            </a:r>
          </a:p>
        </p:txBody>
      </p:sp>
      <p:sp>
        <p:nvSpPr>
          <p:cNvPr id="27651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nextFloor.getNumber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7652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5364163" y="4508500"/>
            <a:ext cx="31686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4" name="Pfeil nach rechts 71"/>
          <p:cNvSpPr>
            <a:spLocks noChangeArrowheads="1"/>
          </p:cNvSpPr>
          <p:nvPr/>
        </p:nvSpPr>
        <p:spPr bwMode="auto">
          <a:xfrm>
            <a:off x="4211638" y="338455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7655" name="Rechteck 13"/>
          <p:cNvSpPr>
            <a:spLocks noChangeArrowheads="1"/>
          </p:cNvSpPr>
          <p:nvPr/>
        </p:nvSpPr>
        <p:spPr bwMode="auto">
          <a:xfrm>
            <a:off x="5375275" y="1557338"/>
            <a:ext cx="3168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Destroying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6" name="Pfeil nach rechts 71"/>
          <p:cNvSpPr>
            <a:spLocks noChangeArrowheads="1"/>
          </p:cNvSpPr>
          <p:nvPr/>
        </p:nvSpPr>
        <p:spPr bwMode="auto">
          <a:xfrm rot="5400000">
            <a:off x="6285707" y="3947319"/>
            <a:ext cx="368300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57213" y="5513388"/>
            <a:ext cx="4662487" cy="895350"/>
          </a:xfrm>
          <a:prstGeom prst="wedgeRoundRectCallout">
            <a:avLst>
              <a:gd name="adj1" fmla="val 54176"/>
              <a:gd name="adj2" fmla="val -386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ist </a:t>
            </a:r>
            <a:r>
              <a:rPr lang="de-DE" dirty="0">
                <a:solidFill>
                  <a:schemeClr val="bg1"/>
                </a:solidFill>
              </a:rPr>
              <a:t>in der Lage, zu erkennen, wann Kopien vermieden werden können: </a:t>
            </a:r>
            <a:r>
              <a:rPr lang="de-DE" dirty="0">
                <a:solidFill>
                  <a:schemeClr val="bg1"/>
                </a:solidFill>
                <a:hlinkClick r:id="rId3"/>
              </a:rPr>
              <a:t>http://en.wikipedia.org/wiki/Copy_elision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 rot="16200000">
            <a:off x="7663301" y="2592806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Erwartet</a:t>
            </a:r>
            <a:endParaRPr lang="en-US" sz="2400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7662349" y="4996152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Tatsächlich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</a:t>
            </a:r>
          </a:p>
        </p:txBody>
      </p:sp>
      <p:pic>
        <p:nvPicPr>
          <p:cNvPr id="90114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2051720" y="1684418"/>
            <a:ext cx="5706927" cy="4480886"/>
          </a:xfrm>
          <a:prstGeom prst="ellipse">
            <a:avLst/>
          </a:prstGeom>
          <a:ln>
            <a:noFill/>
          </a:ln>
          <a:effectLst>
            <a:softEdge rad="635000"/>
          </a:effectLst>
          <a:extLst/>
        </p:spPr>
      </p:pic>
      <p:sp>
        <p:nvSpPr>
          <p:cNvPr id="8" name="Abgerundete rechteckige Legende 7"/>
          <p:cNvSpPr/>
          <p:nvPr/>
        </p:nvSpPr>
        <p:spPr>
          <a:xfrm>
            <a:off x="107950" y="3213100"/>
            <a:ext cx="3095625" cy="836613"/>
          </a:xfrm>
          <a:prstGeom prst="wedgeRoundRectCallout">
            <a:avLst>
              <a:gd name="adj1" fmla="val 39584"/>
              <a:gd name="adj2" fmla="val 856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Statischer</a:t>
            </a:r>
            <a:r>
              <a:rPr lang="de-DE" dirty="0">
                <a:solidFill>
                  <a:schemeClr val="bg1"/>
                </a:solidFill>
              </a:rPr>
              <a:t> Speicher mit begrenzter Größe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580063" y="2305050"/>
            <a:ext cx="3384550" cy="836613"/>
          </a:xfrm>
          <a:prstGeom prst="wedgeRoundRectCallout">
            <a:avLst>
              <a:gd name="adj1" fmla="val -17941"/>
              <a:gd name="adj2" fmla="val 10050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Dynamischer</a:t>
            </a:r>
            <a:r>
              <a:rPr lang="de-DE" dirty="0">
                <a:solidFill>
                  <a:schemeClr val="bg1"/>
                </a:solidFill>
              </a:rPr>
              <a:t> Speicher mit „beliebiger“ Größe 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755650" y="5445125"/>
            <a:ext cx="4032250" cy="836613"/>
          </a:xfrm>
          <a:prstGeom prst="wedgeRoundRectCallout">
            <a:avLst>
              <a:gd name="adj1" fmla="val -2088"/>
              <a:gd name="adj2" fmla="val -7152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Automatische Speicherfreigabe bei Rückkehr zur aufrufenden Funktion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80063" y="5229225"/>
            <a:ext cx="3240087" cy="836613"/>
          </a:xfrm>
          <a:prstGeom prst="wedgeRoundRectCallout">
            <a:avLst>
              <a:gd name="adj1" fmla="val -22077"/>
              <a:gd name="adj2" fmla="val -794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 Speicherverwaltung zum beliebigen Zeitpunkt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9700" y="4508500"/>
            <a:ext cx="1663700" cy="473075"/>
          </a:xfrm>
          <a:prstGeom prst="wedgeRoundRectCallout">
            <a:avLst>
              <a:gd name="adj1" fmla="val 60410"/>
              <a:gd name="adj2" fmla="val 133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Sehr effizient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7092950" y="4508500"/>
            <a:ext cx="1662113" cy="473075"/>
          </a:xfrm>
          <a:prstGeom prst="wedgeRoundRectCallout">
            <a:avLst>
              <a:gd name="adj1" fmla="val -68475"/>
              <a:gd name="adj2" fmla="val -350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Relativ teuer</a:t>
            </a:r>
          </a:p>
        </p:txBody>
      </p:sp>
      <p:sp>
        <p:nvSpPr>
          <p:cNvPr id="5130" name="Textfeld 1"/>
          <p:cNvSpPr txBox="1">
            <a:spLocks noChangeArrowheads="1"/>
          </p:cNvSpPr>
          <p:nvPr/>
        </p:nvSpPr>
        <p:spPr bwMode="auto">
          <a:xfrm>
            <a:off x="539750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Stack</a:t>
            </a:r>
          </a:p>
        </p:txBody>
      </p:sp>
      <p:sp>
        <p:nvSpPr>
          <p:cNvPr id="5131" name="Textfeld 13"/>
          <p:cNvSpPr txBox="1">
            <a:spLocks noChangeArrowheads="1"/>
          </p:cNvSpPr>
          <p:nvPr/>
        </p:nvSpPr>
        <p:spPr bwMode="auto">
          <a:xfrm>
            <a:off x="6264275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Heap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8675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8676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7" name="Pfeil nach rechts 71"/>
          <p:cNvSpPr>
            <a:spLocks noChangeArrowheads="1"/>
          </p:cNvSpPr>
          <p:nvPr/>
        </p:nvSpPr>
        <p:spPr bwMode="auto">
          <a:xfrm>
            <a:off x="421163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8678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3395663" y="5373688"/>
            <a:ext cx="3503612" cy="893762"/>
          </a:xfrm>
          <a:prstGeom prst="wedgeRoundRectCallout">
            <a:avLst>
              <a:gd name="adj1" fmla="val -35920"/>
              <a:gd name="adj2" fmla="val -819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Dieses Programm enthält einen Fehler!  Wer sieht ihn?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9699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410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delete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nextFloor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9700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Pfeil nach rechts 71"/>
          <p:cNvSpPr>
            <a:spLocks noChangeArrowheads="1"/>
          </p:cNvSpPr>
          <p:nvPr/>
        </p:nvSpPr>
        <p:spPr bwMode="auto">
          <a:xfrm>
            <a:off x="421163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9702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hteck 4"/>
          <p:cNvSpPr>
            <a:spLocks noChangeArrowheads="1"/>
          </p:cNvSpPr>
          <p:nvPr/>
        </p:nvSpPr>
        <p:spPr bwMode="auto">
          <a:xfrm>
            <a:off x="414338" y="2420938"/>
            <a:ext cx="63182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refToFloor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*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"Dangling reference to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refToFloor.getNumber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0724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5" name="Pfeil nach rechts 71"/>
          <p:cNvSpPr>
            <a:spLocks noChangeArrowheads="1"/>
          </p:cNvSpPr>
          <p:nvPr/>
        </p:nvSpPr>
        <p:spPr bwMode="auto">
          <a:xfrm>
            <a:off x="4916488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0726" name="Rechteck 7"/>
          <p:cNvSpPr>
            <a:spLocks noChangeArrowheads="1"/>
          </p:cNvSpPr>
          <p:nvPr/>
        </p:nvSpPr>
        <p:spPr bwMode="auto">
          <a:xfrm>
            <a:off x="5724525" y="2984500"/>
            <a:ext cx="3311525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Dangling reference to floor: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[5444032]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637213" y="4437063"/>
            <a:ext cx="2390775" cy="45878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Extrem gefährlich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5364163" y="4191000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/>
              <a:t>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Hängende </a:t>
            </a:r>
            <a:r>
              <a:rPr lang="de-DE" altLang="de-DE" dirty="0" smtClean="0"/>
              <a:t>Zeiger</a:t>
            </a:r>
            <a:br>
              <a:rPr lang="de-DE" altLang="de-DE" dirty="0" smtClean="0"/>
            </a:br>
            <a:r>
              <a:rPr lang="de-DE" altLang="de-DE" sz="2000" dirty="0" smtClean="0"/>
              <a:t>Frühzeitige </a:t>
            </a:r>
            <a:r>
              <a:rPr lang="de-DE" altLang="de-DE" sz="2000" dirty="0"/>
              <a:t>Zerstörung von Objekten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Hängende Zeiger</a:t>
            </a:r>
            <a:br>
              <a:rPr lang="de-DE" altLang="de-DE" dirty="0" smtClean="0"/>
            </a:br>
            <a:r>
              <a:rPr lang="de-DE" altLang="de-DE" sz="2000" dirty="0" smtClean="0"/>
              <a:t>Nochmalige Zerstörung von Objekten</a:t>
            </a:r>
          </a:p>
        </p:txBody>
      </p:sp>
      <p:sp>
        <p:nvSpPr>
          <p:cNvPr id="31747" name="Rechteck 4"/>
          <p:cNvSpPr>
            <a:spLocks noChangeArrowheads="1"/>
          </p:cNvSpPr>
          <p:nvPr/>
        </p:nvSpPr>
        <p:spPr bwMode="auto">
          <a:xfrm>
            <a:off x="414338" y="1844675"/>
            <a:ext cx="365283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Pfeil nach rechts 71"/>
          <p:cNvSpPr>
            <a:spLocks noChangeArrowheads="1"/>
          </p:cNvSpPr>
          <p:nvPr/>
        </p:nvSpPr>
        <p:spPr bwMode="auto">
          <a:xfrm rot="5400000">
            <a:off x="1916113" y="3173413"/>
            <a:ext cx="611187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1750" name="Rechteck 7"/>
          <p:cNvSpPr>
            <a:spLocks noChangeArrowheads="1"/>
          </p:cNvSpPr>
          <p:nvPr/>
        </p:nvSpPr>
        <p:spPr bwMode="auto">
          <a:xfrm>
            <a:off x="5724525" y="2073275"/>
            <a:ext cx="3311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[5903232]</a:t>
            </a:r>
            <a:endParaRPr lang="en-US" altLang="de-DE" sz="1600" b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724525" y="2997200"/>
            <a:ext cx="2174875" cy="458788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Extrem gefährlich!</a:t>
            </a:r>
          </a:p>
        </p:txBody>
      </p:sp>
      <p:sp>
        <p:nvSpPr>
          <p:cNvPr id="31752" name="Rechteck 9"/>
          <p:cNvSpPr>
            <a:spLocks noChangeArrowheads="1"/>
          </p:cNvSpPr>
          <p:nvPr/>
        </p:nvSpPr>
        <p:spPr bwMode="auto">
          <a:xfrm>
            <a:off x="415925" y="3721100"/>
            <a:ext cx="36544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53" name="Rechteck 2"/>
          <p:cNvSpPr>
            <a:spLocks noChangeArrowheads="1"/>
          </p:cNvSpPr>
          <p:nvPr/>
        </p:nvSpPr>
        <p:spPr bwMode="auto">
          <a:xfrm>
            <a:off x="5689600" y="4478338"/>
            <a:ext cx="28622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</p:txBody>
      </p:sp>
      <p:sp>
        <p:nvSpPr>
          <p:cNvPr id="31754" name="Pfeil nach rechts 71"/>
          <p:cNvSpPr>
            <a:spLocks noChangeArrowheads="1"/>
          </p:cNvSpPr>
          <p:nvPr/>
        </p:nvSpPr>
        <p:spPr bwMode="auto">
          <a:xfrm>
            <a:off x="4859338" y="2224088"/>
            <a:ext cx="736600" cy="484187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1755" name="Pfeil nach rechts 71"/>
          <p:cNvSpPr>
            <a:spLocks noChangeArrowheads="1"/>
          </p:cNvSpPr>
          <p:nvPr/>
        </p:nvSpPr>
        <p:spPr bwMode="auto">
          <a:xfrm>
            <a:off x="4932363" y="4529138"/>
            <a:ext cx="735012" cy="484187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122488" y="5624513"/>
            <a:ext cx="2868612" cy="649287"/>
          </a:xfrm>
          <a:prstGeom prst="wedgeRoundRectCallout">
            <a:avLst>
              <a:gd name="adj1" fmla="val -41842"/>
              <a:gd name="adj2" fmla="val -1195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Nach dem Löschen immer auf „null“ setzen!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Speicherlecks</a:t>
            </a:r>
          </a:p>
        </p:txBody>
      </p:sp>
      <p:sp>
        <p:nvSpPr>
          <p:cNvPr id="32771" name="Rechteck 4"/>
          <p:cNvSpPr>
            <a:spLocks noChangeArrowheads="1"/>
          </p:cNvSpPr>
          <p:nvPr/>
        </p:nvSpPr>
        <p:spPr bwMode="auto">
          <a:xfrm>
            <a:off x="323850" y="2565400"/>
            <a:ext cx="4572000" cy="238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2772" name="Gerade Verbindung 48"/>
          <p:cNvCxnSpPr>
            <a:cxnSpLocks noChangeShapeType="1"/>
          </p:cNvCxnSpPr>
          <p:nvPr/>
        </p:nvCxnSpPr>
        <p:spPr bwMode="auto">
          <a:xfrm>
            <a:off x="45878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3" name="Pfeil nach rechts 71"/>
          <p:cNvSpPr>
            <a:spLocks noChangeArrowheads="1"/>
          </p:cNvSpPr>
          <p:nvPr/>
        </p:nvSpPr>
        <p:spPr bwMode="auto">
          <a:xfrm>
            <a:off x="4284663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1127126" y="5215166"/>
            <a:ext cx="2174875" cy="611187"/>
          </a:xfrm>
          <a:prstGeom prst="wedgeRoundRectCallout">
            <a:avLst>
              <a:gd name="adj1" fmla="val -19427"/>
              <a:gd name="adj2" fmla="val -1265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Wieso ist das hier einfach nur doof?</a:t>
            </a:r>
          </a:p>
        </p:txBody>
      </p:sp>
      <p:sp>
        <p:nvSpPr>
          <p:cNvPr id="32775" name="Rechteck 9"/>
          <p:cNvSpPr>
            <a:spLocks noChangeArrowheads="1"/>
          </p:cNvSpPr>
          <p:nvPr/>
        </p:nvSpPr>
        <p:spPr bwMode="auto">
          <a:xfrm>
            <a:off x="5435600" y="3098800"/>
            <a:ext cx="36004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[5706624]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84750" y="4786313"/>
            <a:ext cx="3619500" cy="92233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ist nicht mehr möglich, </a:t>
            </a:r>
            <a:r>
              <a:rPr lang="de-DE" i="1" dirty="0" err="1" smtClean="0">
                <a:solidFill>
                  <a:schemeClr val="bg1"/>
                </a:solidFill>
              </a:rPr>
              <a:t>floor</a:t>
            </a:r>
            <a:r>
              <a:rPr lang="de-DE" i="1" dirty="0" smtClean="0">
                <a:solidFill>
                  <a:schemeClr val="bg1"/>
                </a:solidFill>
              </a:rPr>
              <a:t> [0</a:t>
            </a:r>
            <a:r>
              <a:rPr lang="de-DE" i="1" dirty="0">
                <a:solidFill>
                  <a:schemeClr val="bg1"/>
                </a:solidFill>
              </a:rPr>
              <a:t>]</a:t>
            </a:r>
            <a:r>
              <a:rPr lang="de-DE" dirty="0">
                <a:solidFill>
                  <a:schemeClr val="bg1"/>
                </a:solidFill>
              </a:rPr>
              <a:t> freizugeben!  Dies wird als ein Speicherleck bezeichnet.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686033" y="3473532"/>
            <a:ext cx="165618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</a:p>
          <a:p>
            <a:pPr algn="l"/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  <a:endParaRPr lang="de-DE" altLang="de-DE" sz="16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Verantwortlichkeitsprobleme bei Zeigern</a:t>
            </a:r>
          </a:p>
        </p:txBody>
      </p:sp>
      <p:sp>
        <p:nvSpPr>
          <p:cNvPr id="33795" name="Rechteck 4"/>
          <p:cNvSpPr>
            <a:spLocks noChangeArrowheads="1"/>
          </p:cNvSpPr>
          <p:nvPr/>
        </p:nvSpPr>
        <p:spPr bwMode="auto">
          <a:xfrm>
            <a:off x="323850" y="1454150"/>
            <a:ext cx="7777163" cy="550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f(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Floor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(1) Am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sure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not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  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already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a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dangling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reference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//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in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some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way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(2)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on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(3) Am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supposed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not?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(4)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yes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about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all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references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from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do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these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know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now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destroyed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Floor *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 Floor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 //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do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signalise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/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floorOnStack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(not)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	  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give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„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ownership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“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of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    (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)?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f(*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f(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might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still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here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!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148263" y="1562100"/>
            <a:ext cx="3881437" cy="1428750"/>
          </a:xfrm>
          <a:prstGeom prst="wedgeRoundRectCallout">
            <a:avLst>
              <a:gd name="adj1" fmla="val -76631"/>
              <a:gd name="adj2" fmla="val -12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Saubere Speicherverwaltung im Allgemeinen </a:t>
            </a:r>
            <a:r>
              <a:rPr lang="de-DE" b="1" dirty="0">
                <a:solidFill>
                  <a:schemeClr val="bg1"/>
                </a:solidFill>
              </a:rPr>
              <a:t>nur mit vielen Konventionen</a:t>
            </a:r>
            <a:r>
              <a:rPr lang="de-DE" dirty="0">
                <a:solidFill>
                  <a:schemeClr val="bg1"/>
                </a:solidFill>
              </a:rPr>
              <a:t> möglich.  Fremdbibliotheken können aber andere Konventionen verlangen.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795963" y="5445125"/>
            <a:ext cx="2913062" cy="865188"/>
          </a:xfrm>
          <a:prstGeom prst="wedgeRoundRectCallout">
            <a:avLst>
              <a:gd name="adj1" fmla="val -65585"/>
              <a:gd name="adj2" fmla="val -5992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 können wir (1) – (3) klären und vor allem (4) immer garantieren?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 bwMode="auto">
          <a:xfrm>
            <a:off x="6728790" y="4263888"/>
            <a:ext cx="2019673" cy="824948"/>
          </a:xfrm>
          <a:prstGeom prst="roundRect">
            <a:avLst/>
          </a:prstGeom>
          <a:solidFill>
            <a:srgbClr val="005AA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Smart Pointer: </a:t>
            </a:r>
            <a:r>
              <a:rPr lang="de-DE" altLang="de-DE" dirty="0" err="1" smtClean="0"/>
              <a:t>Boost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to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rescue</a:t>
            </a:r>
            <a:r>
              <a:rPr lang="de-DE" altLang="de-DE" dirty="0" smtClean="0"/>
              <a:t>!</a:t>
            </a:r>
          </a:p>
        </p:txBody>
      </p:sp>
      <p:pic>
        <p:nvPicPr>
          <p:cNvPr id="34819" name="Picture 5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-1270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7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54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0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1778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2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302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4" descr="Boost C++ Libraries">
            <a:hlinkClick r:id="rId3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96838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121315"/>
            <a:ext cx="2486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bgerundete rechteckige Legende 13"/>
          <p:cNvSpPr/>
          <p:nvPr/>
        </p:nvSpPr>
        <p:spPr>
          <a:xfrm>
            <a:off x="5279354" y="639534"/>
            <a:ext cx="3822129" cy="1428750"/>
          </a:xfrm>
          <a:prstGeom prst="wedgeRoundRectCallout">
            <a:avLst>
              <a:gd name="adj1" fmla="val -41086"/>
              <a:gd name="adj2" fmla="val 66346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r" eaLnBrk="0" hangingPunct="0">
              <a:defRPr/>
            </a:pPr>
            <a:r>
              <a:rPr lang="en-US" dirty="0">
                <a:solidFill>
                  <a:schemeClr val="bg1"/>
                </a:solidFill>
              </a:rPr>
              <a:t>“...one of the most highly regarded and expertly designed C++ library projects in the world.”</a:t>
            </a: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5"/>
              </a:rPr>
              <a:t>Herb Sutter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6"/>
              </a:rPr>
              <a:t>Andrei </a:t>
            </a:r>
            <a:r>
              <a:rPr lang="en-US" sz="800" dirty="0" err="1">
                <a:solidFill>
                  <a:schemeClr val="bg1"/>
                </a:solidFill>
                <a:cs typeface="Arial" charset="0"/>
                <a:hlinkClick r:id="rId6"/>
              </a:rPr>
              <a:t>Alexandrescu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7"/>
              </a:rPr>
              <a:t>C++ Coding Standards</a:t>
            </a:r>
            <a:r>
              <a:rPr lang="en-US" sz="600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827" name="Rechteck 4"/>
          <p:cNvSpPr>
            <a:spLocks noChangeArrowheads="1"/>
          </p:cNvSpPr>
          <p:nvPr/>
        </p:nvSpPr>
        <p:spPr bwMode="auto">
          <a:xfrm>
            <a:off x="3205658" y="3096040"/>
            <a:ext cx="23383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3"/>
              </a:rPr>
              <a:t>http://www.boost.org/</a:t>
            </a:r>
            <a:endParaRPr lang="de-DE" altLang="de-DE" sz="1800" b="0" dirty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1187624" y="3573016"/>
            <a:ext cx="1440160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Array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1187624" y="4365104"/>
            <a:ext cx="1440160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Chrono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1187624" y="5157192"/>
            <a:ext cx="1440160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Date Time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2988371" y="3573016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Filesystem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2974504" y="4348814"/>
            <a:ext cx="1645592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(al)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2979244" y="5157192"/>
            <a:ext cx="1645592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Graph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4994552" y="3578504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Lambda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4985441" y="4359790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Math</a:t>
            </a:r>
            <a:r>
              <a:rPr lang="de-DE" b="1" dirty="0">
                <a:solidFill>
                  <a:schemeClr val="bg1"/>
                </a:solidFill>
              </a:rPr>
              <a:t/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(</a:t>
            </a:r>
            <a:r>
              <a:rPr lang="de-DE" b="1" dirty="0" err="1" smtClean="0">
                <a:solidFill>
                  <a:schemeClr val="bg1"/>
                </a:solidFill>
              </a:rPr>
              <a:t>advanced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4985440" y="5141076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MPI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6911885" y="3573016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</a:rPr>
              <a:t>Odeint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6911884" y="4348814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Smart </a:t>
            </a:r>
            <a:r>
              <a:rPr lang="de-DE" b="1" dirty="0" err="1" smtClean="0">
                <a:solidFill>
                  <a:schemeClr val="bg1"/>
                </a:solidFill>
              </a:rPr>
              <a:t>Ptr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911885" y="5124612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Ohne Smart Pointer</a:t>
            </a:r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21431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1042988" y="25034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5845" name="Textfeld 9"/>
          <p:cNvSpPr txBox="1">
            <a:spLocks noChangeArrowheads="1"/>
          </p:cNvSpPr>
          <p:nvPr/>
        </p:nvSpPr>
        <p:spPr bwMode="auto">
          <a:xfrm>
            <a:off x="3808413" y="32226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32363" y="2038350"/>
            <a:ext cx="2409825" cy="454025"/>
          </a:xfrm>
          <a:prstGeom prst="wedgeRoundRectCallout">
            <a:avLst>
              <a:gd name="adj1" fmla="val -61875"/>
              <a:gd name="adj2" fmla="val 210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39750" y="1700808"/>
            <a:ext cx="1809750" cy="564555"/>
          </a:xfrm>
          <a:prstGeom prst="wedgeRoundRectCallout">
            <a:avLst>
              <a:gd name="adj1" fmla="val -3424"/>
              <a:gd name="adj2" fmla="val 6946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„Rohzeiger“ (</a:t>
            </a:r>
            <a:r>
              <a:rPr lang="de-DE" dirty="0" err="1" smtClean="0">
                <a:solidFill>
                  <a:schemeClr val="bg1"/>
                </a:solidFill>
              </a:rPr>
              <a:t>raw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pointer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1165225" y="37480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2843213" y="4365625"/>
            <a:ext cx="3097212" cy="1008063"/>
          </a:xfrm>
          <a:prstGeom prst="wedgeRoundRectCallout">
            <a:avLst>
              <a:gd name="adj1" fmla="val -58446"/>
              <a:gd name="adj2" fmla="val -8306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Person darf nur zerstört werden, wenn es keine Zeiger mehr gibt!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36867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könnte man das Problem lösen?  Wir müssen ja irgendwie entscheiden wann ein Objekt gelöscht werden darf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Mit boost::shared_ptr</a:t>
            </a:r>
          </a:p>
        </p:txBody>
      </p:sp>
      <p:pic>
        <p:nvPicPr>
          <p:cNvPr id="378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21431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1042988" y="25034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7893" name="Textfeld 9"/>
          <p:cNvSpPr txBox="1">
            <a:spLocks noChangeArrowheads="1"/>
          </p:cNvSpPr>
          <p:nvPr/>
        </p:nvSpPr>
        <p:spPr bwMode="auto">
          <a:xfrm>
            <a:off x="3808413" y="32226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41888" y="2051050"/>
            <a:ext cx="2409825" cy="455613"/>
          </a:xfrm>
          <a:prstGeom prst="wedgeRoundRectCallout">
            <a:avLst>
              <a:gd name="adj1" fmla="val -61875"/>
              <a:gd name="adj2" fmla="val 210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1165225" y="37480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37896" name="Abgerundetes Rechteck 2"/>
          <p:cNvSpPr>
            <a:spLocks noChangeArrowheads="1"/>
          </p:cNvSpPr>
          <p:nvPr/>
        </p:nvSpPr>
        <p:spPr bwMode="auto">
          <a:xfrm>
            <a:off x="827088" y="2349500"/>
            <a:ext cx="3060700" cy="7921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897" name="Textfeld 3"/>
          <p:cNvSpPr txBox="1">
            <a:spLocks noChangeArrowheads="1"/>
          </p:cNvSpPr>
          <p:nvPr/>
        </p:nvSpPr>
        <p:spPr bwMode="auto">
          <a:xfrm>
            <a:off x="539750" y="2574925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30200" y="1449388"/>
            <a:ext cx="3452813" cy="730250"/>
          </a:xfrm>
          <a:prstGeom prst="wedgeRoundRectCallout">
            <a:avLst>
              <a:gd name="adj1" fmla="val -24710"/>
              <a:gd name="adj2" fmla="val 7570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(auf dem Stack) als </a:t>
            </a:r>
            <a:r>
              <a:rPr lang="de-DE" b="1" dirty="0">
                <a:solidFill>
                  <a:schemeClr val="bg1"/>
                </a:solidFill>
              </a:rPr>
              <a:t>Wrapper</a:t>
            </a:r>
            <a:r>
              <a:rPr lang="de-DE" dirty="0">
                <a:solidFill>
                  <a:schemeClr val="bg1"/>
                </a:solidFill>
              </a:rPr>
              <a:t> für Rohzeiger</a:t>
            </a:r>
          </a:p>
        </p:txBody>
      </p:sp>
      <p:sp>
        <p:nvSpPr>
          <p:cNvPr id="37899" name="Abgerundetes Rechteck 16"/>
          <p:cNvSpPr>
            <a:spLocks noChangeArrowheads="1"/>
          </p:cNvSpPr>
          <p:nvPr/>
        </p:nvSpPr>
        <p:spPr bwMode="auto">
          <a:xfrm rot="-1953537">
            <a:off x="1035050" y="3614738"/>
            <a:ext cx="3060700" cy="7905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0" name="Textfeld 17"/>
          <p:cNvSpPr txBox="1">
            <a:spLocks noChangeArrowheads="1"/>
          </p:cNvSpPr>
          <p:nvPr/>
        </p:nvSpPr>
        <p:spPr bwMode="auto">
          <a:xfrm rot="-1953537">
            <a:off x="906463" y="4743450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2.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681038" y="5445125"/>
            <a:ext cx="3459162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wissen, </a:t>
            </a:r>
            <a:r>
              <a:rPr lang="de-DE" b="1" dirty="0">
                <a:solidFill>
                  <a:schemeClr val="bg1"/>
                </a:solidFill>
              </a:rPr>
              <a:t>wie oft </a:t>
            </a:r>
            <a:r>
              <a:rPr lang="de-DE" dirty="0">
                <a:solidFill>
                  <a:schemeClr val="bg1"/>
                </a:solidFill>
              </a:rPr>
              <a:t>das Objekt referenziert wird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5076825" y="3573463"/>
            <a:ext cx="3816350" cy="2274887"/>
          </a:xfrm>
          <a:prstGeom prst="wedgeRoundRectCallout">
            <a:avLst>
              <a:gd name="adj1" fmla="val -42695"/>
              <a:gd name="adj2" fmla="val -675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Jedes mal wenn ein Smart Pointer zerstört wird, wird der </a:t>
            </a:r>
            <a:r>
              <a:rPr lang="de-DE" b="1" dirty="0">
                <a:solidFill>
                  <a:schemeClr val="bg1"/>
                </a:solidFill>
              </a:rPr>
              <a:t>Referenzcounter</a:t>
            </a:r>
            <a:r>
              <a:rPr lang="de-DE" dirty="0">
                <a:solidFill>
                  <a:schemeClr val="bg1"/>
                </a:solidFill>
              </a:rPr>
              <a:t> erniedrigt.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Ist der Counter bei 0, so kann das Objekt vom </a:t>
            </a: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zerstört werden!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auto">
          <a:xfrm>
            <a:off x="6079838" y="2118536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305858" y="2926734"/>
            <a:ext cx="2736392" cy="64628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6077820" y="2941608"/>
            <a:ext cx="2736392" cy="62961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305858" y="3917126"/>
            <a:ext cx="2736392" cy="5199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8" name="Rechteck 17"/>
          <p:cNvSpPr/>
          <p:nvPr/>
        </p:nvSpPr>
        <p:spPr bwMode="auto">
          <a:xfrm>
            <a:off x="6077820" y="3852965"/>
            <a:ext cx="2736392" cy="55784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311610" y="4656569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6077820" y="4712877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305858" y="5488995"/>
            <a:ext cx="2736392" cy="50432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6077820" y="5536276"/>
            <a:ext cx="2736392" cy="50432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305858" y="2098060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 – Beispiel</a:t>
            </a:r>
          </a:p>
        </p:txBody>
      </p:sp>
      <p:cxnSp>
        <p:nvCxnSpPr>
          <p:cNvPr id="6147" name="Gerade Verbindung 48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8" name="Textfeld 8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6149" name="Textfeld 9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sp>
        <p:nvSpPr>
          <p:cNvPr id="6150" name="Rechteck 7"/>
          <p:cNvSpPr>
            <a:spLocks noChangeArrowheads="1"/>
          </p:cNvSpPr>
          <p:nvPr/>
        </p:nvSpPr>
        <p:spPr bwMode="auto">
          <a:xfrm>
            <a:off x="250825" y="2098060"/>
            <a:ext cx="3816350" cy="38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(42);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6151" name="Rechteck 8"/>
          <p:cNvSpPr>
            <a:spLocks noChangeArrowheads="1"/>
          </p:cNvSpPr>
          <p:nvPr/>
        </p:nvSpPr>
        <p:spPr bwMode="auto">
          <a:xfrm>
            <a:off x="6012322" y="2152650"/>
            <a:ext cx="3888270" cy="38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Not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possible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Not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possible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Handled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by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Garbage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Collector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</p:txBody>
      </p:sp>
      <p:sp>
        <p:nvSpPr>
          <p:cNvPr id="2" name="Abgerundetes Rechteck 1"/>
          <p:cNvSpPr/>
          <p:nvPr/>
        </p:nvSpPr>
        <p:spPr bwMode="auto">
          <a:xfrm>
            <a:off x="3303923" y="2081759"/>
            <a:ext cx="2520280" cy="52466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„Primitiv“ auf dem</a:t>
            </a:r>
            <a:br>
              <a:rPr lang="de-DE" dirty="0" smtClean="0"/>
            </a:br>
            <a:r>
              <a:rPr lang="de-DE" dirty="0" smtClean="0"/>
              <a:t>Stack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3303923" y="2955636"/>
            <a:ext cx="2520280" cy="54072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„Primitiv“ auf </a:t>
            </a:r>
            <a:br>
              <a:rPr lang="de-DE" dirty="0" smtClean="0"/>
            </a:br>
            <a:r>
              <a:rPr lang="de-DE" dirty="0" smtClean="0"/>
              <a:t>dem Heap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3303923" y="3854491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Objekt auf </a:t>
            </a:r>
            <a:br>
              <a:rPr lang="de-DE" dirty="0" smtClean="0"/>
            </a:br>
            <a:r>
              <a:rPr lang="de-DE" dirty="0" smtClean="0"/>
              <a:t>dem Stack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3309591" y="4672957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Objekt auf </a:t>
            </a:r>
            <a:br>
              <a:rPr lang="de-DE" dirty="0" smtClean="0"/>
            </a:br>
            <a:r>
              <a:rPr lang="de-DE" dirty="0" smtClean="0"/>
              <a:t>dem Heap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3309591" y="5478486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Heap</a:t>
            </a:r>
            <a:br>
              <a:rPr lang="de-DE" dirty="0" smtClean="0"/>
            </a:br>
            <a:r>
              <a:rPr lang="de-DE" dirty="0" smtClean="0"/>
              <a:t>aufräumen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Ohne Smart Pointer</a:t>
            </a:r>
          </a:p>
        </p:txBody>
      </p:sp>
      <p:sp>
        <p:nvSpPr>
          <p:cNvPr id="38915" name="Rechteck 4"/>
          <p:cNvSpPr>
            <a:spLocks noChangeArrowheads="1"/>
          </p:cNvSpPr>
          <p:nvPr/>
        </p:nvSpPr>
        <p:spPr bwMode="auto">
          <a:xfrm>
            <a:off x="250825" y="2146300"/>
            <a:ext cx="4249738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8916" name="Rechteck 5"/>
          <p:cNvSpPr>
            <a:spLocks noChangeArrowheads="1"/>
          </p:cNvSpPr>
          <p:nvPr/>
        </p:nvSpPr>
        <p:spPr bwMode="auto">
          <a:xfrm>
            <a:off x="4572000" y="2090738"/>
            <a:ext cx="4572000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Person.h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name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8917" name="Gerade Verbindung 48"/>
          <p:cNvCxnSpPr>
            <a:cxnSpLocks noChangeShapeType="1"/>
          </p:cNvCxnSpPr>
          <p:nvPr/>
        </p:nvCxnSpPr>
        <p:spPr bwMode="auto">
          <a:xfrm>
            <a:off x="4427538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Gefaltete Ecke 1"/>
          <p:cNvSpPr/>
          <p:nvPr/>
        </p:nvSpPr>
        <p:spPr bwMode="auto">
          <a:xfrm>
            <a:off x="3202386" y="1522904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Gefaltete Ecke 6"/>
          <p:cNvSpPr/>
          <p:nvPr/>
        </p:nvSpPr>
        <p:spPr bwMode="auto">
          <a:xfrm>
            <a:off x="7596336" y="1507029"/>
            <a:ext cx="1296144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hteck 11"/>
          <p:cNvSpPr>
            <a:spLocks noChangeArrowheads="1"/>
          </p:cNvSpPr>
          <p:nvPr/>
        </p:nvSpPr>
        <p:spPr bwMode="auto">
          <a:xfrm>
            <a:off x="541338" y="4160838"/>
            <a:ext cx="3452812" cy="3222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39" name="Rechteck 11"/>
          <p:cNvSpPr>
            <a:spLocks noChangeArrowheads="1"/>
          </p:cNvSpPr>
          <p:nvPr/>
        </p:nvSpPr>
        <p:spPr bwMode="auto">
          <a:xfrm>
            <a:off x="539750" y="5915025"/>
            <a:ext cx="3451225" cy="322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Ohne SmartPointer</a:t>
            </a:r>
          </a:p>
        </p:txBody>
      </p:sp>
      <p:cxnSp>
        <p:nvCxnSpPr>
          <p:cNvPr id="39941" name="Gerade Verbindung 48"/>
          <p:cNvCxnSpPr>
            <a:cxnSpLocks noChangeShapeType="1"/>
          </p:cNvCxnSpPr>
          <p:nvPr/>
        </p:nvCxnSpPr>
        <p:spPr bwMode="auto">
          <a:xfrm>
            <a:off x="507682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2" name="Rechteck 2"/>
          <p:cNvSpPr>
            <a:spLocks noChangeArrowheads="1"/>
          </p:cNvSpPr>
          <p:nvPr/>
        </p:nvSpPr>
        <p:spPr bwMode="auto">
          <a:xfrm>
            <a:off x="323850" y="1484313"/>
            <a:ext cx="6192838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1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dirty="0" err="1">
                <a:solidFill>
                  <a:srgbClr val="2A00FF"/>
                </a:solidFill>
                <a:latin typeface="Consolas" pitchFamily="49" charset="0"/>
              </a:rPr>
              <a:t>Person.h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b="0" dirty="0" err="1">
                <a:solidFill>
                  <a:srgbClr val="2A00FF"/>
                </a:solidFill>
                <a:latin typeface="Consolas" pitchFamily="49" charset="0"/>
              </a:rPr>
              <a:t>Greeting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9943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4" name="Rechteck 13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9" name="Gefaltete Ecke 8"/>
          <p:cNvSpPr/>
          <p:nvPr/>
        </p:nvSpPr>
        <p:spPr bwMode="auto">
          <a:xfrm>
            <a:off x="3829487" y="1509497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 bwMode="auto">
          <a:xfrm flipV="1">
            <a:off x="3995936" y="3645024"/>
            <a:ext cx="1584127" cy="576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/>
          <p:nvPr/>
        </p:nvCxnSpPr>
        <p:spPr bwMode="auto">
          <a:xfrm>
            <a:off x="3990975" y="4365104"/>
            <a:ext cx="1589088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hteck 11"/>
          <p:cNvSpPr>
            <a:spLocks noChangeArrowheads="1"/>
          </p:cNvSpPr>
          <p:nvPr/>
        </p:nvSpPr>
        <p:spPr bwMode="auto">
          <a:xfrm>
            <a:off x="250825" y="2060575"/>
            <a:ext cx="4176713" cy="431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3" name="Rechteck 11"/>
          <p:cNvSpPr>
            <a:spLocks noChangeArrowheads="1"/>
          </p:cNvSpPr>
          <p:nvPr/>
        </p:nvSpPr>
        <p:spPr bwMode="auto">
          <a:xfrm>
            <a:off x="179388" y="5229225"/>
            <a:ext cx="4176712" cy="1223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Mit boost::shared_ptr</a:t>
            </a:r>
          </a:p>
        </p:txBody>
      </p:sp>
      <p:sp>
        <p:nvSpPr>
          <p:cNvPr id="40965" name="Rechteck 4"/>
          <p:cNvSpPr>
            <a:spLocks noChangeArrowheads="1"/>
          </p:cNvSpPr>
          <p:nvPr/>
        </p:nvSpPr>
        <p:spPr bwMode="auto">
          <a:xfrm>
            <a:off x="250825" y="1552575"/>
            <a:ext cx="5761038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boost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/shared_ptr.hpp&gt;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inline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boost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PersonPtr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boost::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40966" name="Rechteck 5"/>
          <p:cNvSpPr>
            <a:spLocks noChangeArrowheads="1"/>
          </p:cNvSpPr>
          <p:nvPr/>
        </p:nvSpPr>
        <p:spPr bwMode="auto">
          <a:xfrm>
            <a:off x="4716463" y="2060575"/>
            <a:ext cx="43926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Person.h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Created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cxnSp>
        <p:nvCxnSpPr>
          <p:cNvPr id="40967" name="Gerade Verbindung 48"/>
          <p:cNvCxnSpPr>
            <a:cxnSpLocks noChangeShapeType="1"/>
          </p:cNvCxnSpPr>
          <p:nvPr/>
        </p:nvCxnSpPr>
        <p:spPr bwMode="auto">
          <a:xfrm>
            <a:off x="4572000" y="1731963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Gefaltete Ecke 7"/>
          <p:cNvSpPr/>
          <p:nvPr/>
        </p:nvSpPr>
        <p:spPr bwMode="auto">
          <a:xfrm>
            <a:off x="3347864" y="1491496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Gefaltete Ecke 8"/>
          <p:cNvSpPr/>
          <p:nvPr/>
        </p:nvSpPr>
        <p:spPr bwMode="auto">
          <a:xfrm>
            <a:off x="7597032" y="1491496"/>
            <a:ext cx="1296144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Mit boost::shared_ptr</a:t>
            </a:r>
          </a:p>
        </p:txBody>
      </p:sp>
      <p:cxnSp>
        <p:nvCxnSpPr>
          <p:cNvPr id="41987" name="Gerade Verbindung 48"/>
          <p:cNvCxnSpPr>
            <a:cxnSpLocks noChangeShapeType="1"/>
          </p:cNvCxnSpPr>
          <p:nvPr/>
        </p:nvCxnSpPr>
        <p:spPr bwMode="auto">
          <a:xfrm>
            <a:off x="507682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88" name="Rechteck 2"/>
          <p:cNvSpPr>
            <a:spLocks noChangeArrowheads="1"/>
          </p:cNvSpPr>
          <p:nvPr/>
        </p:nvSpPr>
        <p:spPr bwMode="auto">
          <a:xfrm>
            <a:off x="323850" y="1700213"/>
            <a:ext cx="6192838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"Person.h"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makeSmallTalkWith(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person){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     &lt;&lt; person-&gt;getName() &lt;&lt;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greet(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person){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"Greeting 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&lt;&lt; person-&gt;getName() &lt;&lt; </a:t>
            </a:r>
            <a:r>
              <a:rPr lang="en-US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makeSmallTalkWith(person);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ConstPersonPtr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passerBy(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makeSmallTalkWith(passerBy);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ConstPersonPtr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eve(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greet(eve);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ConstPersonPtr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alice = eve;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greet(alice);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1989" name="Rechteck 7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41990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" name="Gefaltete Ecke 6"/>
          <p:cNvSpPr/>
          <p:nvPr/>
        </p:nvSpPr>
        <p:spPr bwMode="auto">
          <a:xfrm>
            <a:off x="3815707" y="1515356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284538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894138"/>
            <a:ext cx="6969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860800"/>
            <a:ext cx="638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Motivation</a:t>
            </a:r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684213" y="1412875"/>
            <a:ext cx="52419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err="1" smtClean="0"/>
              <a:t>boost</a:t>
            </a:r>
            <a:r>
              <a:rPr lang="de-DE" altLang="de-DE" sz="1800" b="0" i="1" dirty="0" smtClean="0"/>
              <a:t>::</a:t>
            </a:r>
            <a:r>
              <a:rPr lang="de-DE" altLang="de-DE" sz="1800" b="0" i="1" dirty="0" err="1" smtClean="0"/>
              <a:t>shared_ptr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ist nicht perfekt: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b="1" dirty="0"/>
              <a:t>Etwas langsamer </a:t>
            </a:r>
            <a:r>
              <a:rPr lang="de-DE" altLang="de-DE" dirty="0"/>
              <a:t>als Rohzeiger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dirty="0"/>
              <a:t>Erkennt </a:t>
            </a:r>
            <a:r>
              <a:rPr lang="de-DE" altLang="de-DE" b="1" dirty="0"/>
              <a:t>zirkuläre</a:t>
            </a:r>
            <a:r>
              <a:rPr lang="de-DE" altLang="de-DE" dirty="0"/>
              <a:t> </a:t>
            </a:r>
            <a:r>
              <a:rPr lang="de-DE" altLang="de-DE" b="1" dirty="0"/>
              <a:t>Abhängigkeiten</a:t>
            </a:r>
            <a:r>
              <a:rPr lang="de-DE" altLang="de-DE" dirty="0"/>
              <a:t> nicht:	 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284538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V="1">
            <a:off x="4779963" y="4365625"/>
            <a:ext cx="195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17" name="Oval 12"/>
          <p:cNvSpPr>
            <a:spLocks noChangeArrowheads="1"/>
          </p:cNvSpPr>
          <p:nvPr/>
        </p:nvSpPr>
        <p:spPr bwMode="auto">
          <a:xfrm>
            <a:off x="463550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3018" name="Oval 18"/>
          <p:cNvSpPr>
            <a:spLocks noChangeArrowheads="1"/>
          </p:cNvSpPr>
          <p:nvPr/>
        </p:nvSpPr>
        <p:spPr bwMode="auto">
          <a:xfrm>
            <a:off x="7011988" y="4654550"/>
            <a:ext cx="142875" cy="142875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43019" name="Straight Connector 31"/>
          <p:cNvCxnSpPr>
            <a:cxnSpLocks noChangeShapeType="1"/>
            <a:stCxn id="43018" idx="4"/>
          </p:cNvCxnSpPr>
          <p:nvPr/>
        </p:nvCxnSpPr>
        <p:spPr bwMode="auto">
          <a:xfrm>
            <a:off x="7083425" y="4797425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Straight Connector 32"/>
          <p:cNvCxnSpPr>
            <a:cxnSpLocks noChangeShapeType="1"/>
          </p:cNvCxnSpPr>
          <p:nvPr/>
        </p:nvCxnSpPr>
        <p:spPr bwMode="auto">
          <a:xfrm>
            <a:off x="4305300" y="5013325"/>
            <a:ext cx="27781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Straight Arrow Connector 47"/>
          <p:cNvCxnSpPr>
            <a:cxnSpLocks noChangeShapeType="1"/>
          </p:cNvCxnSpPr>
          <p:nvPr/>
        </p:nvCxnSpPr>
        <p:spPr bwMode="auto">
          <a:xfrm flipV="1">
            <a:off x="4305300" y="4692650"/>
            <a:ext cx="0" cy="320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Abgerundete rechteckige Legende 31"/>
          <p:cNvSpPr/>
          <p:nvPr/>
        </p:nvSpPr>
        <p:spPr>
          <a:xfrm>
            <a:off x="5148263" y="5430838"/>
            <a:ext cx="3527425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ist mit Bob befreundet, und (natürlich) auch Bob mit Eve …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900113" y="5445125"/>
            <a:ext cx="3529012" cy="806450"/>
          </a:xfrm>
          <a:prstGeom prst="wedgeRoundRectCallout">
            <a:avLst>
              <a:gd name="adj1" fmla="val 42321"/>
              <a:gd name="adj2" fmla="val -137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wird nicht zerstört, weil Bob auf Eve zeigt, und umgekehrt!</a:t>
            </a:r>
          </a:p>
        </p:txBody>
      </p: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365625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184650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525838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 wird jetzt zerstört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904" grpId="0" animBg="1"/>
      <p:bldP spid="37905" grpId="0" animBg="1"/>
      <p:bldP spid="37906" grpId="0" animBg="1"/>
      <p:bldP spid="19" grpId="0" animBg="1"/>
      <p:bldP spid="19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boost::weak_ptr</a:t>
            </a:r>
          </a:p>
        </p:txBody>
      </p:sp>
      <p:sp>
        <p:nvSpPr>
          <p:cNvPr id="5" name="Rechteck 4"/>
          <p:cNvSpPr/>
          <p:nvPr/>
        </p:nvSpPr>
        <p:spPr>
          <a:xfrm>
            <a:off x="755650" y="1916113"/>
            <a:ext cx="7416800" cy="26685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b="1" dirty="0" err="1"/>
              <a:t>weak_ptr</a:t>
            </a:r>
            <a:r>
              <a:rPr lang="de-DE" dirty="0"/>
              <a:t>  für eine Richtung der Beziehung zwischen Personen verwenden (z.B.: Eve zeigt stark auf Bob, Bob schwach auf Eve)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b="1" dirty="0" err="1"/>
              <a:t>shared_ptr</a:t>
            </a:r>
            <a:r>
              <a:rPr lang="de-DE" dirty="0"/>
              <a:t> um „extern“ auf Personen zu zeigen (</a:t>
            </a:r>
            <a:r>
              <a:rPr lang="de-DE" dirty="0" err="1"/>
              <a:t>Floor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auf Person</a:t>
            </a:r>
            <a:r>
              <a:rPr lang="de-DE" dirty="0"/>
              <a:t> )</a:t>
            </a:r>
          </a:p>
          <a:p>
            <a:pPr algn="l"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/>
              <a:t>Ein schwacher (</a:t>
            </a:r>
            <a:r>
              <a:rPr lang="de-DE" dirty="0" err="1"/>
              <a:t>weak</a:t>
            </a:r>
            <a:r>
              <a:rPr lang="de-DE" dirty="0"/>
              <a:t>) Zeiger verlangt, das mindestens ein „starker“  (strong) Zeiger (z.B. ein </a:t>
            </a:r>
            <a:r>
              <a:rPr lang="de-DE" b="1" dirty="0" err="1"/>
              <a:t>shared_ptr</a:t>
            </a:r>
            <a:r>
              <a:rPr lang="de-DE" dirty="0"/>
              <a:t>) bereits auf die Person zeigt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/>
              <a:t>Person wird gelöscht, sobald nur noch schwache Zeiger darauf verweisen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45059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Wir haben das Problem mit einem schwachen Zeiger für eine Richtung der Beziehung zwischen Personen gelöst…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hätte man das sonst lösen können?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wäre die Konsequenz?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/>
              <a:t>Wir verzichten einfach </a:t>
            </a:r>
            <a:r>
              <a:rPr lang="de-DE" b="0" dirty="0" smtClean="0"/>
              <a:t>ganz auf Zeiger.</a:t>
            </a:r>
          </a:p>
          <a:p>
            <a:endParaRPr lang="en-US" b="0" dirty="0"/>
          </a:p>
        </p:txBody>
      </p:sp>
      <p:sp>
        <p:nvSpPr>
          <p:cNvPr id="13" name="Textfeld 12"/>
          <p:cNvSpPr txBox="1"/>
          <p:nvPr/>
        </p:nvSpPr>
        <p:spPr>
          <a:xfrm>
            <a:off x="250825" y="1988840"/>
            <a:ext cx="4033143" cy="149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friends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29" name="Textfeld 28"/>
          <p:cNvSpPr txBox="1"/>
          <p:nvPr/>
        </p:nvSpPr>
        <p:spPr>
          <a:xfrm>
            <a:off x="3491880" y="3283837"/>
            <a:ext cx="4957342" cy="149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Elevator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containedPersons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30" name="Textfeld 29"/>
          <p:cNvSpPr txBox="1"/>
          <p:nvPr/>
        </p:nvSpPr>
        <p:spPr>
          <a:xfrm>
            <a:off x="250825" y="4725144"/>
            <a:ext cx="4957342" cy="149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Floor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containedPersons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302602" y="4809543"/>
            <a:ext cx="3459162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>
            <a:spLocks noChangeArrowheads="1"/>
          </p:cNvSpPr>
          <p:nvPr/>
        </p:nvSpPr>
        <p:spPr bwMode="auto">
          <a:xfrm>
            <a:off x="4925417" y="4756096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/>
              <a:t>?</a:t>
            </a:r>
            <a:endParaRPr lang="de-DE" altLang="de-DE" sz="6000" b="1" dirty="0"/>
          </a:p>
        </p:txBody>
      </p:sp>
      <p:sp>
        <p:nvSpPr>
          <p:cNvPr id="33" name="Abgerundete rechteckige Legende 32"/>
          <p:cNvSpPr/>
          <p:nvPr/>
        </p:nvSpPr>
        <p:spPr>
          <a:xfrm>
            <a:off x="5208167" y="5816880"/>
            <a:ext cx="3459162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>
            <a:spLocks noChangeArrowheads="1"/>
          </p:cNvSpPr>
          <p:nvPr/>
        </p:nvSpPr>
        <p:spPr bwMode="auto">
          <a:xfrm>
            <a:off x="4830982" y="5763433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/>
              <a:t>!</a:t>
            </a:r>
            <a:endParaRPr lang="de-DE" altLang="de-DE" sz="6000" b="1" dirty="0"/>
          </a:p>
        </p:txBody>
      </p:sp>
    </p:spTree>
    <p:extLst>
      <p:ext uri="{BB962C8B-B14F-4D97-AF65-F5344CB8AC3E}">
        <p14:creationId xmlns:p14="http://schemas.microsoft.com/office/powerpoint/2010/main" val="87888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 II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50825" y="1556792"/>
            <a:ext cx="8532813" cy="350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eve(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"Eve"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55.0);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initial weight: 55kg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bob(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"Bob"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80.0);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initial weight: 80kg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makeFriends</a:t>
            </a:r>
            <a:r>
              <a:rPr lang="en-US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(eve, bob);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bobAsEvesFriend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eve.getFriends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().at(0);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bobAsEvesFriend.setWeight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(95);</a:t>
            </a:r>
          </a:p>
          <a:p>
            <a:pPr lvl="0" algn="l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bobAsEvesFriend.getName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[as Eve's friend] has weight 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&lt;&lt;  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bobAsEvesFriend.getWeight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5" name="Textfeld 4"/>
          <p:cNvSpPr txBox="1"/>
          <p:nvPr/>
        </p:nvSpPr>
        <p:spPr>
          <a:xfrm>
            <a:off x="250825" y="5058520"/>
            <a:ext cx="5653386" cy="138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Ausgabe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:</a:t>
            </a:r>
            <a:br>
              <a:rPr lang="en-US" b="1" dirty="0" smtClean="0">
                <a:solidFill>
                  <a:srgbClr val="000000"/>
                </a:solidFill>
                <a:latin typeface="+mj-lt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Bob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has weight 80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[as Eve's friend] has weight 95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has weight 80</a:t>
            </a:r>
            <a:endParaRPr lang="en-US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652119" y="5321553"/>
            <a:ext cx="3459162" cy="806450"/>
          </a:xfrm>
          <a:prstGeom prst="wedgeRoundRectCallout">
            <a:avLst>
              <a:gd name="adj1" fmla="val -63588"/>
              <a:gd name="adj2" fmla="val -80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Kann man mit </a:t>
            </a:r>
            <a:r>
              <a:rPr lang="de-DE" dirty="0" err="1" smtClean="0">
                <a:solidFill>
                  <a:schemeClr val="bg1"/>
                </a:solidFill>
              </a:rPr>
              <a:t>immutablen</a:t>
            </a:r>
            <a:r>
              <a:rPr lang="de-DE" dirty="0" smtClean="0">
                <a:solidFill>
                  <a:schemeClr val="bg1"/>
                </a:solidFill>
              </a:rPr>
              <a:t> Objekten (wie </a:t>
            </a:r>
            <a:r>
              <a:rPr lang="de-DE" dirty="0" err="1" smtClean="0">
                <a:solidFill>
                  <a:schemeClr val="bg1"/>
                </a:solidFill>
              </a:rPr>
              <a:t>java.lang.String</a:t>
            </a:r>
            <a:r>
              <a:rPr lang="de-DE" dirty="0" smtClean="0">
                <a:solidFill>
                  <a:schemeClr val="bg1"/>
                </a:solidFill>
              </a:rPr>
              <a:t>) umgehen.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50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893916"/>
            <a:ext cx="2271929" cy="15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2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73238"/>
            <a:ext cx="1900238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2123728" y="2204864"/>
            <a:ext cx="4052159" cy="3181618"/>
          </a:xfrm>
          <a:prstGeom prst="ellipse">
            <a:avLst/>
          </a:prstGeom>
          <a:ln>
            <a:noFill/>
          </a:ln>
          <a:effectLst>
            <a:softEdge rad="317500"/>
          </a:effectLst>
          <a:extLst/>
        </p:spPr>
      </p:pic>
      <p:sp>
        <p:nvSpPr>
          <p:cNvPr id="460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</a:t>
            </a:r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437063"/>
            <a:ext cx="9017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gende mit Pfeil nach rechts 6"/>
          <p:cNvSpPr/>
          <p:nvPr/>
        </p:nvSpPr>
        <p:spPr bwMode="auto">
          <a:xfrm>
            <a:off x="5148263" y="4797425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46087" name="Textfeld 7"/>
          <p:cNvSpPr txBox="1">
            <a:spLocks noChangeArrowheads="1"/>
          </p:cNvSpPr>
          <p:nvPr/>
        </p:nvSpPr>
        <p:spPr bwMode="auto">
          <a:xfrm>
            <a:off x="7912100" y="5516563"/>
            <a:ext cx="9810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46088" name="Abgerundetes Rechteck 8"/>
          <p:cNvSpPr>
            <a:spLocks noChangeArrowheads="1"/>
          </p:cNvSpPr>
          <p:nvPr/>
        </p:nvSpPr>
        <p:spPr bwMode="auto">
          <a:xfrm>
            <a:off x="4932363" y="4643438"/>
            <a:ext cx="3059112" cy="7921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6089" name="Textfeld 9"/>
          <p:cNvSpPr txBox="1">
            <a:spLocks noChangeArrowheads="1"/>
          </p:cNvSpPr>
          <p:nvPr/>
        </p:nvSpPr>
        <p:spPr bwMode="auto">
          <a:xfrm>
            <a:off x="4643438" y="4868863"/>
            <a:ext cx="438150" cy="350837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1" name="Wolke 10"/>
          <p:cNvSpPr/>
          <p:nvPr/>
        </p:nvSpPr>
        <p:spPr bwMode="auto">
          <a:xfrm>
            <a:off x="5148263" y="1773238"/>
            <a:ext cx="3384550" cy="23764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1" name="Textfeld 11"/>
          <p:cNvSpPr txBox="1">
            <a:spLocks noChangeArrowheads="1"/>
          </p:cNvSpPr>
          <p:nvPr/>
        </p:nvSpPr>
        <p:spPr bwMode="auto">
          <a:xfrm>
            <a:off x="7092950" y="2792413"/>
            <a:ext cx="38893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&amp;</a:t>
            </a:r>
          </a:p>
        </p:txBody>
      </p:sp>
      <p:sp>
        <p:nvSpPr>
          <p:cNvPr id="46092" name="Textfeld 13"/>
          <p:cNvSpPr txBox="1">
            <a:spLocks noChangeArrowheads="1"/>
          </p:cNvSpPr>
          <p:nvPr/>
        </p:nvSpPr>
        <p:spPr bwMode="auto">
          <a:xfrm>
            <a:off x="6993474" y="2349500"/>
            <a:ext cx="1005403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dirty="0" err="1">
                <a:solidFill>
                  <a:srgbClr val="005AA9"/>
                </a:solidFill>
              </a:rPr>
              <a:t>const</a:t>
            </a:r>
            <a:endParaRPr lang="de-DE" altLang="de-DE" sz="2400" dirty="0">
              <a:solidFill>
                <a:srgbClr val="005AA9"/>
              </a:solidFill>
            </a:endParaRPr>
          </a:p>
        </p:txBody>
      </p:sp>
      <p:sp>
        <p:nvSpPr>
          <p:cNvPr id="46093" name="Textfeld 14"/>
          <p:cNvSpPr txBox="1">
            <a:spLocks noChangeArrowheads="1"/>
          </p:cNvSpPr>
          <p:nvPr/>
        </p:nvSpPr>
        <p:spPr bwMode="auto">
          <a:xfrm>
            <a:off x="5697538" y="2781300"/>
            <a:ext cx="10588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Zeiger</a:t>
            </a:r>
          </a:p>
        </p:txBody>
      </p:sp>
      <p:sp>
        <p:nvSpPr>
          <p:cNvPr id="46094" name="Textfeld 15"/>
          <p:cNvSpPr txBox="1">
            <a:spLocks noChangeArrowheads="1"/>
          </p:cNvSpPr>
          <p:nvPr/>
        </p:nvSpPr>
        <p:spPr bwMode="auto">
          <a:xfrm>
            <a:off x="5508625" y="3211513"/>
            <a:ext cx="14351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Referenz</a:t>
            </a:r>
          </a:p>
        </p:txBody>
      </p:sp>
      <p:sp>
        <p:nvSpPr>
          <p:cNvPr id="46095" name="Textfeld 16"/>
          <p:cNvSpPr txBox="1">
            <a:spLocks noChangeArrowheads="1"/>
          </p:cNvSpPr>
          <p:nvPr/>
        </p:nvSpPr>
        <p:spPr bwMode="auto">
          <a:xfrm>
            <a:off x="5580063" y="2266950"/>
            <a:ext cx="12938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Variable</a:t>
            </a:r>
          </a:p>
        </p:txBody>
      </p:sp>
      <p:sp>
        <p:nvSpPr>
          <p:cNvPr id="46096" name="Textfeld 17"/>
          <p:cNvSpPr txBox="1">
            <a:spLocks noChangeArrowheads="1"/>
          </p:cNvSpPr>
          <p:nvPr/>
        </p:nvSpPr>
        <p:spPr bwMode="auto">
          <a:xfrm>
            <a:off x="7534275" y="3022600"/>
            <a:ext cx="304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*</a:t>
            </a:r>
          </a:p>
        </p:txBody>
      </p:sp>
      <p:sp>
        <p:nvSpPr>
          <p:cNvPr id="19" name="Wolke 18"/>
          <p:cNvSpPr/>
          <p:nvPr/>
        </p:nvSpPr>
        <p:spPr bwMode="auto">
          <a:xfrm>
            <a:off x="107950" y="3857625"/>
            <a:ext cx="3384550" cy="2376488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8" name="Textfeld 19"/>
          <p:cNvSpPr txBox="1">
            <a:spLocks noChangeArrowheads="1"/>
          </p:cNvSpPr>
          <p:nvPr/>
        </p:nvSpPr>
        <p:spPr bwMode="auto">
          <a:xfrm>
            <a:off x="730250" y="4289425"/>
            <a:ext cx="10255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delete</a:t>
            </a:r>
          </a:p>
        </p:txBody>
      </p:sp>
      <p:sp>
        <p:nvSpPr>
          <p:cNvPr id="46099" name="Textfeld 20"/>
          <p:cNvSpPr txBox="1">
            <a:spLocks noChangeArrowheads="1"/>
          </p:cNvSpPr>
          <p:nvPr/>
        </p:nvSpPr>
        <p:spPr bwMode="auto">
          <a:xfrm>
            <a:off x="566738" y="5226050"/>
            <a:ext cx="7508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new</a:t>
            </a:r>
          </a:p>
        </p:txBody>
      </p:sp>
      <p:sp>
        <p:nvSpPr>
          <p:cNvPr id="46100" name="Textfeld 21"/>
          <p:cNvSpPr txBox="1">
            <a:spLocks noChangeArrowheads="1"/>
          </p:cNvSpPr>
          <p:nvPr/>
        </p:nvSpPr>
        <p:spPr bwMode="auto">
          <a:xfrm>
            <a:off x="1477963" y="4792663"/>
            <a:ext cx="17843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T(const T&amp;)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7171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braucht man überhaupt Speicher auf dem </a:t>
            </a:r>
            <a:r>
              <a:rPr lang="de-DE" altLang="de-DE" sz="1800" b="0" dirty="0" smtClean="0"/>
              <a:t>Heap, </a:t>
            </a:r>
            <a:r>
              <a:rPr lang="de-DE" altLang="de-DE" sz="1800" b="0" dirty="0"/>
              <a:t>wenn der Stack die Speicherverwaltung übernimmt und auch noch so viel effizienter ist?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eine Variable?</a:t>
            </a:r>
          </a:p>
        </p:txBody>
      </p:sp>
      <p:sp>
        <p:nvSpPr>
          <p:cNvPr id="8195" name="Rectangle 43"/>
          <p:cNvSpPr>
            <a:spLocks noChangeArrowheads="1"/>
          </p:cNvSpPr>
          <p:nvPr/>
        </p:nvSpPr>
        <p:spPr bwMode="auto">
          <a:xfrm>
            <a:off x="1577975" y="3716338"/>
            <a:ext cx="3187700" cy="41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6" name="Rectangle 4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7" name="Rectangle 5"/>
          <p:cNvSpPr>
            <a:spLocks noChangeArrowheads="1"/>
          </p:cNvSpPr>
          <p:nvPr/>
        </p:nvSpPr>
        <p:spPr bwMode="auto">
          <a:xfrm>
            <a:off x="291941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6750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925888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178300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4291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7995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9323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5" name="Rectangle 13"/>
          <p:cNvSpPr>
            <a:spLocks noChangeArrowheads="1"/>
          </p:cNvSpPr>
          <p:nvPr/>
        </p:nvSpPr>
        <p:spPr bwMode="auto">
          <a:xfrm>
            <a:off x="56864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6" name="Rectangle 14"/>
          <p:cNvSpPr>
            <a:spLocks noChangeArrowheads="1"/>
          </p:cNvSpPr>
          <p:nvPr/>
        </p:nvSpPr>
        <p:spPr bwMode="auto">
          <a:xfrm>
            <a:off x="5937250" y="4637088"/>
            <a:ext cx="252413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7" name="Rectangle 15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8" name="Rectangle 16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10" name="Rectangle 18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330450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445375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3" name="AutoShape 21"/>
          <p:cNvSpPr>
            <a:spLocks/>
          </p:cNvSpPr>
          <p:nvPr/>
        </p:nvSpPr>
        <p:spPr bwMode="auto">
          <a:xfrm rot="5400000">
            <a:off x="4050506" y="3420269"/>
            <a:ext cx="249238" cy="2012950"/>
          </a:xfrm>
          <a:prstGeom prst="leftBrace">
            <a:avLst>
              <a:gd name="adj1" fmla="val 6730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593566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6186488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43890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9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689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0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6943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719455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</p:txBody>
      </p:sp>
      <p:sp>
        <p:nvSpPr>
          <p:cNvPr id="8220" name="Text Box 29"/>
          <p:cNvSpPr txBox="1">
            <a:spLocks noChangeArrowheads="1"/>
          </p:cNvSpPr>
          <p:nvPr/>
        </p:nvSpPr>
        <p:spPr bwMode="auto">
          <a:xfrm>
            <a:off x="56848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1" name="Text Box 30"/>
          <p:cNvSpPr txBox="1">
            <a:spLocks noChangeArrowheads="1"/>
          </p:cNvSpPr>
          <p:nvPr/>
        </p:nvSpPr>
        <p:spPr bwMode="auto">
          <a:xfrm>
            <a:off x="7445375" y="5561013"/>
            <a:ext cx="220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2" name="Rectangle 32"/>
          <p:cNvSpPr>
            <a:spLocks noChangeArrowheads="1"/>
          </p:cNvSpPr>
          <p:nvPr/>
        </p:nvSpPr>
        <p:spPr bwMode="auto">
          <a:xfrm>
            <a:off x="392430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3" name="Rectangle 33"/>
          <p:cNvSpPr>
            <a:spLocks noChangeArrowheads="1"/>
          </p:cNvSpPr>
          <p:nvPr/>
        </p:nvSpPr>
        <p:spPr bwMode="auto">
          <a:xfrm>
            <a:off x="367347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4" name="Rectangle 34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5" name="Rectangle 35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6" name="Rectangle 36"/>
          <p:cNvSpPr>
            <a:spLocks noChangeArrowheads="1"/>
          </p:cNvSpPr>
          <p:nvPr/>
        </p:nvSpPr>
        <p:spPr bwMode="auto">
          <a:xfrm>
            <a:off x="5183188" y="3716338"/>
            <a:ext cx="501650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8227" name="Rectangle 38"/>
          <p:cNvSpPr>
            <a:spLocks noChangeArrowheads="1"/>
          </p:cNvSpPr>
          <p:nvPr/>
        </p:nvSpPr>
        <p:spPr bwMode="auto">
          <a:xfrm>
            <a:off x="6272213" y="3716338"/>
            <a:ext cx="922337" cy="4191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3420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673350" y="3716338"/>
            <a:ext cx="574675" cy="20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</a:t>
            </a:r>
          </a:p>
        </p:txBody>
      </p:sp>
      <p:sp>
        <p:nvSpPr>
          <p:cNvPr id="8229" name="Rectangle 41"/>
          <p:cNvSpPr>
            <a:spLocks noChangeArrowheads="1"/>
          </p:cNvSpPr>
          <p:nvPr/>
        </p:nvSpPr>
        <p:spPr bwMode="auto">
          <a:xfrm>
            <a:off x="1577975" y="3716338"/>
            <a:ext cx="1089025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double</a:t>
            </a:r>
          </a:p>
        </p:txBody>
      </p:sp>
      <p:sp>
        <p:nvSpPr>
          <p:cNvPr id="8230" name="Rectangle 42"/>
          <p:cNvSpPr>
            <a:spLocks noChangeArrowheads="1"/>
          </p:cNvSpPr>
          <p:nvPr/>
        </p:nvSpPr>
        <p:spPr bwMode="auto">
          <a:xfrm>
            <a:off x="3255963" y="3716338"/>
            <a:ext cx="1509712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2.718281</a:t>
            </a:r>
          </a:p>
        </p:txBody>
      </p:sp>
      <p:sp>
        <p:nvSpPr>
          <p:cNvPr id="8231" name="Line 44"/>
          <p:cNvSpPr>
            <a:spLocks noChangeShapeType="1"/>
          </p:cNvSpPr>
          <p:nvPr/>
        </p:nvSpPr>
        <p:spPr bwMode="auto">
          <a:xfrm>
            <a:off x="6272213" y="3716338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232" name="Rectangle 46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3" name="Rectangle 47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4" name="Rectangle 48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5" name="Rectangle 49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6" name="Rectangle 50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7" name="Rectangle 51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8" name="Rectangle 52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9" name="Rectangle 53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0" name="Rectangle 54"/>
          <p:cNvSpPr>
            <a:spLocks noChangeArrowheads="1"/>
          </p:cNvSpPr>
          <p:nvPr/>
        </p:nvSpPr>
        <p:spPr bwMode="auto">
          <a:xfrm>
            <a:off x="5183188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1" name="Rectangle 55"/>
          <p:cNvSpPr>
            <a:spLocks noChangeArrowheads="1"/>
          </p:cNvSpPr>
          <p:nvPr/>
        </p:nvSpPr>
        <p:spPr bwMode="auto">
          <a:xfrm>
            <a:off x="543560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2" name="AutoShape 56"/>
          <p:cNvSpPr>
            <a:spLocks/>
          </p:cNvSpPr>
          <p:nvPr/>
        </p:nvSpPr>
        <p:spPr bwMode="auto">
          <a:xfrm rot="5400000">
            <a:off x="6565900" y="3922713"/>
            <a:ext cx="249238" cy="1008062"/>
          </a:xfrm>
          <a:prstGeom prst="leftBrace">
            <a:avLst>
              <a:gd name="adj1" fmla="val 3370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3" name="Text Box 57"/>
          <p:cNvSpPr txBox="1">
            <a:spLocks noChangeArrowheads="1"/>
          </p:cNvSpPr>
          <p:nvPr/>
        </p:nvSpPr>
        <p:spPr bwMode="auto">
          <a:xfrm>
            <a:off x="1835150" y="3284538"/>
            <a:ext cx="6080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Typ</a:t>
            </a:r>
          </a:p>
        </p:txBody>
      </p:sp>
      <p:sp>
        <p:nvSpPr>
          <p:cNvPr id="8244" name="Text Box 58"/>
          <p:cNvSpPr txBox="1">
            <a:spLocks noChangeArrowheads="1"/>
          </p:cNvSpPr>
          <p:nvPr/>
        </p:nvSpPr>
        <p:spPr bwMode="auto">
          <a:xfrm>
            <a:off x="2589213" y="3284538"/>
            <a:ext cx="84613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Name</a:t>
            </a:r>
          </a:p>
        </p:txBody>
      </p:sp>
      <p:sp>
        <p:nvSpPr>
          <p:cNvPr id="8245" name="Text Box 59"/>
          <p:cNvSpPr txBox="1">
            <a:spLocks noChangeArrowheads="1"/>
          </p:cNvSpPr>
          <p:nvPr/>
        </p:nvSpPr>
        <p:spPr bwMode="auto">
          <a:xfrm>
            <a:off x="3679825" y="3284538"/>
            <a:ext cx="7159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Wert</a:t>
            </a:r>
          </a:p>
        </p:txBody>
      </p:sp>
      <p:sp>
        <p:nvSpPr>
          <p:cNvPr id="8246" name="Rectangle 40"/>
          <p:cNvSpPr>
            <a:spLocks noChangeArrowheads="1"/>
          </p:cNvSpPr>
          <p:nvPr/>
        </p:nvSpPr>
        <p:spPr bwMode="auto">
          <a:xfrm>
            <a:off x="2673350" y="3924300"/>
            <a:ext cx="579438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2137</a:t>
            </a:r>
          </a:p>
        </p:txBody>
      </p:sp>
      <p:sp>
        <p:nvSpPr>
          <p:cNvPr id="8247" name="Text Box 30"/>
          <p:cNvSpPr txBox="1">
            <a:spLocks noChangeArrowheads="1"/>
          </p:cNvSpPr>
          <p:nvPr/>
        </p:nvSpPr>
        <p:spPr bwMode="auto">
          <a:xfrm>
            <a:off x="36401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48" name="Text Box 22"/>
          <p:cNvSpPr txBox="1">
            <a:spLocks noChangeArrowheads="1"/>
          </p:cNvSpPr>
          <p:nvPr/>
        </p:nvSpPr>
        <p:spPr bwMode="auto">
          <a:xfrm>
            <a:off x="317341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49" name="Text Box 23"/>
          <p:cNvSpPr txBox="1">
            <a:spLocks noChangeArrowheads="1"/>
          </p:cNvSpPr>
          <p:nvPr/>
        </p:nvSpPr>
        <p:spPr bwMode="auto">
          <a:xfrm>
            <a:off x="3425825" y="5561013"/>
            <a:ext cx="25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50" name="Text Box 29"/>
          <p:cNvSpPr txBox="1">
            <a:spLocks noChangeArrowheads="1"/>
          </p:cNvSpPr>
          <p:nvPr/>
        </p:nvSpPr>
        <p:spPr bwMode="auto">
          <a:xfrm>
            <a:off x="2922588" y="5561013"/>
            <a:ext cx="2206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51" name="Rectangle 37"/>
          <p:cNvSpPr>
            <a:spLocks noChangeArrowheads="1"/>
          </p:cNvSpPr>
          <p:nvPr/>
        </p:nvSpPr>
        <p:spPr bwMode="auto">
          <a:xfrm>
            <a:off x="5686425" y="3925888"/>
            <a:ext cx="584200" cy="21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8252" name="Rectangle 37"/>
          <p:cNvSpPr>
            <a:spLocks noChangeArrowheads="1"/>
          </p:cNvSpPr>
          <p:nvPr/>
        </p:nvSpPr>
        <p:spPr bwMode="auto">
          <a:xfrm>
            <a:off x="5686425" y="3716338"/>
            <a:ext cx="584200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8253" name="Rectangle 39"/>
          <p:cNvSpPr>
            <a:spLocks noChangeArrowheads="1"/>
          </p:cNvSpPr>
          <p:nvPr/>
        </p:nvSpPr>
        <p:spPr bwMode="auto">
          <a:xfrm>
            <a:off x="5183188" y="3716338"/>
            <a:ext cx="2011362" cy="419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54" name="Textfeld 62"/>
          <p:cNvSpPr txBox="1">
            <a:spLocks noChangeArrowheads="1"/>
          </p:cNvSpPr>
          <p:nvPr/>
        </p:nvSpPr>
        <p:spPr bwMode="auto">
          <a:xfrm>
            <a:off x="1042988" y="1557338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Eine</a:t>
            </a:r>
            <a:r>
              <a:rPr lang="de-DE" altLang="de-DE" b="1"/>
              <a:t> Variable</a:t>
            </a:r>
            <a:r>
              <a:rPr lang="de-DE" altLang="de-DE">
                <a:solidFill>
                  <a:srgbClr val="FF0000"/>
                </a:solidFill>
              </a:rPr>
              <a:t> </a:t>
            </a:r>
            <a:r>
              <a:rPr lang="de-DE" altLang="de-DE"/>
              <a:t>entspricht intern einer Speicheradresse mit einer Menge von Speicherstellen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Der </a:t>
            </a:r>
            <a:r>
              <a:rPr lang="de-DE" altLang="de-DE" b="1"/>
              <a:t>Typ einer Variable </a:t>
            </a:r>
            <a:r>
              <a:rPr lang="de-DE" altLang="de-DE"/>
              <a:t>bestimmt die Größe des reservierten Speicherplatzes und die Interpretation der enthaltenen Daten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63" name="Abgerundete rechteckige Legende 62"/>
          <p:cNvSpPr/>
          <p:nvPr/>
        </p:nvSpPr>
        <p:spPr>
          <a:xfrm>
            <a:off x="7666038" y="4034666"/>
            <a:ext cx="1116012" cy="506785"/>
          </a:xfrm>
          <a:prstGeom prst="wedgeRoundRectCallout">
            <a:avLst>
              <a:gd name="adj1" fmla="val -98951"/>
              <a:gd name="adj2" fmla="val 8363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32 Bit-Format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 Zeiger?</a:t>
            </a:r>
          </a:p>
        </p:txBody>
      </p:sp>
      <p:sp>
        <p:nvSpPr>
          <p:cNvPr id="9219" name="Textfeld 62"/>
          <p:cNvSpPr txBox="1">
            <a:spLocks noChangeArrowheads="1"/>
          </p:cNvSpPr>
          <p:nvPr/>
        </p:nvSpPr>
        <p:spPr bwMode="auto">
          <a:xfrm>
            <a:off x="-201712" y="1558132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 </a:t>
            </a:r>
            <a:r>
              <a:rPr lang="de-DE" altLang="de-DE" b="1" dirty="0"/>
              <a:t>Zeiger (Pointer)</a:t>
            </a:r>
            <a:r>
              <a:rPr lang="de-DE" altLang="de-DE" dirty="0"/>
              <a:t> ist eine Variable, deren Inhalt als die Speicheradresse einer anderen Variable </a:t>
            </a:r>
            <a:r>
              <a:rPr lang="de-DE" altLang="de-DE" b="1" dirty="0"/>
              <a:t>interpretiert</a:t>
            </a:r>
            <a:r>
              <a:rPr lang="de-DE" altLang="de-DE" dirty="0"/>
              <a:t> wird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eines Zeigers </a:t>
            </a:r>
            <a:r>
              <a:rPr lang="de-DE" altLang="de-DE" dirty="0"/>
              <a:t>legt fest, auf welchen Typ von Variable „gezeigt“ wird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628900" y="35750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2267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 flipV="1">
            <a:off x="3300413" y="3735388"/>
            <a:ext cx="263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5940425" y="357187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6372225" y="357187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b</a:t>
            </a:r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6875463" y="357187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9226" name="Text Box 16"/>
          <p:cNvSpPr txBox="1">
            <a:spLocks noChangeArrowheads="1"/>
          </p:cNvSpPr>
          <p:nvPr/>
        </p:nvSpPr>
        <p:spPr bwMode="auto">
          <a:xfrm>
            <a:off x="2052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9227" name="Rectangle 19"/>
          <p:cNvSpPr>
            <a:spLocks noChangeArrowheads="1"/>
          </p:cNvSpPr>
          <p:nvPr/>
        </p:nvSpPr>
        <p:spPr bwMode="auto">
          <a:xfrm>
            <a:off x="32750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8" name="Rectangle 20"/>
          <p:cNvSpPr>
            <a:spLocks noChangeArrowheads="1"/>
          </p:cNvSpPr>
          <p:nvPr/>
        </p:nvSpPr>
        <p:spPr bwMode="auto">
          <a:xfrm>
            <a:off x="34909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9" name="Rectangle 21"/>
          <p:cNvSpPr>
            <a:spLocks noChangeArrowheads="1"/>
          </p:cNvSpPr>
          <p:nvPr/>
        </p:nvSpPr>
        <p:spPr bwMode="auto">
          <a:xfrm>
            <a:off x="37068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0" name="Rectangle 22"/>
          <p:cNvSpPr>
            <a:spLocks noChangeArrowheads="1"/>
          </p:cNvSpPr>
          <p:nvPr/>
        </p:nvSpPr>
        <p:spPr bwMode="auto">
          <a:xfrm>
            <a:off x="39227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1" name="Rectangle 23"/>
          <p:cNvSpPr>
            <a:spLocks noChangeArrowheads="1"/>
          </p:cNvSpPr>
          <p:nvPr/>
        </p:nvSpPr>
        <p:spPr bwMode="auto">
          <a:xfrm>
            <a:off x="19796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2" name="Rectangle 24"/>
          <p:cNvSpPr>
            <a:spLocks noChangeArrowheads="1"/>
          </p:cNvSpPr>
          <p:nvPr/>
        </p:nvSpPr>
        <p:spPr bwMode="auto">
          <a:xfrm>
            <a:off x="21955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3" name="Rectangle 25"/>
          <p:cNvSpPr>
            <a:spLocks noChangeArrowheads="1"/>
          </p:cNvSpPr>
          <p:nvPr/>
        </p:nvSpPr>
        <p:spPr bwMode="auto">
          <a:xfrm>
            <a:off x="24114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4" name="Rectangle 26"/>
          <p:cNvSpPr>
            <a:spLocks noChangeArrowheads="1"/>
          </p:cNvSpPr>
          <p:nvPr/>
        </p:nvSpPr>
        <p:spPr bwMode="auto">
          <a:xfrm>
            <a:off x="26273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5" name="Rectangle 27"/>
          <p:cNvSpPr>
            <a:spLocks noChangeArrowheads="1"/>
          </p:cNvSpPr>
          <p:nvPr/>
        </p:nvSpPr>
        <p:spPr bwMode="auto">
          <a:xfrm>
            <a:off x="28432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6" name="Rectangle 28"/>
          <p:cNvSpPr>
            <a:spLocks noChangeArrowheads="1"/>
          </p:cNvSpPr>
          <p:nvPr/>
        </p:nvSpPr>
        <p:spPr bwMode="auto">
          <a:xfrm>
            <a:off x="30591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7" name="Rectangle 29"/>
          <p:cNvSpPr>
            <a:spLocks noChangeArrowheads="1"/>
          </p:cNvSpPr>
          <p:nvPr/>
        </p:nvSpPr>
        <p:spPr bwMode="auto">
          <a:xfrm>
            <a:off x="4140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8" name="Rectangle 30"/>
          <p:cNvSpPr>
            <a:spLocks noChangeArrowheads="1"/>
          </p:cNvSpPr>
          <p:nvPr/>
        </p:nvSpPr>
        <p:spPr bwMode="auto">
          <a:xfrm>
            <a:off x="43561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9" name="Rectangle 31"/>
          <p:cNvSpPr>
            <a:spLocks noChangeArrowheads="1"/>
          </p:cNvSpPr>
          <p:nvPr/>
        </p:nvSpPr>
        <p:spPr bwMode="auto">
          <a:xfrm>
            <a:off x="45720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0" name="Rectangle 32"/>
          <p:cNvSpPr>
            <a:spLocks noChangeArrowheads="1"/>
          </p:cNvSpPr>
          <p:nvPr/>
        </p:nvSpPr>
        <p:spPr bwMode="auto">
          <a:xfrm>
            <a:off x="47879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1" name="Rectangle 33"/>
          <p:cNvSpPr>
            <a:spLocks noChangeArrowheads="1"/>
          </p:cNvSpPr>
          <p:nvPr/>
        </p:nvSpPr>
        <p:spPr bwMode="auto">
          <a:xfrm>
            <a:off x="50038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2" name="Rectangle 34"/>
          <p:cNvSpPr>
            <a:spLocks noChangeArrowheads="1"/>
          </p:cNvSpPr>
          <p:nvPr/>
        </p:nvSpPr>
        <p:spPr bwMode="auto">
          <a:xfrm>
            <a:off x="5219700" y="5156200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3" name="Rectangle 35"/>
          <p:cNvSpPr>
            <a:spLocks noChangeArrowheads="1"/>
          </p:cNvSpPr>
          <p:nvPr/>
        </p:nvSpPr>
        <p:spPr bwMode="auto">
          <a:xfrm>
            <a:off x="54356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4" name="Rectangle 36"/>
          <p:cNvSpPr>
            <a:spLocks noChangeArrowheads="1"/>
          </p:cNvSpPr>
          <p:nvPr/>
        </p:nvSpPr>
        <p:spPr bwMode="auto">
          <a:xfrm>
            <a:off x="56515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5" name="Rectangle 37"/>
          <p:cNvSpPr>
            <a:spLocks noChangeArrowheads="1"/>
          </p:cNvSpPr>
          <p:nvPr/>
        </p:nvSpPr>
        <p:spPr bwMode="auto">
          <a:xfrm>
            <a:off x="58674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6" name="Rectangle 38"/>
          <p:cNvSpPr>
            <a:spLocks noChangeArrowheads="1"/>
          </p:cNvSpPr>
          <p:nvPr/>
        </p:nvSpPr>
        <p:spPr bwMode="auto">
          <a:xfrm>
            <a:off x="60833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7" name="Rectangle 39"/>
          <p:cNvSpPr>
            <a:spLocks noChangeArrowheads="1"/>
          </p:cNvSpPr>
          <p:nvPr/>
        </p:nvSpPr>
        <p:spPr bwMode="auto">
          <a:xfrm>
            <a:off x="6299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8" name="AutoShape 40"/>
          <p:cNvSpPr>
            <a:spLocks/>
          </p:cNvSpPr>
          <p:nvPr/>
        </p:nvSpPr>
        <p:spPr bwMode="auto">
          <a:xfrm rot="5400000">
            <a:off x="5553869" y="4750594"/>
            <a:ext cx="195262" cy="431800"/>
          </a:xfrm>
          <a:prstGeom prst="leftBrace">
            <a:avLst>
              <a:gd name="adj1" fmla="val 3346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9" name="Text Box 41"/>
          <p:cNvSpPr txBox="1">
            <a:spLocks noChangeArrowheads="1"/>
          </p:cNvSpPr>
          <p:nvPr/>
        </p:nvSpPr>
        <p:spPr bwMode="auto">
          <a:xfrm>
            <a:off x="5364163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c</a:t>
            </a:r>
          </a:p>
        </p:txBody>
      </p:sp>
      <p:sp>
        <p:nvSpPr>
          <p:cNvPr id="9250" name="AutoShape 42"/>
          <p:cNvSpPr>
            <a:spLocks/>
          </p:cNvSpPr>
          <p:nvPr/>
        </p:nvSpPr>
        <p:spPr bwMode="auto">
          <a:xfrm rot="5400000">
            <a:off x="2736057" y="4544219"/>
            <a:ext cx="214312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51" name="Text Box 53"/>
          <p:cNvSpPr txBox="1">
            <a:spLocks noChangeArrowheads="1"/>
          </p:cNvSpPr>
          <p:nvPr/>
        </p:nvSpPr>
        <p:spPr bwMode="auto">
          <a:xfrm>
            <a:off x="5508625" y="5300663"/>
            <a:ext cx="296863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20</a:t>
            </a:r>
          </a:p>
        </p:txBody>
      </p:sp>
      <p:sp>
        <p:nvSpPr>
          <p:cNvPr id="9252" name="Text Box 54"/>
          <p:cNvSpPr txBox="1">
            <a:spLocks noChangeArrowheads="1"/>
          </p:cNvSpPr>
          <p:nvPr/>
        </p:nvSpPr>
        <p:spPr bwMode="auto">
          <a:xfrm>
            <a:off x="6010275" y="328453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9253" name="Text Box 55"/>
          <p:cNvSpPr txBox="1">
            <a:spLocks noChangeArrowheads="1"/>
          </p:cNvSpPr>
          <p:nvPr/>
        </p:nvSpPr>
        <p:spPr bwMode="auto">
          <a:xfrm>
            <a:off x="6370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9254" name="Text Box 56"/>
          <p:cNvSpPr txBox="1">
            <a:spLocks noChangeArrowheads="1"/>
          </p:cNvSpPr>
          <p:nvPr/>
        </p:nvSpPr>
        <p:spPr bwMode="auto">
          <a:xfrm>
            <a:off x="7019925" y="328453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9255" name="Text Box 57"/>
          <p:cNvSpPr txBox="1">
            <a:spLocks noChangeArrowheads="1"/>
          </p:cNvSpPr>
          <p:nvPr/>
        </p:nvSpPr>
        <p:spPr bwMode="auto">
          <a:xfrm>
            <a:off x="2481263" y="5300663"/>
            <a:ext cx="698500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2267</a:t>
            </a:r>
          </a:p>
        </p:txBody>
      </p:sp>
      <p:sp>
        <p:nvSpPr>
          <p:cNvPr id="9256" name="Text Box 58"/>
          <p:cNvSpPr txBox="1">
            <a:spLocks noChangeArrowheads="1"/>
          </p:cNvSpPr>
          <p:nvPr/>
        </p:nvSpPr>
        <p:spPr bwMode="auto">
          <a:xfrm>
            <a:off x="47863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</p:txBody>
      </p:sp>
      <p:sp>
        <p:nvSpPr>
          <p:cNvPr id="9257" name="Text Box 59"/>
          <p:cNvSpPr txBox="1">
            <a:spLocks noChangeArrowheads="1"/>
          </p:cNvSpPr>
          <p:nvPr/>
        </p:nvSpPr>
        <p:spPr bwMode="auto">
          <a:xfrm>
            <a:off x="50022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58" name="Text Box 60"/>
          <p:cNvSpPr txBox="1">
            <a:spLocks noChangeArrowheads="1"/>
          </p:cNvSpPr>
          <p:nvPr/>
        </p:nvSpPr>
        <p:spPr bwMode="auto">
          <a:xfrm>
            <a:off x="52181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59" name="Text Box 61"/>
          <p:cNvSpPr txBox="1">
            <a:spLocks noChangeArrowheads="1"/>
          </p:cNvSpPr>
          <p:nvPr/>
        </p:nvSpPr>
        <p:spPr bwMode="auto">
          <a:xfrm>
            <a:off x="54340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0" name="Text Box 62"/>
          <p:cNvSpPr txBox="1">
            <a:spLocks noChangeArrowheads="1"/>
          </p:cNvSpPr>
          <p:nvPr/>
        </p:nvSpPr>
        <p:spPr bwMode="auto">
          <a:xfrm>
            <a:off x="56515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1" name="Text Box 63"/>
          <p:cNvSpPr txBox="1">
            <a:spLocks noChangeArrowheads="1"/>
          </p:cNvSpPr>
          <p:nvPr/>
        </p:nvSpPr>
        <p:spPr bwMode="auto">
          <a:xfrm>
            <a:off x="58674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62" name="Text Box 64"/>
          <p:cNvSpPr txBox="1">
            <a:spLocks noChangeArrowheads="1"/>
          </p:cNvSpPr>
          <p:nvPr/>
        </p:nvSpPr>
        <p:spPr bwMode="auto">
          <a:xfrm>
            <a:off x="4570413" y="5802313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3" name="Text Box 65"/>
          <p:cNvSpPr txBox="1">
            <a:spLocks noChangeArrowheads="1"/>
          </p:cNvSpPr>
          <p:nvPr/>
        </p:nvSpPr>
        <p:spPr bwMode="auto">
          <a:xfrm>
            <a:off x="6084888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4" name="Text Box 66"/>
          <p:cNvSpPr txBox="1">
            <a:spLocks noChangeArrowheads="1"/>
          </p:cNvSpPr>
          <p:nvPr/>
        </p:nvSpPr>
        <p:spPr bwMode="auto">
          <a:xfrm>
            <a:off x="21939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7</a:t>
            </a:r>
          </a:p>
        </p:txBody>
      </p:sp>
      <p:sp>
        <p:nvSpPr>
          <p:cNvPr id="9265" name="Text Box 67"/>
          <p:cNvSpPr txBox="1">
            <a:spLocks noChangeArrowheads="1"/>
          </p:cNvSpPr>
          <p:nvPr/>
        </p:nvSpPr>
        <p:spPr bwMode="auto">
          <a:xfrm>
            <a:off x="24098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66" name="Text Box 68"/>
          <p:cNvSpPr txBox="1">
            <a:spLocks noChangeArrowheads="1"/>
          </p:cNvSpPr>
          <p:nvPr/>
        </p:nvSpPr>
        <p:spPr bwMode="auto">
          <a:xfrm>
            <a:off x="26257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67" name="Text Box 69"/>
          <p:cNvSpPr txBox="1">
            <a:spLocks noChangeArrowheads="1"/>
          </p:cNvSpPr>
          <p:nvPr/>
        </p:nvSpPr>
        <p:spPr bwMode="auto">
          <a:xfrm>
            <a:off x="28416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8" name="Text Box 70"/>
          <p:cNvSpPr txBox="1">
            <a:spLocks noChangeArrowheads="1"/>
          </p:cNvSpPr>
          <p:nvPr/>
        </p:nvSpPr>
        <p:spPr bwMode="auto">
          <a:xfrm>
            <a:off x="30591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9" name="Text Box 71"/>
          <p:cNvSpPr txBox="1">
            <a:spLocks noChangeArrowheads="1"/>
          </p:cNvSpPr>
          <p:nvPr/>
        </p:nvSpPr>
        <p:spPr bwMode="auto">
          <a:xfrm>
            <a:off x="32750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70" name="Text Box 72"/>
          <p:cNvSpPr txBox="1">
            <a:spLocks noChangeArrowheads="1"/>
          </p:cNvSpPr>
          <p:nvPr/>
        </p:nvSpPr>
        <p:spPr bwMode="auto">
          <a:xfrm>
            <a:off x="1978025" y="5803900"/>
            <a:ext cx="212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1" name="Text Box 73"/>
          <p:cNvSpPr txBox="1">
            <a:spLocks noChangeArrowheads="1"/>
          </p:cNvSpPr>
          <p:nvPr/>
        </p:nvSpPr>
        <p:spPr bwMode="auto">
          <a:xfrm>
            <a:off x="3492500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2" name="Text Box 74"/>
          <p:cNvSpPr txBox="1">
            <a:spLocks noChangeArrowheads="1"/>
          </p:cNvSpPr>
          <p:nvPr/>
        </p:nvSpPr>
        <p:spPr bwMode="auto">
          <a:xfrm>
            <a:off x="2628900" y="328453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9273" name="Rectangle 75"/>
          <p:cNvSpPr>
            <a:spLocks noChangeArrowheads="1"/>
          </p:cNvSpPr>
          <p:nvPr/>
        </p:nvSpPr>
        <p:spPr bwMode="auto">
          <a:xfrm>
            <a:off x="1558930" y="3574105"/>
            <a:ext cx="574675" cy="3676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short*</a:t>
            </a:r>
          </a:p>
        </p:txBody>
      </p:sp>
      <p:sp>
        <p:nvSpPr>
          <p:cNvPr id="9274" name="Rectangle 76"/>
          <p:cNvSpPr>
            <a:spLocks noChangeArrowheads="1"/>
          </p:cNvSpPr>
          <p:nvPr/>
        </p:nvSpPr>
        <p:spPr bwMode="auto">
          <a:xfrm>
            <a:off x="2124075" y="357505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9275" name="Text Box 77"/>
          <p:cNvSpPr txBox="1">
            <a:spLocks noChangeArrowheads="1"/>
          </p:cNvSpPr>
          <p:nvPr/>
        </p:nvSpPr>
        <p:spPr bwMode="auto">
          <a:xfrm>
            <a:off x="2195513" y="4508500"/>
            <a:ext cx="1443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short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r>
              <a:rPr lang="de-DE" altLang="de-DE" sz="1600" b="0" dirty="0" smtClean="0"/>
              <a:t> </a:t>
            </a:r>
            <a:r>
              <a:rPr lang="de-DE" altLang="de-DE" sz="1600" b="0" dirty="0"/>
              <a:t>= &amp;b</a:t>
            </a:r>
          </a:p>
        </p:txBody>
      </p:sp>
      <p:sp>
        <p:nvSpPr>
          <p:cNvPr id="9276" name="Rectangle 10"/>
          <p:cNvSpPr>
            <a:spLocks noChangeArrowheads="1"/>
          </p:cNvSpPr>
          <p:nvPr/>
        </p:nvSpPr>
        <p:spPr bwMode="auto">
          <a:xfrm>
            <a:off x="5938838" y="4006850"/>
            <a:ext cx="43021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77" name="Rectangle 11"/>
          <p:cNvSpPr>
            <a:spLocks noChangeArrowheads="1"/>
          </p:cNvSpPr>
          <p:nvPr/>
        </p:nvSpPr>
        <p:spPr bwMode="auto">
          <a:xfrm>
            <a:off x="6370638" y="4006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</a:t>
            </a:r>
          </a:p>
        </p:txBody>
      </p:sp>
      <p:sp>
        <p:nvSpPr>
          <p:cNvPr id="9278" name="Rectangle 12"/>
          <p:cNvSpPr>
            <a:spLocks noChangeArrowheads="1"/>
          </p:cNvSpPr>
          <p:nvPr/>
        </p:nvSpPr>
        <p:spPr bwMode="auto">
          <a:xfrm>
            <a:off x="6873875" y="40068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20</a:t>
            </a:r>
          </a:p>
        </p:txBody>
      </p:sp>
      <p:sp>
        <p:nvSpPr>
          <p:cNvPr id="9279" name="AutoShape 40"/>
          <p:cNvSpPr>
            <a:spLocks/>
          </p:cNvSpPr>
          <p:nvPr/>
        </p:nvSpPr>
        <p:spPr bwMode="auto">
          <a:xfrm rot="5400000">
            <a:off x="4905376" y="4749800"/>
            <a:ext cx="195262" cy="433387"/>
          </a:xfrm>
          <a:prstGeom prst="leftBrace">
            <a:avLst>
              <a:gd name="adj1" fmla="val 335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80" name="Text Box 41"/>
          <p:cNvSpPr txBox="1">
            <a:spLocks noChangeArrowheads="1"/>
          </p:cNvSpPr>
          <p:nvPr/>
        </p:nvSpPr>
        <p:spPr bwMode="auto">
          <a:xfrm>
            <a:off x="4572000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b</a:t>
            </a:r>
          </a:p>
        </p:txBody>
      </p:sp>
      <p:sp>
        <p:nvSpPr>
          <p:cNvPr id="9281" name="Text Box 53"/>
          <p:cNvSpPr txBox="1">
            <a:spLocks noChangeArrowheads="1"/>
          </p:cNvSpPr>
          <p:nvPr/>
        </p:nvSpPr>
        <p:spPr bwMode="auto">
          <a:xfrm>
            <a:off x="4859338" y="5300663"/>
            <a:ext cx="298450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9282" name="Rectangle 76"/>
          <p:cNvSpPr>
            <a:spLocks noChangeArrowheads="1"/>
          </p:cNvSpPr>
          <p:nvPr/>
        </p:nvSpPr>
        <p:spPr bwMode="auto">
          <a:xfrm>
            <a:off x="2125663" y="3746500"/>
            <a:ext cx="504825" cy="195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9283" name="Rectangle 11"/>
          <p:cNvSpPr>
            <a:spLocks noChangeArrowheads="1"/>
          </p:cNvSpPr>
          <p:nvPr/>
        </p:nvSpPr>
        <p:spPr bwMode="auto">
          <a:xfrm>
            <a:off x="6372225" y="3752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2267</a:t>
            </a:r>
          </a:p>
        </p:txBody>
      </p:sp>
      <p:sp>
        <p:nvSpPr>
          <p:cNvPr id="9284" name="Rectangle 11"/>
          <p:cNvSpPr>
            <a:spLocks noChangeArrowheads="1"/>
          </p:cNvSpPr>
          <p:nvPr/>
        </p:nvSpPr>
        <p:spPr bwMode="auto">
          <a:xfrm>
            <a:off x="6370638" y="4192588"/>
            <a:ext cx="501650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2270</a:t>
            </a:r>
          </a:p>
        </p:txBody>
      </p:sp>
      <p:sp>
        <p:nvSpPr>
          <p:cNvPr id="9285" name="Oval 24"/>
          <p:cNvSpPr>
            <a:spLocks noChangeArrowheads="1"/>
          </p:cNvSpPr>
          <p:nvPr/>
        </p:nvSpPr>
        <p:spPr bwMode="auto">
          <a:xfrm>
            <a:off x="3238500" y="36623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164288" y="1731930"/>
            <a:ext cx="1262063" cy="326264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Variable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64288" y="2618548"/>
            <a:ext cx="1231900" cy="27545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Pointer</a:t>
            </a:r>
            <a:endParaRPr lang="en-US" altLang="en-US" sz="1600" dirty="0" smtClean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7781825" y="2058191"/>
            <a:ext cx="7938" cy="560357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396189" y="2780928"/>
            <a:ext cx="450850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8847038" y="1870865"/>
            <a:ext cx="0" cy="910063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8426350" y="1870867"/>
            <a:ext cx="428625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8425239" y="1814597"/>
            <a:ext cx="146050" cy="117475"/>
          </a:xfrm>
          <a:custGeom>
            <a:avLst/>
            <a:gdLst>
              <a:gd name="T0" fmla="*/ 0 w 92"/>
              <a:gd name="T1" fmla="*/ 37 h 74"/>
              <a:gd name="T2" fmla="*/ 92 w 92"/>
              <a:gd name="T3" fmla="*/ 0 h 74"/>
              <a:gd name="T4" fmla="*/ 0 w 92"/>
              <a:gd name="T5" fmla="*/ 37 h 74"/>
              <a:gd name="T6" fmla="*/ 92 w 92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" h="74">
                <a:moveTo>
                  <a:pt x="0" y="37"/>
                </a:moveTo>
                <a:lnTo>
                  <a:pt x="92" y="0"/>
                </a:lnTo>
                <a:moveTo>
                  <a:pt x="0" y="37"/>
                </a:moveTo>
                <a:lnTo>
                  <a:pt x="92" y="74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rot="16200000">
            <a:off x="8573572" y="2297112"/>
            <a:ext cx="38100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pointsTo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592759" y="1739814"/>
            <a:ext cx="400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+variable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592759" y="1869078"/>
            <a:ext cx="5770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0243" name="Rechteck 3"/>
          <p:cNvSpPr>
            <a:spLocks noChangeArrowheads="1"/>
          </p:cNvSpPr>
          <p:nvPr/>
        </p:nvSpPr>
        <p:spPr bwMode="auto">
          <a:xfrm>
            <a:off x="3276600" y="1887538"/>
            <a:ext cx="45720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j =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</p:txBody>
      </p:sp>
      <p:sp>
        <p:nvSpPr>
          <p:cNvPr id="133" name="Abgerundete rechteckige Legende 132"/>
          <p:cNvSpPr/>
          <p:nvPr/>
        </p:nvSpPr>
        <p:spPr>
          <a:xfrm>
            <a:off x="323528" y="1700808"/>
            <a:ext cx="2670175" cy="1181100"/>
          </a:xfrm>
          <a:prstGeom prst="wedgeRoundRectCallout">
            <a:avLst>
              <a:gd name="adj1" fmla="val 63110"/>
              <a:gd name="adj2" fmla="val 44200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(und Default-Initialisierung)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 </a:t>
            </a:r>
            <a:r>
              <a:rPr lang="de-DE" dirty="0">
                <a:solidFill>
                  <a:schemeClr val="bg1"/>
                </a:solidFill>
              </a:rPr>
              <a:t>(Zeiger auf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4" name="Abgerundete rechteckige Legende 133"/>
          <p:cNvSpPr/>
          <p:nvPr/>
        </p:nvSpPr>
        <p:spPr>
          <a:xfrm>
            <a:off x="5076825" y="2689225"/>
            <a:ext cx="3459163" cy="1181100"/>
          </a:xfrm>
          <a:prstGeom prst="wedgeRoundRectCallout">
            <a:avLst>
              <a:gd name="adj1" fmla="val -69259"/>
              <a:gd name="adj2" fmla="val 2743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Definition</a:t>
            </a:r>
            <a:r>
              <a:rPr lang="de-DE" dirty="0">
                <a:solidFill>
                  <a:schemeClr val="bg1"/>
                </a:solidFill>
              </a:rPr>
              <a:t>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</a:t>
            </a:r>
            <a:r>
              <a:rPr lang="de-DE" dirty="0">
                <a:solidFill>
                  <a:schemeClr val="bg1"/>
                </a:solidFill>
              </a:rPr>
              <a:t> durch Zuweisung einer Adresse (</a:t>
            </a:r>
            <a:r>
              <a:rPr lang="de-DE" dirty="0" err="1">
                <a:solidFill>
                  <a:schemeClr val="bg1"/>
                </a:solidFill>
              </a:rPr>
              <a:t>Referenzierung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5" name="Abgerundete rechteckige Legende 134"/>
          <p:cNvSpPr/>
          <p:nvPr/>
        </p:nvSpPr>
        <p:spPr>
          <a:xfrm>
            <a:off x="323528" y="4293096"/>
            <a:ext cx="2598738" cy="1181100"/>
          </a:xfrm>
          <a:prstGeom prst="wedgeRoundRectCallout">
            <a:avLst>
              <a:gd name="adj1" fmla="val 66648"/>
              <a:gd name="adj2" fmla="val -4533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dirty="0">
                <a:solidFill>
                  <a:schemeClr val="bg1"/>
                </a:solidFill>
              </a:rPr>
              <a:t> eines Zeigers, um den Inhalt zu erhalten</a:t>
            </a:r>
          </a:p>
        </p:txBody>
      </p:sp>
      <p:sp>
        <p:nvSpPr>
          <p:cNvPr id="136" name="Abgerundete rechteckige Legende 135"/>
          <p:cNvSpPr/>
          <p:nvPr/>
        </p:nvSpPr>
        <p:spPr>
          <a:xfrm>
            <a:off x="5076825" y="5267325"/>
            <a:ext cx="3711575" cy="1181100"/>
          </a:xfrm>
          <a:prstGeom prst="wedgeRoundRectCallout">
            <a:avLst>
              <a:gd name="adj1" fmla="val -65321"/>
              <a:gd name="adj2" fmla="val -4827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Ohne </a:t>
            </a: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bekommt man den Wert des Zeigers (= die gespeicherte </a:t>
            </a:r>
            <a:r>
              <a:rPr lang="de-DE" b="1" dirty="0">
                <a:solidFill>
                  <a:schemeClr val="bg1"/>
                </a:solidFill>
              </a:rPr>
              <a:t>Adresse</a:t>
            </a:r>
            <a:r>
              <a:rPr lang="de-DE" dirty="0">
                <a:solidFill>
                  <a:schemeClr val="bg1"/>
                </a:solidFill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animBg="1"/>
      <p:bldP spid="135" grpId="0" animBg="1"/>
      <p:bldP spid="1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835150" y="1892300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771775" y="1892300"/>
            <a:ext cx="792163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2268</a:t>
            </a:r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2770188" y="1892300"/>
            <a:ext cx="158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3421063" y="2033588"/>
            <a:ext cx="21605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5581650" y="188912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6516688" y="188912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>
            <a:off x="6516688" y="18891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183515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219551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11276" name="Rectangle 19"/>
          <p:cNvSpPr>
            <a:spLocks noChangeArrowheads="1"/>
          </p:cNvSpPr>
          <p:nvPr/>
        </p:nvSpPr>
        <p:spPr bwMode="auto">
          <a:xfrm>
            <a:off x="34909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7" name="Rectangle 20"/>
          <p:cNvSpPr>
            <a:spLocks noChangeArrowheads="1"/>
          </p:cNvSpPr>
          <p:nvPr/>
        </p:nvSpPr>
        <p:spPr bwMode="auto">
          <a:xfrm>
            <a:off x="37068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8" name="Rectangle 21"/>
          <p:cNvSpPr>
            <a:spLocks noChangeArrowheads="1"/>
          </p:cNvSpPr>
          <p:nvPr/>
        </p:nvSpPr>
        <p:spPr bwMode="auto">
          <a:xfrm>
            <a:off x="39227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9" name="Rectangle 22"/>
          <p:cNvSpPr>
            <a:spLocks noChangeArrowheads="1"/>
          </p:cNvSpPr>
          <p:nvPr/>
        </p:nvSpPr>
        <p:spPr bwMode="auto">
          <a:xfrm>
            <a:off x="41386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0" name="Rectangle 23"/>
          <p:cNvSpPr>
            <a:spLocks noChangeArrowheads="1"/>
          </p:cNvSpPr>
          <p:nvPr/>
        </p:nvSpPr>
        <p:spPr bwMode="auto">
          <a:xfrm>
            <a:off x="21955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1" name="Rectangle 24"/>
          <p:cNvSpPr>
            <a:spLocks noChangeArrowheads="1"/>
          </p:cNvSpPr>
          <p:nvPr/>
        </p:nvSpPr>
        <p:spPr bwMode="auto">
          <a:xfrm>
            <a:off x="24114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2" name="Rectangle 25"/>
          <p:cNvSpPr>
            <a:spLocks noChangeArrowheads="1"/>
          </p:cNvSpPr>
          <p:nvPr/>
        </p:nvSpPr>
        <p:spPr bwMode="auto">
          <a:xfrm>
            <a:off x="26273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3" name="Rectangle 26"/>
          <p:cNvSpPr>
            <a:spLocks noChangeArrowheads="1"/>
          </p:cNvSpPr>
          <p:nvPr/>
        </p:nvSpPr>
        <p:spPr bwMode="auto">
          <a:xfrm>
            <a:off x="28432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4" name="Rectangle 27"/>
          <p:cNvSpPr>
            <a:spLocks noChangeArrowheads="1"/>
          </p:cNvSpPr>
          <p:nvPr/>
        </p:nvSpPr>
        <p:spPr bwMode="auto">
          <a:xfrm>
            <a:off x="30591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5" name="Rectangle 28"/>
          <p:cNvSpPr>
            <a:spLocks noChangeArrowheads="1"/>
          </p:cNvSpPr>
          <p:nvPr/>
        </p:nvSpPr>
        <p:spPr bwMode="auto">
          <a:xfrm>
            <a:off x="32750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6" name="Rectangle 29"/>
          <p:cNvSpPr>
            <a:spLocks noChangeArrowheads="1"/>
          </p:cNvSpPr>
          <p:nvPr/>
        </p:nvSpPr>
        <p:spPr bwMode="auto">
          <a:xfrm>
            <a:off x="4356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7" name="Rectangle 30"/>
          <p:cNvSpPr>
            <a:spLocks noChangeArrowheads="1"/>
          </p:cNvSpPr>
          <p:nvPr/>
        </p:nvSpPr>
        <p:spPr bwMode="auto">
          <a:xfrm>
            <a:off x="45720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8" name="Rectangle 31"/>
          <p:cNvSpPr>
            <a:spLocks noChangeArrowheads="1"/>
          </p:cNvSpPr>
          <p:nvPr/>
        </p:nvSpPr>
        <p:spPr bwMode="auto">
          <a:xfrm>
            <a:off x="47879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9" name="Rectangle 32"/>
          <p:cNvSpPr>
            <a:spLocks noChangeArrowheads="1"/>
          </p:cNvSpPr>
          <p:nvPr/>
        </p:nvSpPr>
        <p:spPr bwMode="auto">
          <a:xfrm>
            <a:off x="50038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0" name="Rectangle 33"/>
          <p:cNvSpPr>
            <a:spLocks noChangeArrowheads="1"/>
          </p:cNvSpPr>
          <p:nvPr/>
        </p:nvSpPr>
        <p:spPr bwMode="auto">
          <a:xfrm>
            <a:off x="52197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1" name="Rectangle 34"/>
          <p:cNvSpPr>
            <a:spLocks noChangeArrowheads="1"/>
          </p:cNvSpPr>
          <p:nvPr/>
        </p:nvSpPr>
        <p:spPr bwMode="auto">
          <a:xfrm>
            <a:off x="54356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2" name="Rectangle 35"/>
          <p:cNvSpPr>
            <a:spLocks noChangeArrowheads="1"/>
          </p:cNvSpPr>
          <p:nvPr/>
        </p:nvSpPr>
        <p:spPr bwMode="auto">
          <a:xfrm>
            <a:off x="56515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3" name="Rectangle 36"/>
          <p:cNvSpPr>
            <a:spLocks noChangeArrowheads="1"/>
          </p:cNvSpPr>
          <p:nvPr/>
        </p:nvSpPr>
        <p:spPr bwMode="auto">
          <a:xfrm>
            <a:off x="58674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4" name="Rectangle 37"/>
          <p:cNvSpPr>
            <a:spLocks noChangeArrowheads="1"/>
          </p:cNvSpPr>
          <p:nvPr/>
        </p:nvSpPr>
        <p:spPr bwMode="auto">
          <a:xfrm>
            <a:off x="60833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5" name="Rectangle 38"/>
          <p:cNvSpPr>
            <a:spLocks noChangeArrowheads="1"/>
          </p:cNvSpPr>
          <p:nvPr/>
        </p:nvSpPr>
        <p:spPr bwMode="auto">
          <a:xfrm>
            <a:off x="62992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6" name="Rectangle 39"/>
          <p:cNvSpPr>
            <a:spLocks noChangeArrowheads="1"/>
          </p:cNvSpPr>
          <p:nvPr/>
        </p:nvSpPr>
        <p:spPr bwMode="auto">
          <a:xfrm>
            <a:off x="6515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7" name="AutoShape 40"/>
          <p:cNvSpPr>
            <a:spLocks/>
          </p:cNvSpPr>
          <p:nvPr/>
        </p:nvSpPr>
        <p:spPr bwMode="auto">
          <a:xfrm rot="5400000">
            <a:off x="5545931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8" name="Text Box 41"/>
          <p:cNvSpPr txBox="1">
            <a:spLocks noChangeArrowheads="1"/>
          </p:cNvSpPr>
          <p:nvPr/>
        </p:nvSpPr>
        <p:spPr bwMode="auto">
          <a:xfrm>
            <a:off x="5437188" y="2393950"/>
            <a:ext cx="500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 i</a:t>
            </a:r>
          </a:p>
        </p:txBody>
      </p:sp>
      <p:sp>
        <p:nvSpPr>
          <p:cNvPr id="11299" name="AutoShape 42"/>
          <p:cNvSpPr>
            <a:spLocks/>
          </p:cNvSpPr>
          <p:nvPr/>
        </p:nvSpPr>
        <p:spPr bwMode="auto">
          <a:xfrm rot="5400000">
            <a:off x="2953543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00" name="Text Box 43"/>
          <p:cNvSpPr txBox="1">
            <a:spLocks noChangeArrowheads="1"/>
          </p:cNvSpPr>
          <p:nvPr/>
        </p:nvSpPr>
        <p:spPr bwMode="auto">
          <a:xfrm>
            <a:off x="2771775" y="2393950"/>
            <a:ext cx="720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int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endParaRPr lang="de-DE" altLang="de-DE" sz="1600" b="0" dirty="0"/>
          </a:p>
        </p:txBody>
      </p:sp>
      <p:sp>
        <p:nvSpPr>
          <p:cNvPr id="11301" name="Text Box 44"/>
          <p:cNvSpPr txBox="1">
            <a:spLocks noChangeArrowheads="1"/>
          </p:cNvSpPr>
          <p:nvPr/>
        </p:nvSpPr>
        <p:spPr bwMode="auto">
          <a:xfrm>
            <a:off x="5418138" y="3257550"/>
            <a:ext cx="441325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11302" name="Text Box 45"/>
          <p:cNvSpPr txBox="1">
            <a:spLocks noChangeArrowheads="1"/>
          </p:cNvSpPr>
          <p:nvPr/>
        </p:nvSpPr>
        <p:spPr bwMode="auto">
          <a:xfrm>
            <a:off x="565150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303" name="Text Box 46"/>
          <p:cNvSpPr txBox="1">
            <a:spLocks noChangeArrowheads="1"/>
          </p:cNvSpPr>
          <p:nvPr/>
        </p:nvSpPr>
        <p:spPr bwMode="auto">
          <a:xfrm>
            <a:off x="601186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4" name="Text Box 47"/>
          <p:cNvSpPr txBox="1">
            <a:spLocks noChangeArrowheads="1"/>
          </p:cNvSpPr>
          <p:nvPr/>
        </p:nvSpPr>
        <p:spPr bwMode="auto">
          <a:xfrm>
            <a:off x="6661150" y="160178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11305" name="Text Box 48"/>
          <p:cNvSpPr txBox="1">
            <a:spLocks noChangeArrowheads="1"/>
          </p:cNvSpPr>
          <p:nvPr/>
        </p:nvSpPr>
        <p:spPr bwMode="auto">
          <a:xfrm>
            <a:off x="2700338" y="3257550"/>
            <a:ext cx="692150" cy="347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2268</a:t>
            </a:r>
          </a:p>
        </p:txBody>
      </p:sp>
      <p:sp>
        <p:nvSpPr>
          <p:cNvPr id="11306" name="Text Box 49"/>
          <p:cNvSpPr txBox="1">
            <a:spLocks noChangeArrowheads="1"/>
          </p:cNvSpPr>
          <p:nvPr/>
        </p:nvSpPr>
        <p:spPr bwMode="auto">
          <a:xfrm>
            <a:off x="50022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07" name="Text Box 50"/>
          <p:cNvSpPr txBox="1">
            <a:spLocks noChangeArrowheads="1"/>
          </p:cNvSpPr>
          <p:nvPr/>
        </p:nvSpPr>
        <p:spPr bwMode="auto">
          <a:xfrm>
            <a:off x="52181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08" name="Text Box 51"/>
          <p:cNvSpPr txBox="1">
            <a:spLocks noChangeArrowheads="1"/>
          </p:cNvSpPr>
          <p:nvPr/>
        </p:nvSpPr>
        <p:spPr bwMode="auto">
          <a:xfrm>
            <a:off x="54340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09" name="Text Box 52"/>
          <p:cNvSpPr txBox="1">
            <a:spLocks noChangeArrowheads="1"/>
          </p:cNvSpPr>
          <p:nvPr/>
        </p:nvSpPr>
        <p:spPr bwMode="auto">
          <a:xfrm>
            <a:off x="56499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0" name="Text Box 53"/>
          <p:cNvSpPr txBox="1">
            <a:spLocks noChangeArrowheads="1"/>
          </p:cNvSpPr>
          <p:nvPr/>
        </p:nvSpPr>
        <p:spPr bwMode="auto">
          <a:xfrm>
            <a:off x="58674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1" name="Text Box 54"/>
          <p:cNvSpPr txBox="1">
            <a:spLocks noChangeArrowheads="1"/>
          </p:cNvSpPr>
          <p:nvPr/>
        </p:nvSpPr>
        <p:spPr bwMode="auto">
          <a:xfrm>
            <a:off x="60833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12" name="Text Box 55"/>
          <p:cNvSpPr txBox="1">
            <a:spLocks noChangeArrowheads="1"/>
          </p:cNvSpPr>
          <p:nvPr/>
        </p:nvSpPr>
        <p:spPr bwMode="auto">
          <a:xfrm>
            <a:off x="4786313" y="3733800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3" name="Text Box 56"/>
          <p:cNvSpPr txBox="1">
            <a:spLocks noChangeArrowheads="1"/>
          </p:cNvSpPr>
          <p:nvPr/>
        </p:nvSpPr>
        <p:spPr bwMode="auto">
          <a:xfrm>
            <a:off x="6300788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4" name="Text Box 57"/>
          <p:cNvSpPr txBox="1">
            <a:spLocks noChangeArrowheads="1"/>
          </p:cNvSpPr>
          <p:nvPr/>
        </p:nvSpPr>
        <p:spPr bwMode="auto">
          <a:xfrm>
            <a:off x="24098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5" name="Text Box 58"/>
          <p:cNvSpPr txBox="1">
            <a:spLocks noChangeArrowheads="1"/>
          </p:cNvSpPr>
          <p:nvPr/>
        </p:nvSpPr>
        <p:spPr bwMode="auto">
          <a:xfrm>
            <a:off x="26257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16" name="Text Box 59"/>
          <p:cNvSpPr txBox="1">
            <a:spLocks noChangeArrowheads="1"/>
          </p:cNvSpPr>
          <p:nvPr/>
        </p:nvSpPr>
        <p:spPr bwMode="auto">
          <a:xfrm>
            <a:off x="28416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7" name="Text Box 60"/>
          <p:cNvSpPr txBox="1">
            <a:spLocks noChangeArrowheads="1"/>
          </p:cNvSpPr>
          <p:nvPr/>
        </p:nvSpPr>
        <p:spPr bwMode="auto">
          <a:xfrm>
            <a:off x="30575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8" name="Text Box 61"/>
          <p:cNvSpPr txBox="1">
            <a:spLocks noChangeArrowheads="1"/>
          </p:cNvSpPr>
          <p:nvPr/>
        </p:nvSpPr>
        <p:spPr bwMode="auto">
          <a:xfrm>
            <a:off x="32750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9" name="Text Box 62"/>
          <p:cNvSpPr txBox="1">
            <a:spLocks noChangeArrowheads="1"/>
          </p:cNvSpPr>
          <p:nvPr/>
        </p:nvSpPr>
        <p:spPr bwMode="auto">
          <a:xfrm>
            <a:off x="34909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20" name="Text Box 63"/>
          <p:cNvSpPr txBox="1">
            <a:spLocks noChangeArrowheads="1"/>
          </p:cNvSpPr>
          <p:nvPr/>
        </p:nvSpPr>
        <p:spPr bwMode="auto">
          <a:xfrm>
            <a:off x="2193925" y="3735388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1" name="Text Box 64"/>
          <p:cNvSpPr txBox="1">
            <a:spLocks noChangeArrowheads="1"/>
          </p:cNvSpPr>
          <p:nvPr/>
        </p:nvSpPr>
        <p:spPr bwMode="auto">
          <a:xfrm>
            <a:off x="3708400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2" name="Text Box 79"/>
          <p:cNvSpPr txBox="1">
            <a:spLocks noChangeArrowheads="1"/>
          </p:cNvSpPr>
          <p:nvPr/>
        </p:nvSpPr>
        <p:spPr bwMode="auto">
          <a:xfrm>
            <a:off x="2771775" y="160178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11323" name="Rectangle 4"/>
          <p:cNvSpPr>
            <a:spLocks noChangeArrowheads="1"/>
          </p:cNvSpPr>
          <p:nvPr/>
        </p:nvSpPr>
        <p:spPr bwMode="auto">
          <a:xfrm>
            <a:off x="2266950" y="2070100"/>
            <a:ext cx="503238" cy="17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11324" name="Rectangle 4"/>
          <p:cNvSpPr>
            <a:spLocks noChangeArrowheads="1"/>
          </p:cNvSpPr>
          <p:nvPr/>
        </p:nvSpPr>
        <p:spPr bwMode="auto">
          <a:xfrm>
            <a:off x="2266950" y="189230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11325" name="Rectangle 6"/>
          <p:cNvSpPr>
            <a:spLocks noChangeArrowheads="1"/>
          </p:cNvSpPr>
          <p:nvPr/>
        </p:nvSpPr>
        <p:spPr bwMode="auto">
          <a:xfrm>
            <a:off x="1835150" y="1892300"/>
            <a:ext cx="1728788" cy="358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6" name="Rectangle 11"/>
          <p:cNvSpPr>
            <a:spLocks noChangeArrowheads="1"/>
          </p:cNvSpPr>
          <p:nvPr/>
        </p:nvSpPr>
        <p:spPr bwMode="auto">
          <a:xfrm>
            <a:off x="6013450" y="2066925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11327" name="Rectangle 11"/>
          <p:cNvSpPr>
            <a:spLocks noChangeArrowheads="1"/>
          </p:cNvSpPr>
          <p:nvPr/>
        </p:nvSpPr>
        <p:spPr bwMode="auto">
          <a:xfrm>
            <a:off x="6013450" y="188912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11328" name="Rectangle 13"/>
          <p:cNvSpPr>
            <a:spLocks noChangeArrowheads="1"/>
          </p:cNvSpPr>
          <p:nvPr/>
        </p:nvSpPr>
        <p:spPr bwMode="auto">
          <a:xfrm>
            <a:off x="5581650" y="1889125"/>
            <a:ext cx="1727200" cy="360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9" name="Oval 24"/>
          <p:cNvSpPr>
            <a:spLocks noChangeArrowheads="1"/>
          </p:cNvSpPr>
          <p:nvPr/>
        </p:nvSpPr>
        <p:spPr bwMode="auto">
          <a:xfrm>
            <a:off x="3382963" y="1962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1692275" y="4927600"/>
            <a:ext cx="29337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 i   &lt;&lt; 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 iP  &lt;&lt; endl;	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&amp;i   &lt;&lt; endl;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*iP  &lt;&lt; 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&amp;iP  &lt;&lt; endl;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6311900" y="4945063"/>
            <a:ext cx="63341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2158</a:t>
            </a: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4643438" y="5321300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FV_Vorlage_SE1_TUCD">
  <a:themeElements>
    <a:clrScheme name="1_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1_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3248</Words>
  <Application>Microsoft Office PowerPoint</Application>
  <PresentationFormat>Bildschirmpräsentation (4:3)</PresentationFormat>
  <Paragraphs>1108</Paragraphs>
  <Slides>49</Slides>
  <Notes>9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49</vt:i4>
      </vt:variant>
    </vt:vector>
  </HeadingPairs>
  <TitlesOfParts>
    <vt:vector size="59" baseType="lpstr">
      <vt:lpstr>Arial</vt:lpstr>
      <vt:lpstr>Calibri</vt:lpstr>
      <vt:lpstr>Consolas</vt:lpstr>
      <vt:lpstr>Courier New</vt:lpstr>
      <vt:lpstr>Earwig Factory</vt:lpstr>
      <vt:lpstr>Lucida Sans Unicode</vt:lpstr>
      <vt:lpstr>Stafford</vt:lpstr>
      <vt:lpstr>Times New Roman</vt:lpstr>
      <vt:lpstr>Wingdings</vt:lpstr>
      <vt:lpstr>1_FV_Vorlage_SE1_TUCD</vt:lpstr>
      <vt:lpstr>Programmierpraktikum C und C++</vt:lpstr>
      <vt:lpstr>Wo leben meine Daten? … und wie lange?</vt:lpstr>
      <vt:lpstr>Stack und Heap</vt:lpstr>
      <vt:lpstr>Stack und Heap – Beispiel</vt:lpstr>
      <vt:lpstr>Intermezzo</vt:lpstr>
      <vt:lpstr>Variablen und Zeiger: Was ist eine Variable?</vt:lpstr>
      <vt:lpstr>Variablen und Zeiger: Was ist ein Zeiger?</vt:lpstr>
      <vt:lpstr>Variablen und Zeiger:  Syntax</vt:lpstr>
      <vt:lpstr>Variablen und Zeiger:  Syntax</vt:lpstr>
      <vt:lpstr>Intermezzo</vt:lpstr>
      <vt:lpstr>Unveränderlichkeit - const</vt:lpstr>
      <vt:lpstr>Was ist eine (C++)-Referenz?</vt:lpstr>
      <vt:lpstr>Intermezzo</vt:lpstr>
      <vt:lpstr>Wieso const?</vt:lpstr>
      <vt:lpstr>Objektorientierung mit const</vt:lpstr>
      <vt:lpstr>Übersicht – Wo kann const auftauchen?</vt:lpstr>
      <vt:lpstr>Konstruktor, Destruktor und Copy-Konstruktor</vt:lpstr>
      <vt:lpstr>Konstruktor, Destruktor und Copy-Konstruktor</vt:lpstr>
      <vt:lpstr>Parameterübergabe bei Methodenaufrufen</vt:lpstr>
      <vt:lpstr>Parameterübergabe bei Methodenaufrufen (I)</vt:lpstr>
      <vt:lpstr>Parameterübergabe bei Methodenaufrufen (II)</vt:lpstr>
      <vt:lpstr>Parameterübergabe bei Methodenaufrufen (III)</vt:lpstr>
      <vt:lpstr>Intermezzo</vt:lpstr>
      <vt:lpstr>Assignment Operator</vt:lpstr>
      <vt:lpstr>Rule of Three</vt:lpstr>
      <vt:lpstr>Rule of Three II</vt:lpstr>
      <vt:lpstr>Stolperfallen bei der Speicherverwaltung</vt:lpstr>
      <vt:lpstr>Hängende Zeiger Referenzen auf gelöschte Objekte zurückgeben</vt:lpstr>
      <vt:lpstr>Rückgabe von Objekten durch Kopieren</vt:lpstr>
      <vt:lpstr>Rückgabe von Objekten auf dem Heap</vt:lpstr>
      <vt:lpstr>Rückgabe von Objekten auf dem Heap</vt:lpstr>
      <vt:lpstr>Hängende Zeiger Frühzeitige Zerstörung von Objekten</vt:lpstr>
      <vt:lpstr>Hängende Zeiger Nochmalige Zerstörung von Objekten</vt:lpstr>
      <vt:lpstr>Speicherlecks</vt:lpstr>
      <vt:lpstr>Verantwortlichkeitsprobleme bei Zeigern</vt:lpstr>
      <vt:lpstr>Smart Pointer: Boost to the rescue!</vt:lpstr>
      <vt:lpstr>Ohne Smart Pointer</vt:lpstr>
      <vt:lpstr>Intermezzo</vt:lpstr>
      <vt:lpstr>Mit boost::shared_ptr</vt:lpstr>
      <vt:lpstr>Ohne Smart Pointer</vt:lpstr>
      <vt:lpstr>Ohne SmartPointer</vt:lpstr>
      <vt:lpstr>Mit boost::shared_ptr</vt:lpstr>
      <vt:lpstr>Mit boost::shared_ptr</vt:lpstr>
      <vt:lpstr>Weak SmartPointer: Motivation</vt:lpstr>
      <vt:lpstr>boost::weak_ptr</vt:lpstr>
      <vt:lpstr>Intermezzo</vt:lpstr>
      <vt:lpstr>Mögliche Lösung für zyklische Zeiger</vt:lpstr>
      <vt:lpstr>Mögliche Lösung für zyklische Zeiger II</vt:lpstr>
      <vt:lpstr>Zusammenfassung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und C++</dc:title>
  <dc:creator>Roland Kluge</dc:creator>
  <cp:lastModifiedBy>Roland Kluge</cp:lastModifiedBy>
  <cp:revision>642</cp:revision>
  <dcterms:created xsi:type="dcterms:W3CDTF">2008-08-19T13:25:11Z</dcterms:created>
  <dcterms:modified xsi:type="dcterms:W3CDTF">2014-09-18T21:24:47Z</dcterms:modified>
</cp:coreProperties>
</file>