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454" r:id="rId2"/>
    <p:sldId id="463" r:id="rId3"/>
    <p:sldId id="456" r:id="rId4"/>
    <p:sldId id="457" r:id="rId5"/>
    <p:sldId id="465" r:id="rId6"/>
    <p:sldId id="464" r:id="rId7"/>
    <p:sldId id="455" r:id="rId8"/>
    <p:sldId id="458" r:id="rId9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63"/>
            <p14:sldId id="456"/>
            <p14:sldId id="457"/>
            <p14:sldId id="465"/>
            <p14:sldId id="464"/>
            <p14:sldId id="455"/>
            <p14:sldId id="4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82104" autoAdjust="0"/>
  </p:normalViewPr>
  <p:slideViewPr>
    <p:cSldViewPr>
      <p:cViewPr varScale="1">
        <p:scale>
          <a:sx n="70" d="100"/>
          <a:sy n="70" d="100"/>
        </p:scale>
        <p:origin x="1762" y="38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Lösung:</a:t>
            </a:r>
            <a:r>
              <a:rPr lang="en-US" baseline="0" smtClean="0"/>
              <a:t> #include von .cpp-Datei -&gt; Verletzung von One Definition Rule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 Pointern, (ii) Als </a:t>
            </a:r>
            <a:r>
              <a:rPr lang="de-DE" altLang="de-DE" i="0" dirty="0" err="1" smtClean="0">
                <a:latin typeface="Times New Roman" pitchFamily="16" charset="0"/>
              </a:rPr>
              <a:t>Dereferenzierungs</a:t>
            </a:r>
            <a:r>
              <a:rPr lang="de-DE" altLang="de-DE" b="1" i="0" dirty="0" err="1" smtClean="0">
                <a:latin typeface="Times New Roman" pitchFamily="16" charset="0"/>
              </a:rPr>
              <a:t>operator</a:t>
            </a:r>
            <a:endParaRPr lang="de-DE" altLang="de-DE" b="1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Als Adress</a:t>
            </a:r>
            <a:r>
              <a:rPr lang="de-DE" altLang="de-DE" b="1" i="0" baseline="0" dirty="0" smtClean="0">
                <a:latin typeface="Times New Roman" pitchFamily="16" charset="0"/>
              </a:rPr>
              <a:t>operator</a:t>
            </a: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047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04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9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02.09.2016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  <p:sldLayoutId id="214748409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lecture/issues" TargetMode="External"/><Relationship Id="rId2" Type="http://schemas.openxmlformats.org/officeDocument/2006/relationships/hyperlink" Target="https://github.com/Echtzeitsysteme/tud-cpp-exercises/issu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1-Nachmittag: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buFontTx/>
              <a:buChar char="-"/>
            </a:pPr>
            <a:r>
              <a:rPr lang="en-US" smtClean="0"/>
              <a:t>In </a:t>
            </a:r>
            <a:r>
              <a:rPr lang="en-US" b="1" smtClean="0"/>
              <a:t>Version 3 der VM</a:t>
            </a:r>
            <a:r>
              <a:rPr lang="en-US" smtClean="0"/>
              <a:t> gibt es Probleme mit dem Aktualisieren der Git-Repos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Neues Skript ist im Moodle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git pull</a:t>
            </a:r>
            <a:r>
              <a:rPr lang="en-US" smtClean="0"/>
              <a:t> ist auf jeden Fall </a:t>
            </a:r>
            <a:r>
              <a:rPr lang="en-US" b="1" smtClean="0"/>
              <a:t>nötig, </a:t>
            </a:r>
            <a:r>
              <a:rPr lang="en-US" smtClean="0"/>
              <a:t>da</a:t>
            </a:r>
            <a:br>
              <a:rPr lang="en-US" smtClean="0"/>
            </a:br>
            <a:r>
              <a:rPr lang="en-US" smtClean="0"/>
              <a:t>V3 noch Folien von 2015 enthält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endParaRPr lang="en-US" b="1"/>
          </a:p>
          <a:p>
            <a:pPr marL="692150" lvl="1" indent="-342900">
              <a:buFontTx/>
              <a:buChar char="-"/>
            </a:pPr>
            <a:endParaRPr lang="en-US" b="1" smtClean="0"/>
          </a:p>
          <a:p>
            <a:pPr marL="342900" indent="-342900">
              <a:buFontTx/>
              <a:buChar char="-"/>
            </a:pPr>
            <a:r>
              <a:rPr lang="en-US" b="1" smtClean="0"/>
              <a:t>Klimaanlage: Zugangstür bitte anlehnen, </a:t>
            </a:r>
            <a:r>
              <a:rPr lang="en-US" smtClean="0"/>
              <a:t>nicht zumachen</a:t>
            </a:r>
            <a:r>
              <a:rPr lang="en-US" b="1" smtClean="0"/>
              <a:t>.</a:t>
            </a:r>
          </a:p>
          <a:p>
            <a:pPr marL="342900" indent="-342900">
              <a:buFontTx/>
              <a:buChar char="-"/>
            </a:pPr>
            <a:endParaRPr lang="en-US" b="1"/>
          </a:p>
          <a:p>
            <a:pPr marL="342900" indent="-342900">
              <a:buFontTx/>
              <a:buChar char="-"/>
            </a:pPr>
            <a:r>
              <a:rPr lang="en-US" b="1" smtClean="0"/>
              <a:t>Wir sind sehr dankbar für Feedback unter </a:t>
            </a:r>
          </a:p>
          <a:p>
            <a:pPr marL="692150" lvl="1" indent="-342900">
              <a:buFontTx/>
              <a:buChar char="-"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github.com/Echtzeitsysteme/tud-cpp-exercises/issues</a:t>
            </a:r>
            <a:r>
              <a:rPr lang="en-US" smtClean="0"/>
              <a:t> bzw.</a:t>
            </a:r>
          </a:p>
          <a:p>
            <a:pPr marL="692150" lvl="1" indent="-342900">
              <a:buFontTx/>
              <a:buChar char="-"/>
            </a:pPr>
            <a:r>
              <a:rPr lang="en-US">
                <a:hlinkClick r:id="rId3"/>
              </a:rPr>
              <a:t>https://</a:t>
            </a:r>
            <a:r>
              <a:rPr lang="en-US" smtClean="0">
                <a:hlinkClick r:id="rId3"/>
              </a:rPr>
              <a:t>github.com/Echtzeitsysteme/tud-cpp-lecture/issues</a:t>
            </a:r>
            <a:r>
              <a:rPr lang="en-US" smtClean="0"/>
              <a:t>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(Auch generelles Feedback)</a:t>
            </a:r>
            <a:r>
              <a:rPr lang="en-US" b="1"/>
              <a:t/>
            </a:r>
            <a:br>
              <a:rPr lang="en-US" b="1"/>
            </a:br>
            <a:endParaRPr lang="en-US" b="1"/>
          </a:p>
          <a:p>
            <a:pPr marL="342900" indent="-342900">
              <a:buFontTx/>
              <a:buChar char="-"/>
            </a:pPr>
            <a:r>
              <a:rPr lang="en-US" b="1" smtClean="0"/>
              <a:t>Am Ende des Tages bitte…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einfach nur abmelden, </a:t>
            </a:r>
            <a:r>
              <a:rPr lang="en-US" smtClean="0"/>
              <a:t>nicht den PC ausschalten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Ergebnisse sichern</a:t>
            </a:r>
            <a:r>
              <a:rPr lang="en-US" smtClean="0"/>
              <a:t> – wir können leider für nichts außerhalb von %HOME% garantieren.</a:t>
            </a:r>
          </a:p>
          <a:p>
            <a:pPr marL="692150" lvl="1" indent="-342900">
              <a:buFontTx/>
              <a:buChar char="-"/>
            </a:pPr>
            <a:endParaRPr lang="en-US" b="1"/>
          </a:p>
          <a:p>
            <a:pPr marL="342900" indent="-342900">
              <a:buFontTx/>
              <a:buChar char="-"/>
            </a:pPr>
            <a:r>
              <a:rPr lang="en-US" smtClean="0"/>
              <a:t>Beschreibung von </a:t>
            </a:r>
            <a:r>
              <a:rPr lang="en-US" b="1" smtClean="0"/>
              <a:t>Aufgabe 1.3 </a:t>
            </a:r>
            <a:r>
              <a:rPr lang="en-US" smtClean="0"/>
              <a:t>war </a:t>
            </a:r>
            <a:r>
              <a:rPr lang="en-US" b="1" smtClean="0"/>
              <a:t>fehlerhaft </a:t>
            </a:r>
            <a:r>
              <a:rPr lang="en-US" b="1" smtClean="0">
                <a:sym typeface="Wingdings" panose="05000000000000000000" pitchFamily="2" charset="2"/>
              </a:rPr>
              <a:t> Aktualisiert im Übungsblatt!</a:t>
            </a:r>
            <a:endParaRPr lang="en-US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844824"/>
            <a:ext cx="42195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2: </a:t>
            </a:r>
            <a:r>
              <a:rPr lang="en-US" dirty="0" err="1"/>
              <a:t>Rückschau</a:t>
            </a:r>
            <a:r>
              <a:rPr lang="en-US" dirty="0"/>
              <a:t> und Warm Up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504527"/>
          </a:xfrm>
        </p:spPr>
        <p:txBody>
          <a:bodyPr/>
          <a:lstStyle/>
          <a:p>
            <a:r>
              <a:rPr lang="en-US" b="1" dirty="0" smtClean="0"/>
              <a:t>Was </a:t>
            </a:r>
            <a:r>
              <a:rPr lang="en-US" b="1" dirty="0" err="1" smtClean="0"/>
              <a:t>ist</a:t>
            </a:r>
            <a:r>
              <a:rPr lang="en-US" b="1" dirty="0" smtClean="0"/>
              <a:t> </a:t>
            </a:r>
            <a:r>
              <a:rPr lang="en-US" b="1" dirty="0" err="1" smtClean="0"/>
              <a:t>hier</a:t>
            </a:r>
            <a:r>
              <a:rPr lang="en-US" b="1" dirty="0" smtClean="0"/>
              <a:t> </a:t>
            </a:r>
            <a:r>
              <a:rPr lang="en-US" b="1" dirty="0" err="1" smtClean="0"/>
              <a:t>verkehrt</a:t>
            </a:r>
            <a:r>
              <a:rPr lang="en-US" b="1" dirty="0" smtClean="0"/>
              <a:t>? Welches Problem </a:t>
            </a:r>
            <a:r>
              <a:rPr lang="en-US" b="1" dirty="0" err="1" smtClean="0"/>
              <a:t>wird</a:t>
            </a:r>
            <a:r>
              <a:rPr lang="en-US" b="1" dirty="0" smtClean="0"/>
              <a:t> </a:t>
            </a:r>
            <a:r>
              <a:rPr lang="en-US" b="1" dirty="0" err="1" smtClean="0"/>
              <a:t>auftreten</a:t>
            </a:r>
            <a:r>
              <a:rPr lang="en-US" b="1" dirty="0" smtClean="0"/>
              <a:t>?</a:t>
            </a:r>
          </a:p>
          <a:p>
            <a:endParaRPr lang="en-US" b="1" dirty="0"/>
          </a:p>
          <a:p>
            <a:endParaRPr lang="en-US" b="1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93240" y="1988840"/>
            <a:ext cx="8798348" cy="2088232"/>
            <a:chOff x="1306805" y="1988840"/>
            <a:chExt cx="7584783" cy="1800200"/>
          </a:xfrm>
        </p:grpSpPr>
        <p:sp>
          <p:nvSpPr>
            <p:cNvPr id="4" name="Gefaltete Ecke 3"/>
            <p:cNvSpPr/>
            <p:nvPr/>
          </p:nvSpPr>
          <p:spPr bwMode="auto">
            <a:xfrm>
              <a:off x="1306805" y="1988840"/>
              <a:ext cx="2502216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 main.cpp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include "functions.cpp"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main()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0;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5" name="Gefaltete Ecke 4"/>
            <p:cNvSpPr/>
            <p:nvPr/>
          </p:nvSpPr>
          <p:spPr bwMode="auto">
            <a:xfrm>
              <a:off x="6271084" y="1988840"/>
              <a:ext cx="2620504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//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functions.cpp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#include “functions.hpp”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-12;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6" name="Gefaltete Ecke 5"/>
            <p:cNvSpPr/>
            <p:nvPr/>
          </p:nvSpPr>
          <p:spPr bwMode="auto">
            <a:xfrm>
              <a:off x="3923928" y="1988840"/>
              <a:ext cx="2232248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//functions.hpp</a:t>
              </a:r>
            </a:p>
            <a:p>
              <a:pPr algn="l">
                <a:buSzTx/>
              </a:pPr>
              <a:endParaRPr lang="en-US" sz="1400" dirty="0" smtClean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 smtClean="0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7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Warm Up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C++11 </a:t>
            </a:r>
            <a:r>
              <a:rPr lang="en-US" dirty="0" err="1" smtClean="0"/>
              <a:t>legen</a:t>
            </a:r>
            <a:r>
              <a:rPr lang="en-US" dirty="0" smtClean="0"/>
              <a:t>?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von Cypress/</a:t>
            </a:r>
            <a:r>
              <a:rPr lang="en-US" dirty="0" err="1" smtClean="0"/>
              <a:t>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645024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24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Tag 3: *</a:t>
            </a:r>
            <a:r>
              <a:rPr lang="de-DE" altLang="de-DE" smtClean="0"/>
              <a:t> </a:t>
            </a:r>
            <a:r>
              <a:rPr lang="de-DE" altLang="de-DE" dirty="0" smtClean="0"/>
              <a:t>und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de-DE" altLang="de-DE" smtClean="0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der Asterisk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das Ampersand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5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Folien von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2: </a:t>
            </a:r>
            <a:r>
              <a:rPr lang="en-US" dirty="0" err="1" smtClean="0"/>
              <a:t>Rückschau</a:t>
            </a:r>
            <a:r>
              <a:rPr lang="en-US" dirty="0" smtClean="0"/>
              <a:t> und Warm Up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 dirty="0" smtClean="0"/>
              <a:t>Feedback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ersten</a:t>
            </a:r>
            <a:r>
              <a:rPr lang="en-US" dirty="0" smtClean="0"/>
              <a:t> </a:t>
            </a:r>
            <a:r>
              <a:rPr lang="en-US" dirty="0" err="1" smtClean="0"/>
              <a:t>Übung</a:t>
            </a:r>
            <a:r>
              <a:rPr lang="en-US" dirty="0" smtClean="0"/>
              <a:t>? </a:t>
            </a:r>
          </a:p>
          <a:p>
            <a:pPr marL="692150" lvl="1" indent="-342900">
              <a:buFontTx/>
              <a:buChar char="-"/>
            </a:pPr>
            <a:r>
              <a:rPr lang="en-US" dirty="0" smtClean="0"/>
              <a:t>Was war gut?</a:t>
            </a:r>
          </a:p>
          <a:p>
            <a:pPr marL="692150" lvl="1" indent="-342900">
              <a:buFontTx/>
              <a:buChar char="-"/>
            </a:pPr>
            <a:r>
              <a:rPr lang="en-US" dirty="0"/>
              <a:t>W</a:t>
            </a:r>
            <a:r>
              <a:rPr lang="en-US" dirty="0" smtClean="0"/>
              <a:t>as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noch</a:t>
            </a:r>
            <a:r>
              <a:rPr lang="en-US" dirty="0" smtClean="0"/>
              <a:t> </a:t>
            </a:r>
            <a:r>
              <a:rPr lang="en-US" dirty="0" err="1" smtClean="0"/>
              <a:t>verbessern</a:t>
            </a:r>
            <a:r>
              <a:rPr lang="en-US" dirty="0" smtClean="0"/>
              <a:t>?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Bitte</a:t>
            </a:r>
            <a:r>
              <a:rPr lang="en-US" dirty="0" smtClean="0"/>
              <a:t> den </a:t>
            </a:r>
            <a:r>
              <a:rPr lang="en-US" dirty="0" err="1" smtClean="0"/>
              <a:t>Fortschritt</a:t>
            </a:r>
            <a:r>
              <a:rPr lang="en-US" dirty="0" smtClean="0"/>
              <a:t> auf der </a:t>
            </a:r>
            <a:r>
              <a:rPr lang="en-US" dirty="0" err="1" smtClean="0"/>
              <a:t>Unterschriftenliste</a:t>
            </a:r>
            <a:r>
              <a:rPr lang="en-US" dirty="0"/>
              <a:t> </a:t>
            </a:r>
            <a:r>
              <a:rPr lang="en-US" dirty="0" smtClean="0"/>
              <a:t>per Stich </a:t>
            </a:r>
            <a:r>
              <a:rPr lang="en-US" dirty="0" err="1" smtClean="0"/>
              <a:t>markieren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Aktueller</a:t>
            </a:r>
            <a:r>
              <a:rPr lang="en-US" b="1" dirty="0" smtClean="0"/>
              <a:t> Stand </a:t>
            </a:r>
            <a:r>
              <a:rPr lang="en-US" dirty="0" smtClean="0"/>
              <a:t>der </a:t>
            </a:r>
            <a:r>
              <a:rPr lang="en-US" dirty="0" err="1" smtClean="0"/>
              <a:t>Übungsbearbeitung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Mindestens</a:t>
            </a:r>
            <a:r>
              <a:rPr lang="en-US" dirty="0" smtClean="0"/>
              <a:t> </a:t>
            </a:r>
            <a:r>
              <a:rPr lang="en-US" b="1" dirty="0" err="1" smtClean="0"/>
              <a:t>einmal</a:t>
            </a:r>
            <a:r>
              <a:rPr lang="en-US" b="1" dirty="0" smtClean="0"/>
              <a:t> am Tag</a:t>
            </a:r>
            <a:r>
              <a:rPr lang="en-US" dirty="0" smtClean="0"/>
              <a:t>…</a:t>
            </a:r>
          </a:p>
          <a:p>
            <a:pPr marL="692150" lvl="1" indent="-342900">
              <a:buFontTx/>
              <a:buChar char="-"/>
            </a:pPr>
            <a:r>
              <a:rPr lang="en-US" dirty="0" smtClean="0"/>
              <a:t>… </a:t>
            </a:r>
            <a:r>
              <a:rPr lang="en-US" dirty="0" err="1" smtClean="0"/>
              <a:t>Übungsrepository</a:t>
            </a:r>
            <a:r>
              <a:rPr lang="en-US" dirty="0" smtClean="0"/>
              <a:t> </a:t>
            </a:r>
            <a:r>
              <a:rPr lang="en-US" dirty="0" err="1" smtClean="0"/>
              <a:t>pullen</a:t>
            </a:r>
            <a:endParaRPr lang="en-US" dirty="0"/>
          </a:p>
          <a:p>
            <a:pPr marL="692150" lvl="1" indent="-342900">
              <a:buFontTx/>
              <a:buChar char="-"/>
            </a:pPr>
            <a:r>
              <a:rPr lang="en-US" dirty="0" smtClean="0"/>
              <a:t>… ins Moodle </a:t>
            </a:r>
            <a:r>
              <a:rPr lang="en-US" dirty="0" err="1" smtClean="0"/>
              <a:t>schauen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err="1" smtClean="0">
                <a:sym typeface="Wingdings" panose="05000000000000000000" pitchFamily="2" charset="2"/>
              </a:rPr>
              <a:t>Tipps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smtClean="0">
                <a:sym typeface="Wingdings" panose="05000000000000000000" pitchFamily="2" charset="2"/>
              </a:rPr>
              <a:t>und Hinweise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247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Warm Up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explicit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C(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:</a:t>
            </a:r>
            <a:r>
              <a:rPr lang="en-US" sz="16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myInt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{}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c.myInt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hteck 3"/>
          <p:cNvSpPr/>
          <p:nvPr/>
        </p:nvSpPr>
        <p:spPr bwMode="auto">
          <a:xfrm>
            <a:off x="1187624" y="2636912"/>
            <a:ext cx="1080120" cy="288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 bwMode="auto">
          <a:xfrm>
            <a:off x="3563888" y="5229200"/>
            <a:ext cx="3888432" cy="545539"/>
          </a:xfrm>
          <a:prstGeom prst="wedgeRoundRectCallout">
            <a:avLst>
              <a:gd name="adj1" fmla="val -65625"/>
              <a:gd name="adj2" fmla="val -1353"/>
              <a:gd name="adj3" fmla="val 16667"/>
            </a:avLst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l"/>
            <a:r>
              <a:rPr lang="en-US" sz="1400" b="1">
                <a:solidFill>
                  <a:schemeClr val="bg1"/>
                </a:solidFill>
                <a:latin typeface="Segoe UI" panose="020B0502040204020203" pitchFamily="34" charset="0"/>
              </a:rPr>
              <a:t> Invalid arguments ' Candidates are: void </a:t>
            </a:r>
          </a:p>
          <a:p>
            <a:pPr algn="l"/>
            <a:r>
              <a:rPr lang="en-US" sz="1400" b="1">
                <a:solidFill>
                  <a:schemeClr val="bg1"/>
                </a:solidFill>
                <a:latin typeface="Segoe UI" panose="020B0502040204020203" pitchFamily="34" charset="0"/>
              </a:rPr>
              <a:t> myFunction(C)</a:t>
            </a:r>
            <a:endParaRPr lang="en-US" sz="1400" b="1" dirty="0" err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92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299</Words>
  <Application>Microsoft Office PowerPoint</Application>
  <PresentationFormat>Bildschirmpräsentation (4:3)</PresentationFormat>
  <Paragraphs>84</Paragraphs>
  <Slides>8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8</vt:i4>
      </vt:variant>
    </vt:vector>
  </HeadingPairs>
  <TitlesOfParts>
    <vt:vector size="18" baseType="lpstr">
      <vt:lpstr>Arial</vt:lpstr>
      <vt:lpstr>Bradley Hand ITC</vt:lpstr>
      <vt:lpstr>Consolas</vt:lpstr>
      <vt:lpstr>Courier New</vt:lpstr>
      <vt:lpstr>Lucida Sans Unicode</vt:lpstr>
      <vt:lpstr>Segoe UI</vt:lpstr>
      <vt:lpstr>Stafford</vt:lpstr>
      <vt:lpstr>Times New Roman</vt:lpstr>
      <vt:lpstr>Wingdings</vt:lpstr>
      <vt:lpstr>FV_Vorlage_SE1_TUCD</vt:lpstr>
      <vt:lpstr>Programmierpraktikum C und C++</vt:lpstr>
      <vt:lpstr>Tag 1-Nachmittag: Anmerkungen</vt:lpstr>
      <vt:lpstr>Tag 2: Rückschau und Warm Up</vt:lpstr>
      <vt:lpstr>Tag 3: Rückschau und Warm Up</vt:lpstr>
      <vt:lpstr>Tag 3: * und &amp;</vt:lpstr>
      <vt:lpstr>Folien von 2015</vt:lpstr>
      <vt:lpstr>Tag 2: Rückschau und Warm Up</vt:lpstr>
      <vt:lpstr>Tag 3: Rückschau und Warm Up 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1030</cp:revision>
  <dcterms:created xsi:type="dcterms:W3CDTF">2008-08-19T13:25:11Z</dcterms:created>
  <dcterms:modified xsi:type="dcterms:W3CDTF">2016-09-02T09:38:39Z</dcterms:modified>
</cp:coreProperties>
</file>