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9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omments/comment1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23"/>
  </p:notesMasterIdLst>
  <p:handoutMasterIdLst>
    <p:handoutMasterId r:id="rId224"/>
  </p:handoutMasterIdLst>
  <p:sldIdLst>
    <p:sldId id="454" r:id="rId2"/>
    <p:sldId id="277" r:id="rId3"/>
    <p:sldId id="276" r:id="rId4"/>
    <p:sldId id="456" r:id="rId5"/>
    <p:sldId id="265" r:id="rId6"/>
    <p:sldId id="493" r:id="rId7"/>
    <p:sldId id="259" r:id="rId8"/>
    <p:sldId id="520" r:id="rId9"/>
    <p:sldId id="275" r:id="rId10"/>
    <p:sldId id="473" r:id="rId11"/>
    <p:sldId id="518" r:id="rId12"/>
    <p:sldId id="519" r:id="rId13"/>
    <p:sldId id="274" r:id="rId14"/>
    <p:sldId id="450" r:id="rId15"/>
    <p:sldId id="509" r:id="rId16"/>
    <p:sldId id="510" r:id="rId17"/>
    <p:sldId id="511" r:id="rId18"/>
    <p:sldId id="512" r:id="rId19"/>
    <p:sldId id="457" r:id="rId20"/>
    <p:sldId id="279" r:id="rId21"/>
    <p:sldId id="449" r:id="rId22"/>
    <p:sldId id="280" r:id="rId23"/>
    <p:sldId id="281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455" r:id="rId37"/>
    <p:sldId id="296" r:id="rId38"/>
    <p:sldId id="506" r:id="rId39"/>
    <p:sldId id="297" r:id="rId40"/>
    <p:sldId id="525" r:id="rId41"/>
    <p:sldId id="469" r:id="rId42"/>
    <p:sldId id="298" r:id="rId43"/>
    <p:sldId id="299" r:id="rId44"/>
    <p:sldId id="300" r:id="rId45"/>
    <p:sldId id="524" r:id="rId46"/>
    <p:sldId id="487" r:id="rId47"/>
    <p:sldId id="488" r:id="rId48"/>
    <p:sldId id="489" r:id="rId49"/>
    <p:sldId id="490" r:id="rId50"/>
    <p:sldId id="507" r:id="rId51"/>
    <p:sldId id="508" r:id="rId52"/>
    <p:sldId id="494" r:id="rId53"/>
    <p:sldId id="492" r:id="rId54"/>
    <p:sldId id="501" r:id="rId55"/>
    <p:sldId id="498" r:id="rId56"/>
    <p:sldId id="303" r:id="rId57"/>
    <p:sldId id="304" r:id="rId58"/>
    <p:sldId id="474" r:id="rId59"/>
    <p:sldId id="305" r:id="rId60"/>
    <p:sldId id="307" r:id="rId61"/>
    <p:sldId id="308" r:id="rId62"/>
    <p:sldId id="309" r:id="rId63"/>
    <p:sldId id="310" r:id="rId64"/>
    <p:sldId id="311" r:id="rId65"/>
    <p:sldId id="443" r:id="rId66"/>
    <p:sldId id="312" r:id="rId67"/>
    <p:sldId id="513" r:id="rId68"/>
    <p:sldId id="313" r:id="rId69"/>
    <p:sldId id="515" r:id="rId70"/>
    <p:sldId id="516" r:id="rId71"/>
    <p:sldId id="314" r:id="rId72"/>
    <p:sldId id="315" r:id="rId73"/>
    <p:sldId id="476" r:id="rId74"/>
    <p:sldId id="318" r:id="rId75"/>
    <p:sldId id="514" r:id="rId76"/>
    <p:sldId id="319" r:id="rId77"/>
    <p:sldId id="316" r:id="rId78"/>
    <p:sldId id="317" r:id="rId79"/>
    <p:sldId id="444" r:id="rId80"/>
    <p:sldId id="320" r:id="rId81"/>
    <p:sldId id="321" r:id="rId82"/>
    <p:sldId id="499" r:id="rId83"/>
    <p:sldId id="496" r:id="rId84"/>
    <p:sldId id="322" r:id="rId85"/>
    <p:sldId id="323" r:id="rId86"/>
    <p:sldId id="324" r:id="rId87"/>
    <p:sldId id="325" r:id="rId88"/>
    <p:sldId id="326" r:id="rId89"/>
    <p:sldId id="327" r:id="rId90"/>
    <p:sldId id="495" r:id="rId91"/>
    <p:sldId id="328" r:id="rId92"/>
    <p:sldId id="329" r:id="rId93"/>
    <p:sldId id="475" r:id="rId94"/>
    <p:sldId id="517" r:id="rId95"/>
    <p:sldId id="330" r:id="rId96"/>
    <p:sldId id="331" r:id="rId97"/>
    <p:sldId id="332" r:id="rId98"/>
    <p:sldId id="458" r:id="rId99"/>
    <p:sldId id="333" r:id="rId100"/>
    <p:sldId id="334" r:id="rId101"/>
    <p:sldId id="335" r:id="rId102"/>
    <p:sldId id="336" r:id="rId103"/>
    <p:sldId id="337" r:id="rId104"/>
    <p:sldId id="338" r:id="rId105"/>
    <p:sldId id="340" r:id="rId106"/>
    <p:sldId id="341" r:id="rId107"/>
    <p:sldId id="342" r:id="rId108"/>
    <p:sldId id="343" r:id="rId109"/>
    <p:sldId id="345" r:id="rId110"/>
    <p:sldId id="344" r:id="rId111"/>
    <p:sldId id="346" r:id="rId112"/>
    <p:sldId id="483" r:id="rId113"/>
    <p:sldId id="347" r:id="rId114"/>
    <p:sldId id="348" r:id="rId115"/>
    <p:sldId id="349" r:id="rId116"/>
    <p:sldId id="350" r:id="rId117"/>
    <p:sldId id="351" r:id="rId118"/>
    <p:sldId id="521" r:id="rId119"/>
    <p:sldId id="352" r:id="rId120"/>
    <p:sldId id="353" r:id="rId121"/>
    <p:sldId id="470" r:id="rId122"/>
    <p:sldId id="477" r:id="rId123"/>
    <p:sldId id="354" r:id="rId124"/>
    <p:sldId id="356" r:id="rId125"/>
    <p:sldId id="358" r:id="rId126"/>
    <p:sldId id="359" r:id="rId127"/>
    <p:sldId id="361" r:id="rId128"/>
    <p:sldId id="362" r:id="rId129"/>
    <p:sldId id="363" r:id="rId130"/>
    <p:sldId id="364" r:id="rId131"/>
    <p:sldId id="365" r:id="rId132"/>
    <p:sldId id="366" r:id="rId133"/>
    <p:sldId id="367" r:id="rId134"/>
    <p:sldId id="368" r:id="rId135"/>
    <p:sldId id="369" r:id="rId136"/>
    <p:sldId id="370" r:id="rId137"/>
    <p:sldId id="441" r:id="rId138"/>
    <p:sldId id="371" r:id="rId139"/>
    <p:sldId id="372" r:id="rId140"/>
    <p:sldId id="373" r:id="rId141"/>
    <p:sldId id="374" r:id="rId142"/>
    <p:sldId id="376" r:id="rId143"/>
    <p:sldId id="460" r:id="rId144"/>
    <p:sldId id="377" r:id="rId145"/>
    <p:sldId id="464" r:id="rId146"/>
    <p:sldId id="380" r:id="rId147"/>
    <p:sldId id="381" r:id="rId148"/>
    <p:sldId id="382" r:id="rId149"/>
    <p:sldId id="383" r:id="rId150"/>
    <p:sldId id="384" r:id="rId151"/>
    <p:sldId id="379" r:id="rId152"/>
    <p:sldId id="461" r:id="rId153"/>
    <p:sldId id="387" r:id="rId154"/>
    <p:sldId id="388" r:id="rId155"/>
    <p:sldId id="389" r:id="rId156"/>
    <p:sldId id="459" r:id="rId157"/>
    <p:sldId id="392" r:id="rId158"/>
    <p:sldId id="393" r:id="rId159"/>
    <p:sldId id="465" r:id="rId160"/>
    <p:sldId id="394" r:id="rId161"/>
    <p:sldId id="395" r:id="rId162"/>
    <p:sldId id="396" r:id="rId163"/>
    <p:sldId id="397" r:id="rId164"/>
    <p:sldId id="398" r:id="rId165"/>
    <p:sldId id="478" r:id="rId166"/>
    <p:sldId id="399" r:id="rId167"/>
    <p:sldId id="400" r:id="rId168"/>
    <p:sldId id="401" r:id="rId169"/>
    <p:sldId id="402" r:id="rId170"/>
    <p:sldId id="466" r:id="rId171"/>
    <p:sldId id="403" r:id="rId172"/>
    <p:sldId id="404" r:id="rId173"/>
    <p:sldId id="405" r:id="rId174"/>
    <p:sldId id="408" r:id="rId175"/>
    <p:sldId id="522" r:id="rId176"/>
    <p:sldId id="503" r:id="rId177"/>
    <p:sldId id="406" r:id="rId178"/>
    <p:sldId id="472" r:id="rId179"/>
    <p:sldId id="407" r:id="rId180"/>
    <p:sldId id="409" r:id="rId181"/>
    <p:sldId id="410" r:id="rId182"/>
    <p:sldId id="411" r:id="rId183"/>
    <p:sldId id="413" r:id="rId184"/>
    <p:sldId id="414" r:id="rId185"/>
    <p:sldId id="415" r:id="rId186"/>
    <p:sldId id="416" r:id="rId187"/>
    <p:sldId id="417" r:id="rId188"/>
    <p:sldId id="418" r:id="rId189"/>
    <p:sldId id="419" r:id="rId190"/>
    <p:sldId id="420" r:id="rId191"/>
    <p:sldId id="421" r:id="rId192"/>
    <p:sldId id="422" r:id="rId193"/>
    <p:sldId id="423" r:id="rId194"/>
    <p:sldId id="504" r:id="rId195"/>
    <p:sldId id="424" r:id="rId196"/>
    <p:sldId id="425" r:id="rId197"/>
    <p:sldId id="426" r:id="rId198"/>
    <p:sldId id="427" r:id="rId199"/>
    <p:sldId id="452" r:id="rId200"/>
    <p:sldId id="451" r:id="rId201"/>
    <p:sldId id="453" r:id="rId202"/>
    <p:sldId id="439" r:id="rId203"/>
    <p:sldId id="428" r:id="rId204"/>
    <p:sldId id="429" r:id="rId205"/>
    <p:sldId id="430" r:id="rId206"/>
    <p:sldId id="431" r:id="rId207"/>
    <p:sldId id="432" r:id="rId208"/>
    <p:sldId id="433" r:id="rId209"/>
    <p:sldId id="434" r:id="rId210"/>
    <p:sldId id="435" r:id="rId211"/>
    <p:sldId id="436" r:id="rId212"/>
    <p:sldId id="437" r:id="rId213"/>
    <p:sldId id="485" r:id="rId214"/>
    <p:sldId id="486" r:id="rId215"/>
    <p:sldId id="484" r:id="rId216"/>
    <p:sldId id="438" r:id="rId217"/>
    <p:sldId id="479" r:id="rId218"/>
    <p:sldId id="480" r:id="rId219"/>
    <p:sldId id="481" r:id="rId220"/>
    <p:sldId id="523" r:id="rId221"/>
    <p:sldId id="505" r:id="rId22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277"/>
            <p14:sldId id="276"/>
            <p14:sldId id="456"/>
            <p14:sldId id="265"/>
            <p14:sldId id="493"/>
            <p14:sldId id="259"/>
            <p14:sldId id="520"/>
            <p14:sldId id="275"/>
            <p14:sldId id="473"/>
            <p14:sldId id="518"/>
            <p14:sldId id="519"/>
            <p14:sldId id="274"/>
            <p14:sldId id="450"/>
            <p14:sldId id="509"/>
            <p14:sldId id="510"/>
            <p14:sldId id="511"/>
            <p14:sldId id="512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455"/>
            <p14:sldId id="296"/>
            <p14:sldId id="506"/>
            <p14:sldId id="297"/>
            <p14:sldId id="525"/>
            <p14:sldId id="469"/>
            <p14:sldId id="298"/>
            <p14:sldId id="299"/>
            <p14:sldId id="300"/>
            <p14:sldId id="524"/>
            <p14:sldId id="487"/>
            <p14:sldId id="488"/>
            <p14:sldId id="489"/>
            <p14:sldId id="490"/>
            <p14:sldId id="507"/>
            <p14:sldId id="508"/>
            <p14:sldId id="494"/>
            <p14:sldId id="492"/>
            <p14:sldId id="501"/>
            <p14:sldId id="498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513"/>
            <p14:sldId id="313"/>
            <p14:sldId id="515"/>
            <p14:sldId id="516"/>
            <p14:sldId id="314"/>
            <p14:sldId id="315"/>
            <p14:sldId id="476"/>
            <p14:sldId id="318"/>
            <p14:sldId id="514"/>
            <p14:sldId id="319"/>
            <p14:sldId id="316"/>
            <p14:sldId id="317"/>
            <p14:sldId id="444"/>
            <p14:sldId id="320"/>
            <p14:sldId id="321"/>
            <p14:sldId id="499"/>
            <p14:sldId id="496"/>
            <p14:sldId id="322"/>
            <p14:sldId id="323"/>
            <p14:sldId id="324"/>
            <p14:sldId id="325"/>
            <p14:sldId id="326"/>
            <p14:sldId id="327"/>
            <p14:sldId id="495"/>
            <p14:sldId id="328"/>
            <p14:sldId id="329"/>
            <p14:sldId id="475"/>
            <p14:sldId id="517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5"/>
            <p14:sldId id="344"/>
            <p14:sldId id="346"/>
            <p14:sldId id="483"/>
            <p14:sldId id="347"/>
            <p14:sldId id="348"/>
            <p14:sldId id="349"/>
            <p14:sldId id="350"/>
            <p14:sldId id="351"/>
            <p14:sldId id="521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477"/>
            <p14:sldId id="354"/>
            <p14:sldId id="356"/>
            <p14:sldId id="358"/>
            <p14:sldId id="359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384"/>
            <p14:sldId id="379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47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522"/>
            <p14:sldId id="503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 und Makefiles" id="{AE10A40E-C3C1-4193-B7D9-9F4ADB312652}">
          <p14:sldIdLst>
            <p14:sldId id="422"/>
            <p14:sldId id="423"/>
            <p14:sldId id="504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85"/>
            <p14:sldId id="486"/>
            <p14:sldId id="484"/>
            <p14:sldId id="438"/>
            <p14:sldId id="479"/>
            <p14:sldId id="480"/>
            <p14:sldId id="481"/>
            <p14:sldId id="523"/>
            <p14:sldId id="5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19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CED79"/>
    <a:srgbClr val="414146"/>
    <a:srgbClr val="005AA9"/>
    <a:srgbClr val="F7A25B"/>
    <a:srgbClr val="F7A25A"/>
    <a:srgbClr val="7BB5EC"/>
    <a:srgbClr val="F7FC28"/>
    <a:srgbClr val="FC7428"/>
    <a:srgbClr val="FC6528"/>
    <a:srgbClr val="FF7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0376" autoAdjust="0"/>
  </p:normalViewPr>
  <p:slideViewPr>
    <p:cSldViewPr>
      <p:cViewPr varScale="1">
        <p:scale>
          <a:sx n="90" d="100"/>
          <a:sy n="90" d="100"/>
        </p:scale>
        <p:origin x="1374" y="78"/>
      </p:cViewPr>
      <p:guideLst/>
    </p:cSldViewPr>
  </p:slideViewPr>
  <p:outlineViewPr>
    <p:cViewPr>
      <p:scale>
        <a:sx n="33" d="100"/>
        <a:sy n="33" d="100"/>
      </p:scale>
      <p:origin x="0" y="-5679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handoutMaster" Target="handoutMasters/handoutMaster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20:23.285" idx="12">
    <p:pos x="10" y="10"/>
    <p:text>TODO: Neues Format für Links durchsetzen.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09:04:50.066" idx="9">
    <p:pos x="832" y="453"/>
    <p:text>TODO: Polishing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09:29:57.088" idx="10">
    <p:pos x="1925" y="453"/>
    <p:text>TODO: Polishing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46:56.820" idx="15">
    <p:pos x="4018" y="512"/>
    <p:text>TODO: Schreckliches Beispiel - entweder streichen oder ein Neues ausdenken.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16:40.901" idx="11">
    <p:pos x="3968" y="454"/>
    <p:text>TODO: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56:34.950" idx="17">
    <p:pos x="4288" y="448"/>
    <p:text>TODO: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48:35.347" idx="16">
    <p:pos x="2200" y="3249"/>
    <p:text>TODO: Farben (überall) austauschen (Blau? Auf jeden Fall eine Akzentfarbe)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41:58.220" idx="13">
    <p:pos x="2579" y="454"/>
    <p:text>TODO: Check and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44:22.746" idx="14">
    <p:pos x="2784" y="454"/>
    <p:text>TODO: DAGs zeigen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5:05:01.672" idx="18">
    <p:pos x="2736" y="960"/>
    <p:text>TODO: Bilder gegen CC-BY-NC-Bilder oder "No Link Back" austauschen (bspw. iconfinder oder wiki commons, ...)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0T23:44:33.179" idx="4">
    <p:pos x="4672" y="1531"/>
    <p:text>TODO: Alle Links (insb. im PDF testen)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0T23:21:50.976" idx="2">
    <p:pos x="3483" y="453"/>
    <p:text>TODO: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5T09:14:47.920" idx="19">
    <p:pos x="2525" y="455"/>
    <p:text>TODO: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0T23:33:58.430" idx="3">
    <p:pos x="4912" y="1451"/>
    <p:text>TODO: Polish - twocolumn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0T23:54:00.521" idx="5">
    <p:pos x="4133" y="960"/>
    <p:text>TOOD: Polish + Check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08:32:36.719" idx="7">
    <p:pos x="2075" y="453"/>
    <p:text>TODO: Polishing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08:32:46.775" idx="8">
    <p:pos x="1685" y="453"/>
    <p:text>TODO: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08:14:53.641" idx="6">
    <p:pos x="2683" y="453"/>
    <p:text>TODO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Trennung in Header-</a:t>
            </a:r>
            <a:r>
              <a:rPr lang="de-DE" altLang="de-DE" baseline="0" smtClean="0">
                <a:latin typeface="Times New Roman" pitchFamily="16" charset="0"/>
              </a:rPr>
              <a:t> und Implementierungsdatei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 als bspw. in Ruby,</a:t>
            </a:r>
            <a:r>
              <a:rPr lang="en-US" baseline="0" smtClean="0"/>
              <a:t> wo Klassen wieder geöffnet werden können (“Reopening”, siehe bspw. http://juixe.com/techknow/index.php/2007/01/17/reopening-ruby-classes-2/)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7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 (eigene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sie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klein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4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Defaultkonstruktor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initialisiert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97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Anmerkungen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Erzeugung</a:t>
            </a:r>
            <a:r>
              <a:rPr lang="en-US" dirty="0" smtClean="0"/>
              <a:t> von </a:t>
            </a:r>
            <a:r>
              <a:rPr lang="en-US" dirty="0" err="1" smtClean="0"/>
              <a:t>baseFromChild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derjenige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anonymen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Objekts</a:t>
            </a:r>
            <a:r>
              <a:rPr lang="en-US" baseline="0" dirty="0" smtClean="0"/>
              <a:t> “Child()” </a:t>
            </a:r>
            <a:r>
              <a:rPr lang="en-US" baseline="0" dirty="0" err="1" smtClean="0"/>
              <a:t>kopiert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gehört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Aufruf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Gleiche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7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-Konstruktor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dirty="0" err="1" smtClean="0">
                <a:latin typeface="Times New Roman" pitchFamily="16" charset="0"/>
              </a:rPr>
              <a:t>cpp</a:t>
            </a:r>
            <a:r>
              <a:rPr lang="de-DE" altLang="de-DE" dirty="0" smtClean="0">
                <a:latin typeface="Times New Roman" pitchFamily="16" charset="0"/>
              </a:rPr>
              <a:t>-Datei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dirty="0" smtClean="0">
                <a:latin typeface="Times New Roman" pitchFamily="16" charset="0"/>
              </a:rPr>
              <a:t>„</a:t>
            </a:r>
            <a:r>
              <a:rPr lang="de-DE" altLang="de-DE" dirty="0" err="1" smtClean="0">
                <a:latin typeface="Times New Roman" pitchFamily="16" charset="0"/>
              </a:rPr>
              <a:t>mitcompiliert</a:t>
            </a:r>
            <a:r>
              <a:rPr lang="de-DE" altLang="de-DE" dirty="0" smtClean="0">
                <a:latin typeface="Times New Roman" pitchFamily="16" charset="0"/>
              </a:rPr>
              <a:t>“ 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316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171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Vorteile von </a:t>
            </a:r>
            <a:r>
              <a:rPr lang="de-DE" dirty="0" err="1" smtClean="0"/>
              <a:t>remove_copy_if</a:t>
            </a: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man braucht </a:t>
            </a:r>
            <a:r>
              <a:rPr lang="de-DE" dirty="0" err="1" smtClean="0"/>
              <a:t>selbser</a:t>
            </a:r>
            <a:r>
              <a:rPr lang="de-DE" dirty="0" smtClean="0"/>
              <a:t> </a:t>
            </a:r>
            <a:r>
              <a:rPr lang="de-DE" baseline="0" dirty="0" smtClean="0"/>
              <a:t>nicht mit Templates zu hantieren</a:t>
            </a:r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(vgl auch: https://en.wikibooks.org/wiki/C%2B%2B_Programming/Programming_Languages/Comparisons/Java )</a:t>
            </a:r>
          </a:p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smtClean="0"/>
              <a:t>ElevatorStrategy</a:t>
            </a:r>
            <a:r>
              <a:rPr lang="en-US" baseline="0" smtClean="0"/>
              <a:t> kann nicht instantiiert werden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aseline="0" smtClean="0"/>
              <a:t> besitzt 0 oder mehr (</a:t>
            </a:r>
            <a:r>
              <a:rPr lang="en-US" b="1" baseline="0" smtClean="0"/>
              <a:t>0..*</a:t>
            </a:r>
            <a:r>
              <a:rPr lang="en-US" b="0" baseline="0" smtClean="0"/>
              <a:t>)</a:t>
            </a:r>
            <a:r>
              <a:rPr lang="en-US" b="1" baseline="0" smtClean="0"/>
              <a:t> </a:t>
            </a:r>
            <a:r>
              <a:rPr lang="en-US" baseline="0" smtClean="0"/>
              <a:t>wartende Personen (</a:t>
            </a:r>
            <a:r>
              <a:rPr lang="en-US" b="1" baseline="0" smtClean="0"/>
              <a:t>waitingPeople</a:t>
            </a:r>
            <a:r>
              <a:rPr lang="en-US" baseline="0" smtClean="0"/>
              <a:t>)+ von einer Person kann ich </a:t>
            </a:r>
            <a:r>
              <a:rPr lang="en-US" b="1" baseline="0" smtClean="0"/>
              <a:t>nicht </a:t>
            </a:r>
            <a:r>
              <a:rPr lang="en-US" baseline="0" smtClean="0"/>
              <a:t>zu ihrem Floor zurücknavigieren</a:t>
            </a:r>
          </a:p>
          <a:p>
            <a:pPr marL="171450" indent="-171450">
              <a:buFontTx/>
              <a:buChar char="-"/>
            </a:pPr>
            <a:r>
              <a:rPr lang="en-US" b="1" smtClean="0"/>
              <a:t>EnergyMinimizingStrategy</a:t>
            </a:r>
            <a:r>
              <a:rPr lang="en-US" b="0" baseline="0" smtClean="0"/>
              <a:t> erbt von </a:t>
            </a:r>
            <a:r>
              <a:rPr lang="en-US" b="1" baseline="0" smtClean="0"/>
              <a:t>ElevatorStrategy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="0" baseline="0" smtClean="0"/>
              <a:t> ist ein Teil von </a:t>
            </a:r>
            <a:r>
              <a:rPr lang="en-US" b="1" baseline="0" smtClean="0"/>
              <a:t>Building</a:t>
            </a:r>
            <a:r>
              <a:rPr lang="en-US" b="0" baseline="0" smtClean="0"/>
              <a:t> – wenn eine </a:t>
            </a:r>
            <a:r>
              <a:rPr lang="en-US" b="1" baseline="0" smtClean="0"/>
              <a:t>Building-Instanz</a:t>
            </a:r>
            <a:r>
              <a:rPr lang="en-US" b="0" baseline="0" smtClean="0"/>
              <a:t> zerstört wird, müssen auch alle enthaltenen </a:t>
            </a:r>
            <a:r>
              <a:rPr lang="en-US" b="1" baseline="0" smtClean="0"/>
              <a:t>Floor-Instanzen</a:t>
            </a:r>
            <a:r>
              <a:rPr lang="en-US" b="0" baseline="0" smtClean="0"/>
              <a:t> zerstört werden</a:t>
            </a:r>
          </a:p>
          <a:p>
            <a:pPr marL="171450" indent="-171450">
              <a:buFontTx/>
              <a:buChar char="-"/>
            </a:pP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5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sieht </a:t>
            </a:r>
            <a:r>
              <a:rPr lang="de-DE" altLang="de-DE" dirty="0" smtClean="0">
                <a:latin typeface="Times New Roman" pitchFamily="16" charset="0"/>
              </a:rPr>
              <a:t>man an dem Hilfskonstrukt "Utility Klassen" in </a:t>
            </a:r>
            <a:r>
              <a:rPr lang="de-DE" altLang="de-DE" smtClean="0">
                <a:latin typeface="Times New Roman" pitchFamily="16" charset="0"/>
              </a:rPr>
              <a:t>Java.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Viel Boilerplate-Code,</a:t>
            </a:r>
            <a:r>
              <a:rPr lang="de-DE" altLang="de-DE" baseline="0" smtClean="0">
                <a:latin typeface="Times New Roman" pitchFamily="16" charset="0"/>
              </a:rPr>
              <a:t> wenn man präzise implementiert (siehe Joshua Bloch)</a:t>
            </a:r>
          </a:p>
          <a:p>
            <a:pPr marL="914400" lvl="1" indent="-171450">
              <a:buFontTx/>
              <a:buChar char="-"/>
            </a:pPr>
            <a:r>
              <a:rPr lang="de-DE" altLang="de-DE" baseline="0" smtClean="0">
                <a:latin typeface="Times New Roman" pitchFamily="16" charset="0"/>
              </a:rPr>
              <a:t>privater Konstruktor mit „throw new UnsupportedOperationException()“, finale Klasse,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smtClean="0">
                <a:latin typeface="Times New Roman" pitchFamily="16" charset="0"/>
              </a:rPr>
              <a:t>#</a:t>
            </a:r>
            <a:r>
              <a:rPr lang="de-DE" altLang="de-DE" dirty="0" smtClean="0">
                <a:latin typeface="Times New Roman" pitchFamily="16" charset="0"/>
              </a:rPr>
              <a:t>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4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8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9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05.06.2016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make_shared" TargetMode="Externa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notesSlide" Target="../notesSlides/notesSlide37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9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oodle.tu-darmstadt.de/course/view.php?id=4827" TargetMode="External"/><Relationship Id="rId3" Type="http://schemas.openxmlformats.org/officeDocument/2006/relationships/hyperlink" Target="http://www.es.tu-darmstadt.de/studentftp/cppp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scm.com/book/de" TargetMode="External"/><Relationship Id="rId5" Type="http://schemas.openxmlformats.org/officeDocument/2006/relationships/hyperlink" Target="https://github.com/Echtzeitsysteme/tud-cpp-exercises" TargetMode="External"/><Relationship Id="rId4" Type="http://schemas.openxmlformats.org/officeDocument/2006/relationships/hyperlink" Target="https://github.com/Echtzeitsysteme/tud-cpp-lecture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hyperlink" Target="http://www.cprogramming.com/c++11/c++11-lambda-closures.html" TargetMode="Externa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hyperlink" Target="https://github.com/Echtzeitsysteme/tud-cpp-exercises/blob/master/README.md" TargetMode="Externa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jpeg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clude_guar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definition#One_Definition_Rul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tiobe_index?page=inde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hyperlink" Target="http://www.cprogramming.com/declare_vs_define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line_fun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namespa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8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37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://www.boost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s" TargetMode="External"/><Relationship Id="rId2" Type="http://schemas.openxmlformats.org/officeDocument/2006/relationships/hyperlink" Target="https://docs.oracle.com/javase/tutorial/java/nutsandbolts/operato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hyperlink" Target="http://en.cppreference.com/w/cpp/language/operator_precedence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hyperlink" Target="http://www.cplusplus.com/doc/tutorial/typecasting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range-for" TargetMode="External"/><Relationship Id="rId2" Type="http://schemas.openxmlformats.org/officeDocument/2006/relationships/hyperlink" Target="http://www.cplusplus.com/reference/algorithm/for_ea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efined_behavior" TargetMode="External"/><Relationship Id="rId2" Type="http://schemas.openxmlformats.org/officeDocument/2006/relationships/hyperlink" Target="http://en.cppreference.com/w/cpp/concep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hyperlink" Target="http://www.cplusplus.com/doc/tutorial/arrays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const-correctness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utility/initializer_list" TargetMode="External"/><Relationship Id="rId2" Type="http://schemas.openxmlformats.org/officeDocument/2006/relationships/hyperlink" Target="http://en.cppreference.com/w/cpp/language/initializer_list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cpp-tutorial/b-5-delegating-constructors/" TargetMode="External"/><Relationship Id="rId2" Type="http://schemas.openxmlformats.org/officeDocument/2006/relationships/hyperlink" Target="http://en.cppreference.com/w/cpp/language/initializer_list#Delegating_constructor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programmierpraktikum-c/" TargetMode="External"/><Relationship Id="rId7" Type="http://schemas.openxmlformats.org/officeDocument/2006/relationships/hyperlink" Target="http://www.learncpp.com/" TargetMode="External"/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adedu.com/cpp/zum_mitnehmen/cpp_einf.pdf" TargetMode="External"/><Relationship Id="rId5" Type="http://schemas.openxmlformats.org/officeDocument/2006/relationships/hyperlink" Target="http://fbim.fh-regensburg.de/~sce39014/pg1/pg1-skript.pdf" TargetMode="External"/><Relationship Id="rId4" Type="http://schemas.openxmlformats.org/officeDocument/2006/relationships/hyperlink" Target="http://www.ldv.ei.tum.de/lehre/grundkurs-c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</a:t>
            </a:r>
            <a:r>
              <a:rPr lang="en-US" b="1" dirty="0"/>
              <a:t>Modern C++ </a:t>
            </a:r>
            <a:r>
              <a:rPr lang="en-US" b="1"/>
              <a:t>Programming</a:t>
            </a:r>
            <a:r>
              <a:rPr lang="en-US"/>
              <a:t> </a:t>
            </a:r>
            <a:r>
              <a:rPr lang="en-US" smtClean="0"/>
              <a:t>(Blockpraktikum, zuletzt </a:t>
            </a:r>
            <a:r>
              <a:rPr lang="en-US" dirty="0"/>
              <a:t>2014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https://www.informatik.tu-darmstadt.de/de/fachbereich/lehrbeauftragte-und-gastdozenten/modern-c-programming/</a:t>
            </a:r>
            <a:r>
              <a:rPr lang="en-US" sz="1200" dirty="0"/>
              <a:t>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</a:t>
            </a:r>
            <a:r>
              <a:rPr lang="de-DE" b="1" dirty="0"/>
              <a:t>Programmierung in der Automatisierungstechnik in C/C++</a:t>
            </a:r>
            <a:r>
              <a:rPr lang="de-DE" dirty="0"/>
              <a:t>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smtClean="0"/>
              <a:t> </a:t>
            </a:r>
          </a:p>
          <a:p>
            <a:pPr marL="692150" lvl="1" indent="-342900"/>
            <a:r>
              <a:rPr lang="de-DE" smtClean="0"/>
              <a:t>starker Fokus auf Grundlagen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528055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C</a:t>
            </a:r>
            <a:r>
              <a:rPr lang="en-US" dirty="0" smtClean="0"/>
              <a:t>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250825" y="2348880"/>
            <a:ext cx="4243388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6613" y="2348880"/>
            <a:ext cx="4244975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970694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996952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feld 1"/>
          <p:cNvSpPr txBox="1"/>
          <p:nvPr/>
        </p:nvSpPr>
        <p:spPr>
          <a:xfrm>
            <a:off x="250825" y="1430371"/>
            <a:ext cx="835292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Ausführliche Dokumentation von Standardbibliotheken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Erläuterung von </a:t>
            </a:r>
            <a:r>
              <a:rPr lang="en-US" b="1" smtClean="0"/>
              <a:t>Best Practices </a:t>
            </a:r>
            <a:r>
              <a:rPr lang="en-US" smtClean="0"/>
              <a:t>und </a:t>
            </a:r>
            <a:r>
              <a:rPr lang="en-US" b="1"/>
              <a:t>Programmierkonzepten </a:t>
            </a:r>
            <a:r>
              <a:rPr lang="en-US" smtClean="0"/>
              <a:t>für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Beispiel: Mit klassischen Zeigern</a:t>
            </a:r>
          </a:p>
        </p:txBody>
      </p: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Beispiel: 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make_shared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655735" y="6103220"/>
            <a:ext cx="7235853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en.cppreference.com/w/cpp/memory/shared_ptr/make_shared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1521179"/>
            <a:ext cx="5467814" cy="4356093"/>
          </a:xfrm>
          <a:prstGeom prst="foldedCorner">
            <a:avLst>
              <a:gd name="adj" fmla="val 10508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&lt;memory&gt;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Person(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&amp;name)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(name)  {}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"Leila"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delete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mike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&lt;Person&gt;(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"Susan"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4979692" y="3997544"/>
            <a:ext cx="4118800" cy="1872208"/>
          </a:xfrm>
          <a:prstGeom prst="wedgeRoundRectCallout">
            <a:avLst>
              <a:gd name="adj1" fmla="val -65176"/>
              <a:gd name="adj2" fmla="val 166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Die Utility-Funktion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ist vorteilhaft: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1) </a:t>
            </a:r>
            <a:r>
              <a:rPr lang="de-DE" dirty="0" err="1" smtClean="0">
                <a:solidFill>
                  <a:schemeClr val="bg1"/>
                </a:solidFill>
              </a:rPr>
              <a:t>Exceptions</a:t>
            </a:r>
            <a:r>
              <a:rPr lang="de-DE" dirty="0" smtClean="0">
                <a:solidFill>
                  <a:schemeClr val="bg1"/>
                </a:solidFill>
              </a:rPr>
              <a:t> führen nicht zu Speicherfehlern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2) Die Speicherallokation ist schneller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950761" y="2780928"/>
            <a:ext cx="4118800" cy="1099882"/>
          </a:xfrm>
          <a:prstGeom prst="wedgeRoundRectCallout">
            <a:avLst>
              <a:gd name="adj1" fmla="val -87103"/>
              <a:gd name="adj2" fmla="val 1373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Der </a:t>
            </a:r>
            <a:r>
              <a:rPr lang="de-DE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Raw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Pointer sollte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direkt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und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genau einmal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eingepackt werden.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Lösung: Verzicht auf Zeiger (I)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868144" y="4419326"/>
            <a:ext cx="3180909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48299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868143" y="5373216"/>
            <a:ext cx="3180909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smtClean="0">
                <a:solidFill>
                  <a:schemeClr val="bg1"/>
                </a:solidFill>
              </a:rPr>
              <a:t>mehrfach</a:t>
            </a:r>
            <a:r>
              <a:rPr lang="de-DE" smtClean="0">
                <a:solidFill>
                  <a:schemeClr val="bg1"/>
                </a:solidFill>
              </a:rPr>
              <a:t>! (s. nächste Folie)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50810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Lösung: Verzicht auf Zeiger (</a:t>
            </a:r>
            <a:r>
              <a:rPr lang="de-DE" smtClean="0"/>
              <a:t>II)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Zusammenfassung: Über- und Rückgabe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keine “Konfigurationsmöglichkeit”: Primitive “by value”, Objekte “by reference”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hochkonfigurierbar, dadurch natürlich auch anspruchsvoller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Übergabe, egal ob Primitive und Objekte: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“pass by value”, “pass by reference (to const)”, “pass by pointer (to const)”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Rückgabe: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“return by value” (sicher, aber Zusatzaufwand durch Kopie, Copy Elision)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“return by reference (to const)”, “return by pointer (to const)” (effizient, aber Gefahr von Speicherfehlern)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</a:t>
            </a:r>
            <a:r>
              <a:rPr lang="en-US" dirty="0" smtClean="0"/>
              <a:t>++-FAQ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9" y="1591599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356992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4762158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059832" y="1767786"/>
            <a:ext cx="313098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https://isocpp.org/wiki/faq/</a:t>
            </a:r>
          </a:p>
        </p:txBody>
      </p:sp>
    </p:spTree>
    <p:extLst>
      <p:ext uri="{BB962C8B-B14F-4D97-AF65-F5344CB8AC3E}">
        <p14:creationId xmlns:p14="http://schemas.microsoft.com/office/powerpoint/2010/main" val="37024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(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meinen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b="1" dirty="0" err="1" smtClean="0"/>
              <a:t>Untertyp-Polymorphie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Eine</a:t>
            </a:r>
            <a:r>
              <a:rPr lang="en-US" dirty="0" smtClean="0"/>
              <a:t> 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Klassen </a:t>
            </a:r>
            <a:r>
              <a:rPr lang="en-US" dirty="0" err="1" smtClean="0"/>
              <a:t>enthalten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808091" y="5877272"/>
            <a:ext cx="5091984" cy="513832"/>
            <a:chOff x="6153923" y="6332814"/>
            <a:chExt cx="5091984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6" y="6332814"/>
              <a:ext cx="5079161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4031873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smtClean="0">
                  <a:solidFill>
                    <a:schemeClr val="bg1"/>
                  </a:solidFill>
                </a:rPr>
                <a:t>Polymorphism (computer science</a:t>
              </a:r>
              <a:r>
                <a:rPr lang="en-US" b="1" dirty="0">
                  <a:solidFill>
                    <a:schemeClr val="bg1"/>
                  </a:solidFill>
                </a:rPr>
                <a:t>)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1556792"/>
            <a:ext cx="4320480" cy="3456384"/>
          </a:xfrm>
          <a:prstGeom prst="foldedCorner">
            <a:avLst>
              <a:gd name="adj" fmla="val 1014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B"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override 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C"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  <a:tab pos="2514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&amp;b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1"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4572000" y="1556792"/>
            <a:ext cx="4176464" cy="4824536"/>
          </a:xfrm>
          <a:prstGeom prst="foldedCorner">
            <a:avLst>
              <a:gd name="adj" fmla="val 9065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716016" y="4581128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742904" y="316836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4860032" y="558924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" name="Abgerundetes Rechteck 8"/>
          <p:cNvSpPr/>
          <p:nvPr/>
        </p:nvSpPr>
        <p:spPr>
          <a:xfrm>
            <a:off x="70101" y="5229225"/>
            <a:ext cx="4357884" cy="1008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Polymorphie </a:t>
            </a:r>
            <a:r>
              <a:rPr lang="de-DE" dirty="0" smtClean="0">
                <a:solidFill>
                  <a:schemeClr val="bg1"/>
                </a:solidFill>
              </a:rPr>
              <a:t>funktioniert in C++</a:t>
            </a:r>
            <a:r>
              <a:rPr lang="de-DE" b="1" dirty="0" smtClean="0">
                <a:solidFill>
                  <a:schemeClr val="bg1"/>
                </a:solidFill>
              </a:rPr>
              <a:t> nur mit Pointern und Referenzen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25170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/>
              <a:t>„</a:t>
            </a:r>
            <a:r>
              <a:rPr lang="de-DE" b="1" dirty="0" err="1" smtClean="0"/>
              <a:t>Dispatch</a:t>
            </a:r>
            <a:r>
              <a:rPr lang="de-DE" b="1" dirty="0" smtClean="0"/>
              <a:t>“ 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(Abstrakte) Oberklasse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Abgerundete rechteckige Legende 65"/>
          <p:cNvSpPr/>
          <p:nvPr/>
        </p:nvSpPr>
        <p:spPr>
          <a:xfrm>
            <a:off x="6292266" y="5298697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7" name="Abgerundete rechteckige Legende 56"/>
          <p:cNvSpPr/>
          <p:nvPr/>
        </p:nvSpPr>
        <p:spPr>
          <a:xfrm>
            <a:off x="3718357" y="1208015"/>
            <a:ext cx="3743325" cy="1570037"/>
          </a:xfrm>
          <a:prstGeom prst="wedgeRoundRectCallout">
            <a:avLst>
              <a:gd name="adj1" fmla="val -46936"/>
              <a:gd name="adj2" fmla="val 992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Abgerundete rechteckige Legende 57"/>
          <p:cNvSpPr/>
          <p:nvPr/>
        </p:nvSpPr>
        <p:spPr>
          <a:xfrm>
            <a:off x="70100" y="5229225"/>
            <a:ext cx="5127625" cy="1243013"/>
          </a:xfrm>
          <a:prstGeom prst="wedgeRoundRectCallout">
            <a:avLst>
              <a:gd name="adj1" fmla="val 39227"/>
              <a:gd name="adj2" fmla="val -673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1907704" y="1578848"/>
            <a:ext cx="1994520" cy="265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3855485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override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2689720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 /* Do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nothing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*/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endParaRPr lang="de-DE" altLang="de-DE" sz="120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7020272" y="1595629"/>
            <a:ext cx="1994520" cy="321203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dirty="0"/>
              <a:t>ElevatorStrategy.cpp</a:t>
            </a:r>
            <a:endParaRPr lang="en-US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114304" y="4432919"/>
            <a:ext cx="4357884" cy="14443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Vorausdeklarationen </a:t>
            </a:r>
            <a:r>
              <a:rPr lang="de-DE" dirty="0" smtClean="0">
                <a:solidFill>
                  <a:schemeClr val="bg1"/>
                </a:solidFill>
              </a:rPr>
              <a:t>können nur dann verwendet werden, wenn </a:t>
            </a:r>
            <a:r>
              <a:rPr lang="de-DE" b="1" dirty="0" smtClean="0">
                <a:solidFill>
                  <a:schemeClr val="bg1"/>
                </a:solidFill>
              </a:rPr>
              <a:t>nur Referenzen oder Pointer </a:t>
            </a:r>
            <a:r>
              <a:rPr lang="de-DE" dirty="0" smtClean="0">
                <a:solidFill>
                  <a:schemeClr val="bg1"/>
                </a:solidFill>
              </a:rPr>
              <a:t>auf die referenzierte Klasse (Elevator)genutzt werden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1547766" y="2283873"/>
            <a:ext cx="211598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Algol 1958/60/68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2605760" y="2633841"/>
            <a:ext cx="1752162" cy="1104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921718" y="1466118"/>
            <a:ext cx="21602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FORTRAN I 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0"/>
          </p:cNvCxnSpPr>
          <p:nvPr/>
        </p:nvCxnSpPr>
        <p:spPr bwMode="auto">
          <a:xfrm>
            <a:off x="2001838" y="1816086"/>
            <a:ext cx="603922" cy="467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639788" y="2280165"/>
            <a:ext cx="14362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BCPL1967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663535" y="1766493"/>
            <a:ext cx="1388774" cy="3499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CPL 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30133"/>
            <a:ext cx="0" cy="198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2116461"/>
            <a:ext cx="0" cy="163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Sichtbarkeits-</a:t>
            </a:r>
            <a:r>
              <a:rPr lang="de-DE" altLang="de-DE" dirty="0" err="1" smtClean="0"/>
              <a:t>Modifier</a:t>
            </a:r>
            <a:r>
              <a:rPr lang="de-DE" altLang="de-DE" dirty="0" smtClean="0"/>
              <a:t> bei Vererbung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49080"/>
            <a:ext cx="3528516" cy="1394545"/>
          </a:xfrm>
          <a:prstGeom prst="wedgeRoundRectCallout">
            <a:avLst>
              <a:gd name="adj1" fmla="val -21173"/>
              <a:gd name="adj2" fmla="val -72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</a:t>
            </a:r>
            <a:r>
              <a:rPr lang="de-DE" altLang="de-DE" smtClean="0"/>
              <a:t>und Destruktion bei </a:t>
            </a:r>
            <a:r>
              <a:rPr lang="de-DE" altLang="de-DE" dirty="0" smtClean="0"/>
              <a:t>Vererbung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5400000">
            <a:off x="4644746" y="3557627"/>
            <a:ext cx="2209800" cy="484187"/>
          </a:xfrm>
          <a:prstGeom prst="rightArrow">
            <a:avLst/>
          </a:prstGeom>
          <a:solidFill>
            <a:srgbClr val="8CED7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260322" y="2567695"/>
            <a:ext cx="2782887" cy="606425"/>
          </a:xfrm>
          <a:prstGeom prst="wedgeRoundRectCallout">
            <a:avLst>
              <a:gd name="adj1" fmla="val -61964"/>
              <a:gd name="adj2" fmla="val 7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12" name="Pfeil nach rechts 11"/>
          <p:cNvSpPr/>
          <p:nvPr/>
        </p:nvSpPr>
        <p:spPr bwMode="auto">
          <a:xfrm rot="16200000">
            <a:off x="5244323" y="4000985"/>
            <a:ext cx="2032000" cy="48577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966759" y="4969734"/>
            <a:ext cx="2782887" cy="604838"/>
          </a:xfrm>
          <a:prstGeom prst="wedgeRoundRectCallout">
            <a:avLst>
              <a:gd name="adj1" fmla="val 60960"/>
              <a:gd name="adj2" fmla="val -3025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2419751" y="3436594"/>
            <a:ext cx="3023406" cy="34996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:ElevatorStrategy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2419751" y="3798842"/>
            <a:ext cx="3023406" cy="34996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:EnergyMinimizingStrategy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215542" y="2478743"/>
            <a:ext cx="2782887" cy="606425"/>
          </a:xfrm>
          <a:prstGeom prst="wedgeRoundRectCallout">
            <a:avLst>
              <a:gd name="adj1" fmla="val 37421"/>
              <a:gd name="adj2" fmla="val 98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(Teil-)Instanz der Basisklasse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215541" y="4363309"/>
            <a:ext cx="2782887" cy="606425"/>
          </a:xfrm>
          <a:prstGeom prst="wedgeRoundRectCallout">
            <a:avLst>
              <a:gd name="adj1" fmla="val 38232"/>
              <a:gd name="adj2" fmla="val -7818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Unterklassen-spezifischer Teil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Wo sind </a:t>
            </a:r>
            <a:r>
              <a:rPr lang="de-DE" altLang="de-DE" sz="1800" smtClean="0"/>
              <a:t>virtuelle Konstruktoren </a:t>
            </a:r>
            <a:r>
              <a:rPr lang="de-DE" altLang="de-DE" sz="1800" b="0" smtClean="0"/>
              <a:t>nützlich?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</a:t>
            </a:r>
            <a:r>
              <a:rPr lang="de-DE" b="1" dirty="0" smtClean="0"/>
              <a:t>„Lookup“-Tabelle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6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7" name="Arbeitsblatt" r:id="rId7" imgW="3093690" imgH="1074551" progId="Excel.Sheet.12">
                  <p:embed/>
                </p:oleObj>
              </mc:Choice>
              <mc:Fallback>
                <p:oleObj name="Arbeitsblatt" r:id="rId7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379247"/>
            <a:chOff x="3039337" y="2105213"/>
            <a:chExt cx="2438469" cy="4379247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dirty="0" smtClean="0"/>
                  <a:t>++ „1.0“ 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134492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551172"/>
            <a:chOff x="6379596" y="2933288"/>
            <a:chExt cx="2203743" cy="3551172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134492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Methoden „teuer“?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/>
              <a:t>Implementierungsvererbung: Konflikte</a:t>
            </a:r>
            <a:endParaRPr lang="de-DE" altLang="de-DE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  <a:endParaRPr lang="de-DE" altLang="de-DE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Implementierungsvererb.: Speicherproblematik</a:t>
            </a:r>
            <a:endParaRPr lang="de-DE" altLang="de-DE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86733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5940153" y="3068959"/>
            <a:ext cx="910260" cy="50767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Übung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funktioniert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339752" y="4077072"/>
            <a:ext cx="3562112" cy="868362"/>
            <a:chOff x="2339752" y="4077072"/>
            <a:chExt cx="3562112" cy="868362"/>
          </a:xfrm>
        </p:grpSpPr>
        <p:sp>
          <p:nvSpPr>
            <p:cNvPr id="14" name="Abgerundete rechteckige Legende 13"/>
            <p:cNvSpPr/>
            <p:nvPr/>
          </p:nvSpPr>
          <p:spPr>
            <a:xfrm>
              <a:off x="2339752" y="4077072"/>
              <a:ext cx="2970212" cy="868362"/>
            </a:xfrm>
            <a:prstGeom prst="wedgeRoundRectCallout">
              <a:avLst>
                <a:gd name="adj1" fmla="val -70662"/>
                <a:gd name="adj2" fmla="val -7176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Error: The 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return type is incompatible with </a:t>
              </a:r>
              <a:r>
                <a:rPr lang="en-US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InterfaceB.run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de-DE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5204237" y="4178854"/>
              <a:ext cx="697627" cy="66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rgbClr val="C00000"/>
                  </a:solidFill>
                </a:rPr>
                <a:t>❌</a:t>
              </a:r>
              <a:endParaRPr lang="en-US" sz="4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 und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address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0x%p\n"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'%s'\n"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788024" y="1844824"/>
            <a:ext cx="3078088" cy="1008112"/>
          </a:xfrm>
          <a:prstGeom prst="wedgeRoundRectCallout">
            <a:avLst>
              <a:gd name="adj1" fmla="val -130264"/>
              <a:gd name="adj2" fmla="val -16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Typinformation geht verloren – so ähnlich wie bei Java-Listen vor den </a:t>
            </a:r>
            <a:r>
              <a:rPr lang="de-DE" dirty="0" err="1" smtClean="0">
                <a:solidFill>
                  <a:schemeClr val="bg1"/>
                </a:solidFill>
              </a:rPr>
              <a:t>Generics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smtClean="0"/>
              <a:t>Virtuelle </a:t>
            </a:r>
            <a:r>
              <a:rPr lang="de-DE" b="1" dirty="0" smtClean="0"/>
              <a:t>Maschine</a:t>
            </a:r>
            <a:r>
              <a:rPr lang="de-DE" smtClean="0"/>
              <a:t>:  </a:t>
            </a: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Direktlink </a:t>
            </a:r>
            <a:r>
              <a:rPr lang="de-DE" b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</a:t>
            </a:r>
            <a:r>
              <a:rPr lang="de-DE" b="0" smtClean="0">
                <a:hlinkClick r:id="rId2"/>
              </a:rPr>
              <a:t>tiny.cc/es-cppp-vm</a:t>
            </a:r>
            <a:r>
              <a:rPr lang="de-DE" b="0" smtClean="0"/>
              <a:t> </a:t>
            </a:r>
          </a:p>
          <a:p>
            <a:pPr marL="342900" indent="-342900">
              <a:buFontTx/>
              <a:buChar char="-"/>
            </a:pPr>
            <a:r>
              <a:rPr lang="de-DE" smtClean="0"/>
              <a:t>Downloadbereich</a:t>
            </a:r>
            <a:r>
              <a:rPr lang="de-DE"/>
              <a:t>: </a:t>
            </a:r>
            <a:r>
              <a:rPr lang="de-DE">
                <a:hlinkClick r:id="rId3"/>
              </a:rPr>
              <a:t>http://www.es.tu-darmstadt.de/studentftp/cppp</a:t>
            </a:r>
            <a:r>
              <a:rPr lang="de-DE" smtClean="0">
                <a:hlinkClick r:id="rId3"/>
              </a:rPr>
              <a:t>/</a:t>
            </a:r>
            <a:endParaRPr lang="de-DE" smtClean="0"/>
          </a:p>
          <a:p>
            <a:pPr marL="342900" indent="-342900">
              <a:buFontTx/>
              <a:buChar char="-"/>
            </a:pPr>
            <a:r>
              <a:rPr lang="de-DE" b="0" smtClean="0"/>
              <a:t>User</a:t>
            </a:r>
            <a:r>
              <a:rPr lang="de-DE" b="0" dirty="0" smtClean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</a:t>
            </a:r>
            <a:r>
              <a:rPr lang="de-DE" b="0" smtClean="0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Praktikum2016@ES</a:t>
            </a:r>
            <a:r>
              <a:rPr 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0" dirty="0" smtClean="0"/>
              <a:t>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5"/>
              </a:rPr>
              <a:t>https://</a:t>
            </a:r>
            <a:r>
              <a:rPr lang="de-DE" b="0" smtClean="0">
                <a:hlinkClick r:id="rId5"/>
              </a:rPr>
              <a:t>github.com/Echtzeitsysteme/tud-cpp-exercises</a:t>
            </a:r>
            <a:r>
              <a:rPr lang="de-DE" b="0" smtClean="0"/>
              <a:t> </a:t>
            </a:r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6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7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8"/>
              </a:rPr>
              <a:t>https</a:t>
            </a:r>
            <a:r>
              <a:rPr lang="de-DE" b="0" dirty="0">
                <a:hlinkClick r:id="rId8"/>
              </a:rPr>
              <a:t>://</a:t>
            </a:r>
            <a:r>
              <a:rPr lang="de-DE" b="0" dirty="0" smtClean="0">
                <a:hlinkClick r:id="rId8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19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177819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457247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/>
          <p:cNvCxnSpPr/>
          <p:nvPr/>
        </p:nvCxnSpPr>
        <p:spPr bwMode="auto">
          <a:xfrm flipH="1" flipV="1">
            <a:off x="1543050" y="2705100"/>
            <a:ext cx="3316982" cy="12279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Induzierte Schnittstelle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453727"/>
          </a:xfrm>
        </p:spPr>
        <p:txBody>
          <a:bodyPr/>
          <a:lstStyle/>
          <a:p>
            <a:pPr algn="ctr"/>
            <a:r>
              <a:rPr lang="en-US" sz="2000" dirty="0" smtClean="0"/>
              <a:t>Template-Code</a:t>
            </a: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3727"/>
          </a:xfrm>
        </p:spPr>
        <p:txBody>
          <a:bodyPr/>
          <a:lstStyle/>
          <a:p>
            <a:pPr algn="ctr"/>
            <a:r>
              <a:rPr lang="en-US" sz="2000" dirty="0" err="1" smtClean="0"/>
              <a:t>Induzierte</a:t>
            </a:r>
            <a:r>
              <a:rPr lang="en-US" sz="2000" dirty="0" smtClean="0"/>
              <a:t> </a:t>
            </a:r>
            <a:r>
              <a:rPr lang="en-US" sz="2000" dirty="0" err="1" smtClean="0"/>
              <a:t>Schnittstellen</a:t>
            </a:r>
            <a:endParaRPr lang="en-US" sz="2000" dirty="0"/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251521" y="2060848"/>
            <a:ext cx="4104455" cy="3397574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*end){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</a:t>
            </a:r>
            <a:r>
              <a:rPr lang="en-US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3"/>
          <p:cNvSpPr>
            <a:spLocks noChangeArrowheads="1"/>
          </p:cNvSpPr>
          <p:nvPr/>
        </p:nvSpPr>
        <p:spPr bwMode="auto">
          <a:xfrm>
            <a:off x="4644008" y="2067322"/>
            <a:ext cx="4320480" cy="374489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return type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S(</a:t>
            </a:r>
            <a:r>
              <a:rPr lang="en-US" sz="1400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void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operator+=(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parameter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 operator&lt;&lt;(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&amp;, </a:t>
            </a:r>
            <a:r>
              <a:rPr lang="en-US" sz="1400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&amp;);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771800" y="4365104"/>
            <a:ext cx="1872208" cy="8735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 flipH="1" flipV="1">
            <a:off x="1907704" y="3356992"/>
            <a:ext cx="2952328" cy="792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3590925" y="2492896"/>
            <a:ext cx="1233103" cy="574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69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Nothing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else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needed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!</a:t>
            </a:r>
            <a:endParaRPr lang="de-DE" altLang="de-DE" sz="18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…und 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272628" y="5208452"/>
            <a:ext cx="4311178" cy="1050925"/>
            <a:chOff x="4272628" y="5208452"/>
            <a:chExt cx="4311178" cy="1050925"/>
          </a:xfrm>
        </p:grpSpPr>
        <p:sp>
          <p:nvSpPr>
            <p:cNvPr id="10" name="Abgerundete rechteckige Legende 9"/>
            <p:cNvSpPr/>
            <p:nvPr/>
          </p:nvSpPr>
          <p:spPr>
            <a:xfrm>
              <a:off x="4673793" y="5208452"/>
              <a:ext cx="3910013" cy="1050925"/>
            </a:xfrm>
            <a:prstGeom prst="wedgeRoundRectCallout">
              <a:avLst>
                <a:gd name="adj1" fmla="val 17457"/>
                <a:gd name="adj2" fmla="val 1244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>
                  <a:solidFill>
                    <a:schemeClr val="bg1"/>
                  </a:solidFill>
                </a:rPr>
                <a:t>Die C++ </a:t>
              </a:r>
              <a:r>
                <a:rPr lang="de-DE" b="1" dirty="0">
                  <a:solidFill>
                    <a:schemeClr val="bg1"/>
                  </a:solidFill>
                </a:rPr>
                <a:t>Standard Template Library </a:t>
              </a:r>
              <a:r>
                <a:rPr lang="de-DE" dirty="0">
                  <a:solidFill>
                    <a:schemeClr val="bg1"/>
                  </a:solidFill>
                </a:rPr>
                <a:t>(STL) macht ausgiebigen Gebrauch von </a:t>
              </a:r>
              <a:r>
                <a:rPr lang="de-DE" dirty="0" err="1">
                  <a:solidFill>
                    <a:schemeClr val="bg1"/>
                  </a:solidFill>
                </a:rPr>
                <a:t>Mixins</a:t>
              </a:r>
              <a:r>
                <a:rPr lang="de-DE" dirty="0">
                  <a:solidFill>
                    <a:schemeClr val="bg1"/>
                  </a:solidFill>
                </a:rPr>
                <a:t> ….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272628" y="5301327"/>
              <a:ext cx="415499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rgbClr val="005AA9"/>
                  </a:solidFill>
                </a:rPr>
                <a:t>!</a:t>
              </a:r>
              <a:endParaRPr lang="en-US" sz="11500" b="1" dirty="0">
                <a:solidFill>
                  <a:srgbClr val="005A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(</a:t>
            </a:r>
            <a:r>
              <a:rPr lang="de-DE" altLang="de-DE" b="0" dirty="0" smtClean="0">
                <a:sym typeface="Wingdings" panose="05000000000000000000" pitchFamily="2" charset="2"/>
              </a:rPr>
              <a:t></a:t>
            </a:r>
            <a:r>
              <a:rPr lang="de-DE" altLang="de-DE" b="0" dirty="0" smtClean="0"/>
              <a:t>Mehrfachvererbung in Java) 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(</a:t>
            </a:r>
            <a:r>
              <a:rPr lang="de-DE" altLang="de-DE" b="0" dirty="0">
                <a:sym typeface="Wingdings" panose="05000000000000000000" pitchFamily="2" charset="2"/>
              </a:rPr>
              <a:t></a:t>
            </a:r>
            <a:r>
              <a:rPr lang="de-DE" altLang="de-DE" b="0" dirty="0"/>
              <a:t>Mehrfachvererbung in </a:t>
            </a:r>
            <a:r>
              <a:rPr lang="de-DE" altLang="de-DE" b="0" dirty="0" smtClean="0"/>
              <a:t>C++) </a:t>
            </a:r>
            <a:r>
              <a:rPr lang="de-DE" altLang="de-DE" b="0" dirty="0"/>
              <a:t>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FunktionsZeiger, Funktionsobjekte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Plattenabbild </a:t>
            </a:r>
            <a:r>
              <a:rPr lang="de-DE" dirty="0" smtClean="0"/>
              <a:t>auf 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C:/VM/praktikum_1/antergos-disk1.vmdk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/>
              <a:t>gesetzt werden – ansonsten sprengt 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  <p:sp>
        <p:nvSpPr>
          <p:cNvPr id="4" name="Abgerundete rechteckige Legende 3"/>
          <p:cNvSpPr/>
          <p:nvPr/>
        </p:nvSpPr>
        <p:spPr bwMode="auto">
          <a:xfrm>
            <a:off x="4262264" y="1526997"/>
            <a:ext cx="3406080" cy="672241"/>
          </a:xfrm>
          <a:prstGeom prst="wedgeRoundRectCallout">
            <a:avLst>
              <a:gd name="adj1" fmla="val -74859"/>
              <a:gd name="adj2" fmla="val 13408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dirty="0" err="1" smtClean="0">
                <a:solidFill>
                  <a:schemeClr val="bg1"/>
                </a:solidFill>
                <a:latin typeface="+mj-lt"/>
              </a:rPr>
              <a:t>Im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Pool: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\\sam\Install\praktikum2.ova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45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 (I)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</a:rPr>
              <a:t>unsigned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Funktionszeiger</a:t>
            </a:r>
            <a:r>
              <a:rPr lang="en-US" dirty="0"/>
              <a:t>: Motivation (</a:t>
            </a:r>
            <a:r>
              <a:rPr lang="en-US" dirty="0" smtClean="0"/>
              <a:t>II)</a:t>
            </a:r>
            <a:endParaRPr lang="de-DE" altLang="de-DE" dirty="0" smtClean="0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automatische Typableitung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C++-Typen können komplex werden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std::vector&lt;std::string&gt;::const_iterator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std::string&amp; (*fp)(const std::string&amp;);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Schlüsselwort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/>
              <a:t> </a:t>
            </a:r>
            <a:r>
              <a:rPr lang="en-US" smtClean="0"/>
              <a:t>macht das Leben einfacher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(auto x : v) {std::cout &lt;&lt; x &lt;&lt; std::endl;}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Wird in der Klausur aus pädagogischen Gründen verboten sein.</a:t>
            </a:r>
          </a:p>
        </p:txBody>
      </p:sp>
    </p:spTree>
    <p:extLst>
      <p:ext uri="{BB962C8B-B14F-4D97-AF65-F5344CB8AC3E}">
        <p14:creationId xmlns:p14="http://schemas.microsoft.com/office/powerpoint/2010/main" val="12135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Lambdas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09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seit C++11: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weiterer Mechanismus, um “Verhalten zu übergeben”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In Kombination mit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mtClean="0"/>
              <a:t> extrem mächtig und zugleich kompakt!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prefix = “[!]”;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print = [=] (const std::string &amp;msg)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{std::cout &lt;&lt; prefix &lt;&lt; msg &lt;&lt; std::endl;}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print(“Hello World!”);</a:t>
            </a:r>
          </a:p>
          <a:p>
            <a:pPr marL="692150" lvl="1" indent="-342900">
              <a:buFontTx/>
              <a:buChar char="-"/>
            </a:pPr>
            <a:r>
              <a:rPr lang="en-US"/>
              <a:t>Mittels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/>
              <a:t> kann </a:t>
            </a:r>
            <a:r>
              <a:rPr lang="en-US" smtClean="0"/>
              <a:t>die Variable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mtClean="0"/>
              <a:t> aus dem Kontext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/>
              <a:t> “eingefangen” </a:t>
            </a:r>
            <a:r>
              <a:rPr lang="en-US" smtClean="0"/>
              <a:t>werden 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[=]</a:t>
            </a:r>
            <a:r>
              <a:rPr lang="en-US" smtClean="0"/>
              <a:t> “by value”,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[&amp;]</a:t>
            </a:r>
            <a:r>
              <a:rPr lang="en-US" smtClean="0"/>
              <a:t> “by reference”)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NB: auch in Java 1.8 vorhanden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Arrays.asList(1,2,3).stream().map(x -&gt; x*x).filter(x -&gt; x &lt; 7).collect(Collectors.toString());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203848" y="6237312"/>
            <a:ext cx="5940152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z.B.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://www.cprogramming.com/c++11/c++</a:t>
            </a:r>
            <a:r>
              <a:rPr lang="en-US" sz="1200" smtClean="0">
                <a:hlinkClick r:id="rId2"/>
              </a:rPr>
              <a:t>11-lambda-closures.html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51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</a:t>
            </a:r>
            <a:r>
              <a:rPr lang="de-DE" altLang="de-DE" sz="2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-&gt;*fp3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68903"/>
              <a:gd name="adj2" fmla="val 84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*/}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(begin != end)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object.*method)(*begin++);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361950" algn="l"/>
                <a:tab pos="712788" algn="l"/>
                <a:tab pos="1073150" algn="l"/>
              </a:tabLst>
            </a:pPr>
            <a:endParaRPr lang="en-US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/>
            <a:r>
              <a:rPr lang="en-US" dirty="0" err="1" smtClean="0"/>
              <a:t>Bereits</a:t>
            </a:r>
            <a:r>
              <a:rPr lang="en-US" dirty="0" smtClean="0"/>
              <a:t> auf der VM </a:t>
            </a:r>
            <a:r>
              <a:rPr lang="en-US" dirty="0" err="1" smtClean="0"/>
              <a:t>ausgecheckt</a:t>
            </a:r>
            <a:r>
              <a:rPr lang="en-US" dirty="0" smtClean="0"/>
              <a:t> (</a:t>
            </a:r>
            <a:r>
              <a:rPr lang="en-US" i="1" dirty="0" smtClean="0"/>
              <a:t>Window </a:t>
            </a:r>
            <a:r>
              <a:rPr lang="en-US" i="1" dirty="0" smtClean="0">
                <a:sym typeface="Wingdings" panose="05000000000000000000" pitchFamily="2" charset="2"/>
              </a:rPr>
              <a:t> Perspective Open Perspective  </a:t>
            </a:r>
            <a:r>
              <a:rPr lang="en-US" i="1" dirty="0" err="1" smtClean="0">
                <a:sym typeface="Wingdings" panose="05000000000000000000" pitchFamily="2" charset="2"/>
              </a:rPr>
              <a:t>Git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pPr marL="692150" lvl="1" indent="-342900"/>
            <a:r>
              <a:rPr lang="de-DE" dirty="0" smtClean="0"/>
              <a:t>Vorlesung 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Informationen zu </a:t>
            </a:r>
            <a:r>
              <a:rPr lang="de-DE" dirty="0" err="1" smtClean="0"/>
              <a:t>Git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</a:t>
            </a:r>
            <a:r>
              <a:rPr lang="de-DE" sz="1600" dirty="0">
                <a:hlinkClick r:id="rId4"/>
              </a:rPr>
              <a:t>://</a:t>
            </a:r>
            <a:r>
              <a:rPr lang="de-DE" sz="1600" dirty="0" smtClean="0">
                <a:hlinkClick r:id="rId4"/>
              </a:rPr>
              <a:t>github.com/Echtzeitsysteme/tud-cpp-exercises/blob/master/README.md</a:t>
            </a:r>
            <a:r>
              <a:rPr lang="de-DE" sz="1600" dirty="0" smtClean="0"/>
              <a:t> </a:t>
            </a:r>
          </a:p>
          <a:p>
            <a:pPr marL="692150" lvl="1" indent="-342900"/>
            <a:endParaRPr lang="de-DE" dirty="0"/>
          </a:p>
          <a:p>
            <a:pPr marL="692150" lvl="1" indent="-342900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71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Mithilfe von Funktionszeigern kann man auch in C Polymorphie erreichen.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oder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Methodenzeige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Intermezzo </a:t>
            </a:r>
            <a:r>
              <a:rPr lang="de-DE" altLang="de-DE" dirty="0" smtClean="0"/>
              <a:t>– </a:t>
            </a:r>
            <a:br>
              <a:rPr lang="de-DE" altLang="de-DE" dirty="0" smtClean="0"/>
            </a:br>
            <a:r>
              <a:rPr lang="de-DE" altLang="de-DE" dirty="0" smtClean="0"/>
              <a:t>Schleife </a:t>
            </a:r>
            <a:r>
              <a:rPr lang="de-DE" altLang="de-DE" dirty="0"/>
              <a:t>vs. </a:t>
            </a:r>
            <a:r>
              <a:rPr lang="de-DE" altLang="de-DE" dirty="0" err="1" smtClean="0"/>
              <a:t>remove_copy_if</a:t>
            </a:r>
            <a:endParaRPr lang="de-DE" altLang="de-DE" dirty="0" smtClean="0"/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251520" y="1556792"/>
            <a:ext cx="7489825" cy="432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first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  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last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5032"/>
                </a:solidFill>
                <a:latin typeface="Consolas" pitchFamily="49" charset="0"/>
              </a:rPr>
              <a:t>				</a:t>
            </a:r>
            <a:r>
              <a:rPr lang="en-US" altLang="de-DE" sz="16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6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// result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600" dirty="0" smtClean="0">
                <a:solidFill>
                  <a:srgbClr val="000000"/>
                </a:solidFill>
                <a:latin typeface="Consolas" pitchFamily="49" charset="0"/>
              </a:rPr>
              <a:t>even							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// predicate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>vs.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(T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last; 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(!P(*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endParaRPr lang="de-DE" altLang="de-DE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smtClean="0"/>
              <a:t>Was </a:t>
            </a:r>
            <a:r>
              <a:rPr lang="de-DE" altLang="de-DE" sz="1800" dirty="0"/>
              <a:t>ist </a:t>
            </a:r>
            <a:r>
              <a:rPr lang="de-DE" altLang="de-DE" sz="1800" dirty="0" smtClean="0"/>
              <a:t>„schöner“ </a:t>
            </a:r>
            <a:r>
              <a:rPr lang="de-DE" altLang="de-DE" sz="1800" dirty="0"/>
              <a:t>oder zumindest </a:t>
            </a:r>
            <a:r>
              <a:rPr lang="de-DE" altLang="de-DE" sz="1800" dirty="0" smtClean="0"/>
              <a:t>praktischer?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214512" y="1529514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</a:t>
            </a:r>
            <a:r>
              <a:rPr lang="de-DE" altLang="de-DE" sz="1800" dirty="0" smtClean="0"/>
              <a:t>binden wir uns an diese IDE.</a:t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… aber trotzdem große C/C++-</a:t>
            </a:r>
            <a:r>
              <a:rPr lang="de-DE" altLang="de-DE" sz="1800" b="0" smtClean="0"/>
              <a:t>Projekte mit </a:t>
            </a:r>
            <a:r>
              <a:rPr lang="de-DE" altLang="de-DE" sz="1800" smtClean="0"/>
              <a:t>hunderten von Dateien/Klassen </a:t>
            </a:r>
            <a:r>
              <a:rPr lang="de-DE" altLang="de-DE" sz="1800" b="0" smtClean="0"/>
              <a:t>und </a:t>
            </a:r>
            <a:r>
              <a:rPr lang="de-DE" altLang="de-DE" sz="1800" smtClean="0"/>
              <a:t>noch mehr Abhängigkeiten</a:t>
            </a:r>
            <a:r>
              <a:rPr lang="de-DE" altLang="de-DE" sz="1800" b="0" dirty="0" smtClean="0"/>
              <a:t>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651989" y="3421540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651989" y="4308268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9941" y="342154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941" y="430136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063717" y="3473676"/>
            <a:ext cx="6576227" cy="2965135"/>
            <a:chOff x="2063717" y="3473676"/>
            <a:chExt cx="6576227" cy="2965135"/>
          </a:xfrm>
        </p:grpSpPr>
        <p:sp>
          <p:nvSpPr>
            <p:cNvPr id="2" name="Gefaltete Ecke 1"/>
            <p:cNvSpPr/>
            <p:nvPr/>
          </p:nvSpPr>
          <p:spPr bwMode="auto">
            <a:xfrm>
              <a:off x="4572000" y="3789040"/>
              <a:ext cx="4067944" cy="2138338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all: main.exe</a:t>
              </a:r>
            </a:p>
            <a:p>
              <a:pPr algn="l"/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main.exe: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main.o</a:t>
              </a:r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Building.o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Floor.o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#...</a:t>
              </a:r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$^ -o $@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%.o: %.cpp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-MMD -MP -c $&lt; -o $@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7487816" y="3799710"/>
              <a:ext cx="1152128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Makefile</a:t>
              </a:r>
              <a:endParaRPr lang="en-US" dirty="0"/>
            </a:p>
          </p:txBody>
        </p:sp>
        <p:sp>
          <p:nvSpPr>
            <p:cNvPr id="10" name="Abgerundete rechteckige Legende 9"/>
            <p:cNvSpPr/>
            <p:nvPr/>
          </p:nvSpPr>
          <p:spPr>
            <a:xfrm>
              <a:off x="3995936" y="3473676"/>
              <a:ext cx="1071736" cy="329024"/>
            </a:xfrm>
            <a:prstGeom prst="wedgeRoundRectCallout">
              <a:avLst>
                <a:gd name="adj1" fmla="val 20773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i="1" dirty="0" smtClean="0">
                  <a:solidFill>
                    <a:schemeClr val="bg1"/>
                  </a:solidFill>
                </a:rPr>
                <a:t>Target</a:t>
              </a:r>
              <a:endParaRPr lang="de-DE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Abgerundete rechteckige Legende 10"/>
            <p:cNvSpPr/>
            <p:nvPr/>
          </p:nvSpPr>
          <p:spPr>
            <a:xfrm>
              <a:off x="5246204" y="3473676"/>
              <a:ext cx="1918084" cy="329024"/>
            </a:xfrm>
            <a:prstGeom prst="wedgeRoundRectCallout">
              <a:avLst>
                <a:gd name="adj1" fmla="val -39492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Abhängigkeiten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Abgerundete rechteckige Legende 11"/>
            <p:cNvSpPr/>
            <p:nvPr/>
          </p:nvSpPr>
          <p:spPr>
            <a:xfrm>
              <a:off x="5246204" y="5670748"/>
              <a:ext cx="3063024" cy="329024"/>
            </a:xfrm>
            <a:prstGeom prst="wedgeRoundRectCallout">
              <a:avLst>
                <a:gd name="adj1" fmla="val -49447"/>
                <a:gd name="adj2" fmla="val -13867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Befehl, um Target zu bauen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4572000" y="5188653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>
            <a:xfrm>
              <a:off x="2063717" y="6109787"/>
              <a:ext cx="5172108" cy="329024"/>
            </a:xfrm>
            <a:prstGeom prst="wedgeRoundRectCallout">
              <a:avLst>
                <a:gd name="adj1" fmla="val -477"/>
                <a:gd name="adj2" fmla="val -26190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1 Tab Einrückung zur Gruppierung von Befehlen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4572000" y="4605131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“Make is an expert system.”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Eingabe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fix: Regelmenge (= Makefile)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Variable Eingabe: Aktueller Zustand des Workspaces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“Ausgabe”: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Notwendige Buildschritte (hoffentlich minimal </a:t>
            </a:r>
            <a:r>
              <a:rPr lang="en-US" smtClean="0">
                <a:sym typeface="Wingdings" panose="05000000000000000000" pitchFamily="2" charset="2"/>
              </a:rPr>
              <a:t>)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Ausführung der Buildschritte</a:t>
            </a:r>
          </a:p>
        </p:txBody>
      </p:sp>
      <p:sp>
        <p:nvSpPr>
          <p:cNvPr id="5" name="Rechteck 4"/>
          <p:cNvSpPr/>
          <p:nvPr/>
        </p:nvSpPr>
        <p:spPr>
          <a:xfrm>
            <a:off x="-540568" y="6160479"/>
            <a:ext cx="10094507" cy="292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Miller, P.A. (1998), </a:t>
            </a:r>
            <a:r>
              <a:rPr lang="en-US" sz="1400" smtClean="0"/>
              <a:t>“Recursive </a:t>
            </a:r>
            <a:r>
              <a:rPr lang="en-US" sz="1400"/>
              <a:t>Make Considered Harmful</a:t>
            </a:r>
            <a:r>
              <a:rPr lang="en-US" sz="1400" smtClean="0"/>
              <a:t>,” AUUGN </a:t>
            </a:r>
            <a:r>
              <a:rPr lang="en-US" sz="1400"/>
              <a:t>Journal of AUUG Inc., 19(1), pp. 14-25.</a:t>
            </a:r>
          </a:p>
        </p:txBody>
      </p:sp>
    </p:spTree>
    <p:extLst>
      <p:ext uri="{BB962C8B-B14F-4D97-AF65-F5344CB8AC3E}">
        <p14:creationId xmlns:p14="http://schemas.microsoft.com/office/powerpoint/2010/main" val="38617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Erstes Target ist immer der </a:t>
            </a:r>
            <a:r>
              <a:rPr lang="de-DE" b="1" dirty="0" smtClean="0">
                <a:solidFill>
                  <a:schemeClr val="bg1"/>
                </a:solidFill>
              </a:rPr>
              <a:t>Default-Einstiegspunkt</a:t>
            </a:r>
            <a:r>
              <a:rPr lang="de-DE" dirty="0" smtClean="0">
                <a:solidFill>
                  <a:schemeClr val="bg1"/>
                </a:solidFill>
              </a:rPr>
              <a:t>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Platzhalter</a:t>
            </a:r>
            <a:r>
              <a:rPr lang="de-DE" dirty="0" smtClean="0">
                <a:solidFill>
                  <a:schemeClr val="bg1"/>
                </a:solidFill>
              </a:rPr>
              <a:t>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644703" y="3807383"/>
            <a:ext cx="4112541" cy="593725"/>
          </a:xfrm>
          <a:prstGeom prst="wedgeRoundRectCallout">
            <a:avLst>
              <a:gd name="adj1" fmla="val -129264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b="1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Include</a:t>
            </a:r>
            <a:r>
              <a:rPr lang="de-DE" b="1" dirty="0" smtClean="0">
                <a:solidFill>
                  <a:schemeClr val="bg1"/>
                </a:solidFill>
              </a:rPr>
              <a:t>-Dependencies</a:t>
            </a:r>
            <a:r>
              <a:rPr lang="de-DE" dirty="0" smtClean="0">
                <a:solidFill>
                  <a:schemeClr val="bg1"/>
                </a:solidFill>
              </a:rPr>
              <a:t>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Lösch-Regel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/ UART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425126" y="465798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678739" y="52708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028485" y="588369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722929" y="182241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6" name="Ellipse 15"/>
          <p:cNvSpPr/>
          <p:nvPr/>
        </p:nvSpPr>
        <p:spPr bwMode="auto">
          <a:xfrm>
            <a:off x="2336520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hintergrundbeleuchtet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03" y="2348881"/>
            <a:ext cx="4654002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3797300" y="37890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40125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Anmerkungen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Projektvorlagen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4393183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Die </a:t>
            </a:r>
            <a:r>
              <a:rPr lang="en-US" b="1" dirty="0" err="1" smtClean="0"/>
              <a:t>Projektvorlagen</a:t>
            </a:r>
            <a:r>
              <a:rPr lang="en-US" b="1" dirty="0" smtClean="0"/>
              <a:t> </a:t>
            </a:r>
            <a:r>
              <a:rPr lang="en-US" dirty="0" err="1" smtClean="0"/>
              <a:t>enthalten</a:t>
            </a:r>
            <a:r>
              <a:rPr lang="en-US" dirty="0" smtClean="0"/>
              <a:t> Code, der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b="1" dirty="0" err="1" smtClean="0"/>
              <a:t>Importieren</a:t>
            </a:r>
            <a:r>
              <a:rPr lang="en-US" dirty="0" smtClean="0"/>
              <a:t> der </a:t>
            </a:r>
            <a:r>
              <a:rPr lang="en-US" dirty="0" err="1" smtClean="0"/>
              <a:t>Projekte</a:t>
            </a:r>
            <a:r>
              <a:rPr lang="en-US" dirty="0" smtClean="0"/>
              <a:t> in Eclipse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wichtig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b="1" dirty="0" smtClean="0"/>
              <a:t>“Existing Code as </a:t>
            </a:r>
            <a:r>
              <a:rPr lang="en-US" b="1" dirty="0" err="1" smtClean="0"/>
              <a:t>Makefile</a:t>
            </a:r>
            <a:r>
              <a:rPr lang="en-US" b="1" dirty="0" smtClean="0"/>
              <a:t> Project”</a:t>
            </a:r>
            <a:r>
              <a:rPr lang="en-US" dirty="0" smtClean="0"/>
              <a:t> </a:t>
            </a:r>
            <a:r>
              <a:rPr lang="en-US" dirty="0" err="1" smtClean="0"/>
              <a:t>importiert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–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“C Project” (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sym typeface="Wingdings" panose="05000000000000000000" pitchFamily="2" charset="2"/>
              </a:rPr>
              <a:t>falsche</a:t>
            </a:r>
            <a:r>
              <a:rPr lang="en-US" dirty="0" smtClean="0">
                <a:sym typeface="Wingdings" panose="05000000000000000000" pitchFamily="2" charset="2"/>
              </a:rPr>
              <a:t> Toolchain!)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628800"/>
            <a:ext cx="44005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Anschluss des Boards an die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Board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USB-</a:t>
            </a:r>
            <a:r>
              <a:rPr lang="en-US" dirty="0" err="1" smtClean="0"/>
              <a:t>zu</a:t>
            </a:r>
            <a:r>
              <a:rPr lang="en-US" dirty="0" smtClean="0"/>
              <a:t>-</a:t>
            </a:r>
            <a:r>
              <a:rPr lang="en-US" dirty="0" err="1" smtClean="0"/>
              <a:t>Seriell-Schnittstelle</a:t>
            </a:r>
            <a:r>
              <a:rPr lang="en-US" dirty="0" smtClean="0"/>
              <a:t> </a:t>
            </a:r>
            <a:r>
              <a:rPr lang="en-US" dirty="0" err="1" smtClean="0"/>
              <a:t>angesprochen</a:t>
            </a:r>
            <a:r>
              <a:rPr lang="en-US" dirty="0" smtClean="0"/>
              <a:t> (</a:t>
            </a:r>
            <a:r>
              <a:rPr lang="en-US" dirty="0" err="1" smtClean="0"/>
              <a:t>unter</a:t>
            </a:r>
            <a:r>
              <a:rPr lang="en-US" dirty="0" smtClean="0"/>
              <a:t> Windows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i="1" dirty="0" smtClean="0"/>
              <a:t>COM1</a:t>
            </a:r>
            <a:r>
              <a:rPr lang="en-US" dirty="0" smtClean="0"/>
              <a:t>, </a:t>
            </a:r>
            <a:r>
              <a:rPr lang="en-US" dirty="0" err="1" smtClean="0"/>
              <a:t>unter</a:t>
            </a:r>
            <a:r>
              <a:rPr lang="en-US" dirty="0" smtClean="0"/>
              <a:t> Linux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i="1" dirty="0" smtClean="0"/>
              <a:t>/dev/ttyUSB0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 smtClean="0"/>
              <a:t>Standardfall</a:t>
            </a:r>
            <a:r>
              <a:rPr lang="en-US" dirty="0" smtClean="0"/>
              <a:t>: USB-Anschluss </a:t>
            </a:r>
            <a:r>
              <a:rPr lang="en-US" dirty="0" err="1" smtClean="0"/>
              <a:t>ist</a:t>
            </a:r>
            <a:r>
              <a:rPr lang="en-US" dirty="0" smtClean="0"/>
              <a:t> in der VM </a:t>
            </a:r>
            <a:r>
              <a:rPr lang="en-US" dirty="0" err="1" smtClean="0"/>
              <a:t>verfügbar</a:t>
            </a:r>
            <a:r>
              <a:rPr lang="en-US" dirty="0" smtClean="0"/>
              <a:t> – Linux </a:t>
            </a:r>
            <a:r>
              <a:rPr lang="en-US" dirty="0" err="1" smtClean="0"/>
              <a:t>sorgt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USB-</a:t>
            </a:r>
            <a:r>
              <a:rPr lang="en-US" dirty="0" err="1" smtClean="0"/>
              <a:t>zu</a:t>
            </a:r>
            <a:r>
              <a:rPr lang="en-US" dirty="0" smtClean="0"/>
              <a:t>-</a:t>
            </a:r>
            <a:r>
              <a:rPr lang="en-US" dirty="0" err="1" smtClean="0"/>
              <a:t>Seriell-Schnittstelle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Alternative</a:t>
            </a:r>
            <a:r>
              <a:rPr lang="en-US" dirty="0" smtClean="0"/>
              <a:t>: Host-System </a:t>
            </a:r>
            <a:r>
              <a:rPr lang="en-US" dirty="0" err="1" smtClean="0"/>
              <a:t>sorgt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USB-</a:t>
            </a:r>
            <a:r>
              <a:rPr lang="en-US" dirty="0" err="1" smtClean="0"/>
              <a:t>zu</a:t>
            </a:r>
            <a:r>
              <a:rPr lang="en-US" dirty="0" smtClean="0"/>
              <a:t>-</a:t>
            </a:r>
            <a:r>
              <a:rPr lang="en-US" dirty="0" err="1" smtClean="0"/>
              <a:t>Seriell-Schnittstelle</a:t>
            </a:r>
            <a:endParaRPr lang="en-US" dirty="0" smtClean="0"/>
          </a:p>
          <a:p>
            <a:pPr marL="692150" lvl="1" indent="-342900"/>
            <a:r>
              <a:rPr lang="en-US" dirty="0" smtClean="0"/>
              <a:t>VM </a:t>
            </a:r>
            <a:r>
              <a:rPr lang="en-US" dirty="0" err="1" smtClean="0"/>
              <a:t>herunterfahren</a:t>
            </a:r>
            <a:endParaRPr lang="en-US" dirty="0" smtClean="0"/>
          </a:p>
          <a:p>
            <a:pPr marL="692150" lvl="1" indent="-342900"/>
            <a:r>
              <a:rPr lang="en-US" dirty="0" smtClean="0"/>
              <a:t>In den </a:t>
            </a:r>
            <a:r>
              <a:rPr lang="en-US" dirty="0" err="1" smtClean="0"/>
              <a:t>Einstellungen</a:t>
            </a:r>
            <a:r>
              <a:rPr lang="en-US" dirty="0" smtClean="0"/>
              <a:t> der VM die </a:t>
            </a:r>
            <a:r>
              <a:rPr lang="en-US" dirty="0" err="1" smtClean="0"/>
              <a:t>Filterregel</a:t>
            </a:r>
            <a:r>
              <a:rPr lang="en-US" dirty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Board </a:t>
            </a:r>
            <a:r>
              <a:rPr lang="en-US" dirty="0" err="1" smtClean="0"/>
              <a:t>deaktivieren</a:t>
            </a:r>
            <a:r>
              <a:rPr lang="en-US" dirty="0" smtClean="0"/>
              <a:t> (</a:t>
            </a:r>
            <a:r>
              <a:rPr lang="en-US" dirty="0" err="1" smtClean="0"/>
              <a:t>Ändern</a:t>
            </a:r>
            <a:r>
              <a:rPr lang="en-US" dirty="0" smtClean="0"/>
              <a:t> -&gt; USB)</a:t>
            </a:r>
          </a:p>
          <a:p>
            <a:pPr marL="692150" lvl="1" indent="-342900"/>
            <a:r>
              <a:rPr lang="en-US" dirty="0" err="1" smtClean="0"/>
              <a:t>Danach</a:t>
            </a:r>
            <a:r>
              <a:rPr lang="en-US" dirty="0" smtClean="0"/>
              <a:t>: </a:t>
            </a: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en-US" i="1" dirty="0" err="1" smtClean="0"/>
              <a:t>Serielle</a:t>
            </a:r>
            <a:r>
              <a:rPr lang="en-US" i="1" dirty="0" smtClean="0"/>
              <a:t> </a:t>
            </a:r>
            <a:r>
              <a:rPr lang="en-US" i="1" dirty="0" err="1" smtClean="0"/>
              <a:t>Schnittstelle</a:t>
            </a:r>
            <a:r>
              <a:rPr lang="en-US" dirty="0" smtClean="0"/>
              <a:t> den </a:t>
            </a:r>
            <a:r>
              <a:rPr lang="en-US" dirty="0" err="1" smtClean="0"/>
              <a:t>ersten</a:t>
            </a:r>
            <a:r>
              <a:rPr lang="en-US" dirty="0" smtClean="0"/>
              <a:t> Port </a:t>
            </a:r>
            <a:r>
              <a:rPr lang="en-US" dirty="0" err="1" smtClean="0"/>
              <a:t>aktivieren</a:t>
            </a:r>
            <a:r>
              <a:rPr lang="en-US" dirty="0" smtClean="0"/>
              <a:t> (COM1, Host-</a:t>
            </a:r>
            <a:r>
              <a:rPr lang="en-US" dirty="0" err="1" smtClean="0"/>
              <a:t>Schnittstelle</a:t>
            </a:r>
            <a:r>
              <a:rPr lang="en-US" dirty="0" smtClean="0"/>
              <a:t>,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/</a:t>
            </a:r>
            <a:r>
              <a:rPr lang="en-US" dirty="0" err="1" smtClean="0"/>
              <a:t>Adresse</a:t>
            </a:r>
            <a:r>
              <a:rPr lang="en-US" dirty="0" smtClean="0"/>
              <a:t> den </a:t>
            </a:r>
            <a:r>
              <a:rPr lang="en-US" dirty="0" err="1" smtClean="0"/>
              <a:t>seriellen</a:t>
            </a:r>
            <a:r>
              <a:rPr lang="en-US" dirty="0" smtClean="0"/>
              <a:t> </a:t>
            </a:r>
            <a:r>
              <a:rPr lang="en-US" dirty="0" err="1" smtClean="0"/>
              <a:t>Schnittstelle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Host-System </a:t>
            </a:r>
            <a:r>
              <a:rPr lang="en-US" dirty="0" err="1" smtClean="0"/>
              <a:t>eintragen</a:t>
            </a:r>
            <a:r>
              <a:rPr lang="en-US" dirty="0" smtClean="0"/>
              <a:t> (</a:t>
            </a:r>
            <a:r>
              <a:rPr lang="en-US" dirty="0" err="1" smtClean="0"/>
              <a:t>bei</a:t>
            </a:r>
            <a:r>
              <a:rPr lang="en-US" dirty="0" smtClean="0"/>
              <a:t> Windows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“</a:t>
            </a:r>
            <a:r>
              <a:rPr lang="en-US" i="1" dirty="0" err="1" smtClean="0"/>
              <a:t>Geräte</a:t>
            </a:r>
            <a:r>
              <a:rPr lang="en-US" i="1" dirty="0" smtClean="0"/>
              <a:t> Manager</a:t>
            </a:r>
            <a:r>
              <a:rPr lang="en-US" dirty="0" smtClean="0"/>
              <a:t>”, </a:t>
            </a:r>
            <a:r>
              <a:rPr lang="en-US" dirty="0" err="1" smtClean="0"/>
              <a:t>bei</a:t>
            </a:r>
            <a:r>
              <a:rPr lang="en-US" dirty="0" smtClean="0"/>
              <a:t> Linux </a:t>
            </a:r>
            <a:r>
              <a:rPr lang="en-US" dirty="0" err="1" smtClean="0"/>
              <a:t>i.d.R</a:t>
            </a:r>
            <a:r>
              <a:rPr lang="en-US" dirty="0" smtClean="0"/>
              <a:t>. </a:t>
            </a:r>
            <a:r>
              <a:rPr lang="en-US" i="1" dirty="0" smtClean="0"/>
              <a:t>/dev/ttyUSB0</a:t>
            </a:r>
            <a:r>
              <a:rPr lang="en-US" dirty="0" smtClean="0"/>
              <a:t>).</a:t>
            </a:r>
          </a:p>
          <a:p>
            <a:pPr marL="692150" lvl="1" indent="-342900"/>
            <a:r>
              <a:rPr lang="en-US" dirty="0" smtClean="0"/>
              <a:t>VM 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und </a:t>
            </a:r>
            <a:r>
              <a:rPr lang="en-US" dirty="0" err="1" smtClean="0"/>
              <a:t>testen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6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38" y="1700808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539552" y="6247768"/>
            <a:ext cx="8406680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Quelle:Real-Time Systems Lab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Nächstes</a:t>
            </a:r>
            <a:r>
              <a:rPr lang="en-US" dirty="0" smtClean="0"/>
              <a:t> </a:t>
            </a:r>
            <a:r>
              <a:rPr lang="en-US" dirty="0" err="1" smtClean="0"/>
              <a:t>Jahr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Typ-Konvertierung</a:t>
            </a:r>
            <a:r>
              <a:rPr lang="en-US" dirty="0" smtClean="0"/>
              <a:t> und </a:t>
            </a:r>
            <a:r>
              <a:rPr lang="en-US" dirty="0" err="1" smtClean="0"/>
              <a:t>Anonyme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1628800"/>
            <a:ext cx="3986989" cy="3397574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mike(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tabLst>
                <a:tab pos="361950" algn="l"/>
                <a:tab pos="712788" algn="l"/>
              </a:tabLst>
            </a:pPr>
            <a:endParaRPr lang="en-US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932040" y="2276872"/>
            <a:ext cx="3775089" cy="377701"/>
          </a:xfrm>
          <a:prstGeom prst="wedgeRoundRectCallout">
            <a:avLst>
              <a:gd name="adj1" fmla="val -70577"/>
              <a:gd name="adj2" fmla="val 263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Konstruktor erwartet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427985" y="3138736"/>
            <a:ext cx="4279144" cy="377701"/>
          </a:xfrm>
          <a:prstGeom prst="wedgeRoundRectCallout">
            <a:avLst>
              <a:gd name="adj1" fmla="val -96540"/>
              <a:gd name="adj2" fmla="val 18402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Aber:</a:t>
            </a:r>
            <a:r>
              <a:rPr lang="de-DE" dirty="0" smtClean="0">
                <a:solidFill>
                  <a:schemeClr val="bg1"/>
                </a:solidFill>
              </a:rPr>
              <a:t> Aufrufer verwendet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427985" y="4000599"/>
            <a:ext cx="4279143" cy="1113631"/>
          </a:xfrm>
          <a:prstGeom prst="wedgeRoundRectCallout">
            <a:avLst>
              <a:gd name="adj1" fmla="val -85076"/>
              <a:gd name="adj2" fmla="val -368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I</a:t>
            </a:r>
            <a:r>
              <a:rPr lang="de-DE" b="1" dirty="0" smtClean="0">
                <a:solidFill>
                  <a:schemeClr val="bg1"/>
                </a:solidFill>
              </a:rPr>
              <a:t>mplizite Typkonvertierung,</a:t>
            </a:r>
            <a:r>
              <a:rPr lang="de-DE" dirty="0" smtClean="0">
                <a:solidFill>
                  <a:schemeClr val="bg1"/>
                </a:solidFill>
              </a:rPr>
              <a:t> da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einen Konstruktor besitzt, der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 smtClean="0">
                <a:solidFill>
                  <a:schemeClr val="bg1"/>
                </a:solidFill>
              </a:rPr>
              <a:t> als Parameter hat.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4238509" y="5168505"/>
            <a:ext cx="4468619" cy="1296144"/>
          </a:xfrm>
          <a:prstGeom prst="wedgeRoundRectCallout">
            <a:avLst>
              <a:gd name="adj1" fmla="val -118458"/>
              <a:gd name="adj2" fmla="val -1163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Das generierte Objekt ist </a:t>
            </a:r>
            <a:r>
              <a:rPr lang="de-DE" b="1" dirty="0" smtClean="0">
                <a:solidFill>
                  <a:schemeClr val="bg1"/>
                </a:solidFill>
              </a:rPr>
              <a:t>„anonym“</a:t>
            </a:r>
            <a:r>
              <a:rPr lang="de-DE" dirty="0" smtClean="0">
                <a:solidFill>
                  <a:schemeClr val="bg1"/>
                </a:solidFill>
              </a:rPr>
              <a:t>, d.h. kann nach dieser Zeile nicht mehr verwendet werden – daher ist </a:t>
            </a:r>
            <a:r>
              <a:rPr lang="de-DE" b="1" dirty="0" smtClean="0">
                <a:solidFill>
                  <a:schemeClr val="bg1"/>
                </a:solidFill>
              </a:rPr>
              <a:t>nur eine Übergabe als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b="1" dirty="0" smtClean="0">
                <a:solidFill>
                  <a:schemeClr val="bg1"/>
                </a:solidFill>
              </a:rPr>
              <a:t> sinnvoll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Typkonvertierung</a:t>
            </a:r>
            <a:r>
              <a:rPr lang="en-US" dirty="0" smtClean="0"/>
              <a:t> </a:t>
            </a:r>
            <a:r>
              <a:rPr lang="en-US" dirty="0" err="1" smtClean="0"/>
              <a:t>unterbinden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251520" y="1628800"/>
            <a:ext cx="4953600" cy="4276590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explicit 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&amp;student)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mike(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"Mike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(mike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"Sarah"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4716016" y="4005064"/>
            <a:ext cx="4279144" cy="936104"/>
          </a:xfrm>
          <a:prstGeom prst="wedgeRoundRectCallout">
            <a:avLst>
              <a:gd name="adj1" fmla="val -74426"/>
              <a:gd name="adj2" fmla="val 559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Ohne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dirty="0" smtClean="0">
                <a:solidFill>
                  <a:schemeClr val="bg1"/>
                </a:solidFill>
              </a:rPr>
              <a:t> kann man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useStudent</a:t>
            </a:r>
            <a:r>
              <a:rPr lang="de-DE" dirty="0" smtClean="0">
                <a:solidFill>
                  <a:schemeClr val="bg1"/>
                </a:solidFill>
              </a:rPr>
              <a:t> auch so aufrufen wegen </a:t>
            </a:r>
            <a:r>
              <a:rPr lang="de-DE" b="1" dirty="0" smtClean="0">
                <a:solidFill>
                  <a:schemeClr val="bg1"/>
                </a:solidFill>
              </a:rPr>
              <a:t>impliziter Typkonvertierung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Aufzugsimulation</a:t>
            </a:r>
            <a:endParaRPr lang="de-DE" altLang="de-DE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Lizenz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1484313"/>
            <a:ext cx="5166825" cy="4968875"/>
          </a:xfrm>
        </p:spPr>
        <p:txBody>
          <a:bodyPr/>
          <a:lstStyle/>
          <a:p>
            <a:r>
              <a:rPr lang="en-US"/>
              <a:t>Dieser Foliensatz ist lizenziert unter 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Creative </a:t>
            </a:r>
            <a:r>
              <a:rPr lang="en-US"/>
              <a:t>Commons “Attribution-NonCommercial 4.0 </a:t>
            </a:r>
            <a:r>
              <a:rPr lang="en-US" smtClean="0"/>
              <a:t>International”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siehe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creativecommons.org/licenses/by-nc/4.0/legalcode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3" name="Picture 2" descr="http://mirrors.creativecommons.org/presskit/buttons/88x31/png/by-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50" y="1628800"/>
            <a:ext cx="34987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Bildnachweis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/>
              <a:t>Lächelndes Fragezeichen: http://</a:t>
            </a:r>
            <a:r>
              <a:rPr lang="en-US" sz="1200" smtClean="0"/>
              <a:t>cliparts.co/clipart/2613703</a:t>
            </a:r>
          </a:p>
          <a:p>
            <a:r>
              <a:rPr lang="en-US" sz="1200" smtClean="0"/>
              <a:t>Link-Icon: https</a:t>
            </a:r>
            <a:r>
              <a:rPr lang="en-US" sz="1200"/>
              <a:t>://</a:t>
            </a:r>
            <a:r>
              <a:rPr lang="en-US" sz="1200" smtClean="0"/>
              <a:t>www.iconfinder.com/icons/298812/external_link_icon#size=128 </a:t>
            </a:r>
          </a:p>
          <a:p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33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122" name="Gruppieren 121"/>
          <p:cNvGrpSpPr/>
          <p:nvPr/>
        </p:nvGrpSpPr>
        <p:grpSpPr>
          <a:xfrm>
            <a:off x="738313" y="1711492"/>
            <a:ext cx="8010151" cy="2274176"/>
            <a:chOff x="293688" y="1556792"/>
            <a:chExt cx="8555038" cy="2428876"/>
          </a:xfrm>
        </p:grpSpPr>
        <p:grpSp>
          <p:nvGrpSpPr>
            <p:cNvPr id="97" name="Gruppieren 96"/>
            <p:cNvGrpSpPr/>
            <p:nvPr/>
          </p:nvGrpSpPr>
          <p:grpSpPr>
            <a:xfrm>
              <a:off x="1825626" y="1556792"/>
              <a:ext cx="1138238" cy="357188"/>
              <a:chOff x="1825626" y="1556792"/>
              <a:chExt cx="1138238" cy="357188"/>
            </a:xfrm>
          </p:grpSpPr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141538" y="1671092"/>
                <a:ext cx="5064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Building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93688" y="2629942"/>
              <a:ext cx="1139825" cy="357188"/>
              <a:chOff x="293688" y="2629942"/>
              <a:chExt cx="1139825" cy="357188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698501" y="2744242"/>
                <a:ext cx="3413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Floor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546476" y="2744242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6089651" y="2629942"/>
              <a:ext cx="1138238" cy="357188"/>
              <a:chOff x="6089651" y="2629942"/>
              <a:chExt cx="1138238" cy="357188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6140451" y="2744242"/>
                <a:ext cx="962025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1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ElevatorStrategy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4799013" y="3601492"/>
              <a:ext cx="1708150" cy="357188"/>
              <a:chOff x="4799013" y="3601492"/>
              <a:chExt cx="1708150" cy="357188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708150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708150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849813" y="3715792"/>
                <a:ext cx="1481138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EnergyMinimizingStrategy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6823076" y="3601492"/>
              <a:ext cx="20256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6823076" y="3601492"/>
              <a:ext cx="2025650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6873876" y="3715792"/>
              <a:ext cx="177165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863726" y="3601492"/>
              <a:ext cx="1138238" cy="357188"/>
              <a:chOff x="1863726" y="3601492"/>
              <a:chExt cx="1138238" cy="357188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863726" y="360149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1863726" y="360149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205038" y="3715792"/>
                <a:ext cx="4429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Person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3001963" y="2987130"/>
              <a:ext cx="1089025" cy="766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01963" y="3576092"/>
              <a:ext cx="203200" cy="177800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914401" y="2987130"/>
              <a:ext cx="949325" cy="7794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673226" y="3588792"/>
              <a:ext cx="190500" cy="177800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825501" y="1913980"/>
              <a:ext cx="12652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825501" y="2463255"/>
              <a:ext cx="203200" cy="166688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660651" y="1913980"/>
              <a:ext cx="10747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3533776" y="2463255"/>
              <a:ext cx="201613" cy="166688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381501" y="2809330"/>
              <a:ext cx="17081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7" name="Gruppieren 86"/>
            <p:cNvGrpSpPr/>
            <p:nvPr/>
          </p:nvGrpSpPr>
          <p:grpSpPr>
            <a:xfrm>
              <a:off x="5824538" y="2987130"/>
              <a:ext cx="644526" cy="614363"/>
              <a:chOff x="5824538" y="2987130"/>
              <a:chExt cx="644526" cy="614363"/>
            </a:xfrm>
          </p:grpSpPr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5824538" y="2987130"/>
                <a:ext cx="644525" cy="6143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4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6873876" y="2987130"/>
              <a:ext cx="735013" cy="6143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519738" y="2579142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975351" y="2872830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406776" y="3523705"/>
              <a:ext cx="9747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040063" y="3818980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547688" y="2310855"/>
              <a:ext cx="392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85788" y="2437855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508376" y="2285455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48088" y="2425155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723901" y="3664992"/>
              <a:ext cx="8223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622426" y="3831680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45282" y="4444455"/>
            <a:ext cx="1138238" cy="357188"/>
            <a:chOff x="345282" y="4444455"/>
            <a:chExt cx="1138238" cy="357188"/>
          </a:xfrm>
        </p:grpSpPr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661194" y="4558755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3268663" y="4448065"/>
            <a:ext cx="44716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Klasse und abstrakte Klasse</a:t>
            </a:r>
            <a:endParaRPr lang="en-US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 flipV="1">
            <a:off x="1046664" y="5209629"/>
            <a:ext cx="141475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bevel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1558134" y="5017543"/>
            <a:ext cx="82232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+waitingPeople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2191545" y="5259015"/>
            <a:ext cx="2286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0..*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3284539" y="5020172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Assoziation mit Rollenname und Multiplizität</a:t>
            </a:r>
            <a:endParaRPr lang="en-US"/>
          </a:p>
        </p:txBody>
      </p:sp>
      <p:grpSp>
        <p:nvGrpSpPr>
          <p:cNvPr id="69" name="Gruppieren 68"/>
          <p:cNvGrpSpPr/>
          <p:nvPr/>
        </p:nvGrpSpPr>
        <p:grpSpPr>
          <a:xfrm>
            <a:off x="1982630" y="4440845"/>
            <a:ext cx="1138238" cy="357188"/>
            <a:chOff x="6089651" y="2629942"/>
            <a:chExt cx="1138238" cy="357188"/>
          </a:xfrm>
        </p:grpSpPr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37347" y="5030243"/>
            <a:ext cx="702468" cy="357188"/>
            <a:chOff x="293688" y="2629942"/>
            <a:chExt cx="1139825" cy="357188"/>
          </a:xfrm>
        </p:grpSpPr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579598" y="2744242"/>
              <a:ext cx="341312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2461422" y="5031602"/>
            <a:ext cx="659446" cy="357188"/>
            <a:chOff x="1863726" y="3601492"/>
            <a:chExt cx="1138238" cy="357188"/>
          </a:xfrm>
        </p:grpSpPr>
        <p:sp>
          <p:nvSpPr>
            <p:cNvPr id="78" name="Rectangle 27"/>
            <p:cNvSpPr>
              <a:spLocks noChangeArrowheads="1"/>
            </p:cNvSpPr>
            <p:nvPr/>
          </p:nvSpPr>
          <p:spPr bwMode="auto">
            <a:xfrm>
              <a:off x="1863726" y="3601492"/>
              <a:ext cx="807241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28"/>
            <p:cNvSpPr>
              <a:spLocks noChangeArrowheads="1"/>
            </p:cNvSpPr>
            <p:nvPr/>
          </p:nvSpPr>
          <p:spPr bwMode="auto">
            <a:xfrm>
              <a:off x="1863726" y="360149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29"/>
            <p:cNvSpPr>
              <a:spLocks noChangeArrowheads="1"/>
            </p:cNvSpPr>
            <p:nvPr/>
          </p:nvSpPr>
          <p:spPr bwMode="auto">
            <a:xfrm>
              <a:off x="2061687" y="3715792"/>
              <a:ext cx="442914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 rot="13500000">
            <a:off x="1534969" y="5642172"/>
            <a:ext cx="287784" cy="271014"/>
            <a:chOff x="6181280" y="2987130"/>
            <a:chExt cx="287784" cy="271014"/>
          </a:xfrm>
        </p:grpSpPr>
        <p:sp>
          <p:nvSpPr>
            <p:cNvPr id="99" name="Line 43"/>
            <p:cNvSpPr>
              <a:spLocks noChangeShapeType="1"/>
            </p:cNvSpPr>
            <p:nvPr/>
          </p:nvSpPr>
          <p:spPr bwMode="auto">
            <a:xfrm flipV="1">
              <a:off x="6181280" y="2987130"/>
              <a:ext cx="287783" cy="27101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329059" y="5601762"/>
            <a:ext cx="1138238" cy="357188"/>
            <a:chOff x="6089651" y="2629942"/>
            <a:chExt cx="1138238" cy="357188"/>
          </a:xfrm>
        </p:grpSpPr>
        <p:sp>
          <p:nvSpPr>
            <p:cNvPr id="103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1876426" y="5601404"/>
            <a:ext cx="1244442" cy="357188"/>
            <a:chOff x="4799013" y="3601492"/>
            <a:chExt cx="1708150" cy="357188"/>
          </a:xfrm>
        </p:grpSpPr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4849813" y="3715792"/>
              <a:ext cx="121507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0" name="Textfeld 109"/>
          <p:cNvSpPr txBox="1"/>
          <p:nvPr/>
        </p:nvSpPr>
        <p:spPr>
          <a:xfrm>
            <a:off x="3303737" y="565853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Vererbung</a:t>
            </a:r>
            <a:endParaRPr lang="en-US"/>
          </a:p>
        </p:txBody>
      </p:sp>
      <p:grpSp>
        <p:nvGrpSpPr>
          <p:cNvPr id="113" name="Gruppieren 112"/>
          <p:cNvGrpSpPr/>
          <p:nvPr/>
        </p:nvGrpSpPr>
        <p:grpSpPr>
          <a:xfrm>
            <a:off x="337347" y="6098291"/>
            <a:ext cx="709317" cy="357188"/>
            <a:chOff x="1825626" y="1556792"/>
            <a:chExt cx="709317" cy="357188"/>
          </a:xfrm>
        </p:grpSpPr>
        <p:sp>
          <p:nvSpPr>
            <p:cNvPr id="115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1933573" y="1664321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2413148" y="6092432"/>
            <a:ext cx="709317" cy="357188"/>
            <a:chOff x="1825626" y="1556792"/>
            <a:chExt cx="709317" cy="357188"/>
          </a:xfrm>
        </p:grpSpPr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"/>
            <p:cNvSpPr>
              <a:spLocks noChangeArrowheads="1"/>
            </p:cNvSpPr>
            <p:nvPr/>
          </p:nvSpPr>
          <p:spPr bwMode="auto">
            <a:xfrm>
              <a:off x="1988590" y="1664321"/>
              <a:ext cx="3206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20" name="Gerader Verbinder 119"/>
          <p:cNvCxnSpPr>
            <a:endCxn id="118" idx="1"/>
          </p:cNvCxnSpPr>
          <p:nvPr/>
        </p:nvCxnSpPr>
        <p:spPr bwMode="auto">
          <a:xfrm flipV="1">
            <a:off x="1114425" y="6271026"/>
            <a:ext cx="1298723" cy="1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feld 122"/>
          <p:cNvSpPr txBox="1"/>
          <p:nvPr/>
        </p:nvSpPr>
        <p:spPr>
          <a:xfrm>
            <a:off x="3303737" y="6081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Aggregation</a:t>
            </a:r>
            <a:endParaRPr lang="en-US"/>
          </a:p>
        </p:txBody>
      </p:sp>
      <p:sp>
        <p:nvSpPr>
          <p:cNvPr id="124" name="Textfeld 123"/>
          <p:cNvSpPr txBox="1"/>
          <p:nvPr/>
        </p:nvSpPr>
        <p:spPr>
          <a:xfrm>
            <a:off x="-2117" y="4036469"/>
            <a:ext cx="113364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Legende</a:t>
            </a:r>
            <a:endParaRPr lang="en-US" b="1"/>
          </a:p>
        </p:txBody>
      </p:sp>
      <p:sp>
        <p:nvSpPr>
          <p:cNvPr id="126" name="Textfeld 125"/>
          <p:cNvSpPr txBox="1"/>
          <p:nvPr/>
        </p:nvSpPr>
        <p:spPr>
          <a:xfrm>
            <a:off x="1063" y="1484684"/>
            <a:ext cx="21723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Klassendiagramm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525683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</a:t>
            </a:r>
            <a:r>
              <a:rPr lang="de-DE" altLang="de-DE" sz="1800" dirty="0" smtClean="0"/>
              <a:t>Funktionen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die </a:t>
            </a:r>
            <a:r>
              <a:rPr lang="de-DE" altLang="de-DE" sz="1800" dirty="0"/>
              <a:t>Paketstruktur</a:t>
            </a:r>
            <a:r>
              <a:rPr lang="de-DE" altLang="de-DE" sz="1800" b="0" dirty="0"/>
              <a:t> an der </a:t>
            </a:r>
            <a:r>
              <a:rPr lang="de-DE" altLang="de-DE" sz="1800" dirty="0"/>
              <a:t>Verzeichnisstruktur</a:t>
            </a:r>
            <a:r>
              <a:rPr lang="de-DE" altLang="de-DE" sz="1800" b="0" dirty="0"/>
              <a:t>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</a:t>
            </a:r>
            <a:r>
              <a:rPr lang="de-DE" altLang="de-DE" sz="1800"/>
              <a:t>mehrere Klassen in einer Datei </a:t>
            </a:r>
            <a:r>
              <a:rPr lang="de-DE" altLang="de-DE" sz="1800" b="0"/>
              <a:t>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4544076" cy="667866"/>
          </a:xfrm>
          <a:prstGeom prst="wedgeRoundRectCallout">
            <a:avLst>
              <a:gd name="adj1" fmla="val -51648"/>
              <a:gd name="adj2" fmla="val 1431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Best Practice:</a:t>
            </a:r>
            <a:r>
              <a:rPr lang="de-DE" smtClean="0">
                <a:solidFill>
                  <a:schemeClr val="bg1"/>
                </a:solidFill>
              </a:rPr>
              <a:t> Getrennte </a:t>
            </a:r>
            <a:r>
              <a:rPr lang="de-DE" dirty="0" smtClean="0">
                <a:solidFill>
                  <a:schemeClr val="bg1"/>
                </a:solidFill>
              </a:rPr>
              <a:t>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057552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049440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505051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595068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484784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432581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14731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469655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Basisvoraussetzungen</a:t>
            </a:r>
            <a:br>
              <a:rPr lang="de-DE" sz="2200" b="1" dirty="0" smtClean="0"/>
            </a:b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in Java werden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4"/>
            <a:ext cx="4249737" cy="608459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eingebunden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(„exakte“ Einfügung)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2" y="1987550"/>
            <a:ext cx="5183807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Warum ist </a:t>
            </a:r>
            <a:r>
              <a:rPr lang="de-DE" altLang="de-DE" sz="1800" b="0" dirty="0" smtClean="0"/>
              <a:t>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</a:t>
            </a:r>
            <a:r>
              <a:rPr lang="de-DE" altLang="de-DE" sz="1800" dirty="0" smtClean="0"/>
              <a:t>hilfreich</a:t>
            </a:r>
            <a:r>
              <a:rPr lang="de-DE" altLang="de-DE" sz="1800" b="0"/>
              <a:t>? </a:t>
            </a: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Warum ist die Trennung in Header- und Implementierungsdateien </a:t>
            </a:r>
            <a:r>
              <a:rPr lang="de-DE" altLang="de-DE" sz="1800" smtClean="0"/>
              <a:t>eine Fehlerquelle</a:t>
            </a:r>
            <a:r>
              <a:rPr lang="de-DE" altLang="de-DE" sz="1800" b="0" smtClean="0"/>
              <a:t>? 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  <p:sp>
        <p:nvSpPr>
          <p:cNvPr id="53" name="Abgerundete rechteckige Legende 52"/>
          <p:cNvSpPr/>
          <p:nvPr/>
        </p:nvSpPr>
        <p:spPr>
          <a:xfrm>
            <a:off x="4878710" y="1773011"/>
            <a:ext cx="3719513" cy="413164"/>
          </a:xfrm>
          <a:prstGeom prst="wedgeRoundRectCallout">
            <a:avLst>
              <a:gd name="adj1" fmla="val -61863"/>
              <a:gd name="adj2" fmla="val 629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javac Main.java Building.java…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4" name="Abgerundete rechteckige Legende 53"/>
          <p:cNvSpPr/>
          <p:nvPr/>
        </p:nvSpPr>
        <p:spPr>
          <a:xfrm>
            <a:off x="3064934" y="5162810"/>
            <a:ext cx="3719513" cy="413164"/>
          </a:xfrm>
          <a:prstGeom prst="wedgeRoundRectCallout">
            <a:avLst>
              <a:gd name="adj1" fmla="val 37383"/>
              <a:gd name="adj2" fmla="val -1125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 Main.class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  <p:bldP spid="53" grpId="0" animBg="1"/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dirty="0" smtClean="0"/>
                  <a:t>main.exe,</a:t>
                </a:r>
                <a:br>
                  <a:rPr lang="de-DE" altLang="de-DE" sz="1800" b="0" dirty="0" smtClean="0"/>
                </a:br>
                <a:r>
                  <a:rPr lang="de-DE" altLang="de-DE" sz="1800" b="0" dirty="0" smtClean="0"/>
                  <a:t>mylib.dll, </a:t>
                </a:r>
                <a:r>
                  <a:rPr lang="de-DE" altLang="de-DE" sz="1800" b="0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Statisches </a:t>
            </a:r>
            <a:r>
              <a:rPr lang="en-US" dirty="0" smtClean="0"/>
              <a:t>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</a:t>
            </a:r>
            <a:r>
              <a:rPr lang="en-US" sz="2000" b="1" dirty="0" smtClean="0">
                <a:sym typeface="Wingdings" panose="05000000000000000000" pitchFamily="2" charset="2"/>
              </a:rPr>
              <a:t>standalone</a:t>
            </a:r>
            <a:r>
              <a:rPr lang="en-US" sz="2000" dirty="0" smtClean="0">
                <a:sym typeface="Wingdings" panose="05000000000000000000" pitchFamily="2" charset="2"/>
              </a:rPr>
              <a:t>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b="1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</a:t>
            </a:r>
            <a:r>
              <a:rPr lang="en-US" sz="2000" b="1" dirty="0" smtClean="0">
                <a:sym typeface="Wingdings" panose="05000000000000000000" pitchFamily="2" charset="2"/>
              </a:rPr>
              <a:t>minimal</a:t>
            </a:r>
            <a:r>
              <a:rPr lang="en-US" sz="2000" dirty="0" smtClean="0">
                <a:sym typeface="Wingdings" panose="05000000000000000000" pitchFamily="2" charset="2"/>
              </a:rPr>
              <a:t>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Abhängigkeiten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994570" y="1709924"/>
            <a:ext cx="5753893" cy="638956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err="1">
                <a:solidFill>
                  <a:schemeClr val="bg1"/>
                </a:solidFill>
              </a:rPr>
              <a:t>Include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smtClean="0">
                <a:solidFill>
                  <a:schemeClr val="bg1"/>
                </a:solidFill>
              </a:rPr>
              <a:t>Guard</a:t>
            </a:r>
            <a:r>
              <a:rPr lang="de-DE" smtClean="0">
                <a:solidFill>
                  <a:schemeClr val="bg1"/>
                </a:solidFill>
              </a:rPr>
              <a:t>: schützt vor mehrmaligem Einbinden von </a:t>
            </a:r>
            <a:r>
              <a:rPr lang="de-DE" i="1" smtClean="0">
                <a:solidFill>
                  <a:schemeClr val="bg1"/>
                </a:solidFill>
              </a:rPr>
              <a:t>Building.h </a:t>
            </a:r>
            <a:r>
              <a:rPr lang="de-DE" smtClean="0">
                <a:solidFill>
                  <a:schemeClr val="bg1"/>
                </a:solidFill>
              </a:rPr>
              <a:t>(Alternative</a:t>
            </a:r>
            <a:r>
              <a:rPr lang="de-DE" dirty="0" smtClean="0">
                <a:solidFill>
                  <a:schemeClr val="bg1"/>
                </a:solidFill>
              </a:rPr>
              <a:t>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994570" y="2468956"/>
            <a:ext cx="4251299" cy="601203"/>
          </a:xfrm>
          <a:prstGeom prst="wedgeRoundRectCallout">
            <a:avLst>
              <a:gd name="adj1" fmla="val -65186"/>
              <a:gd name="adj2" fmla="val 6911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Dadurch können wir </a:t>
            </a:r>
            <a:r>
              <a:rPr lang="de-DE" b="1" smtClean="0">
                <a:solidFill>
                  <a:schemeClr val="bg1"/>
                </a:solidFill>
              </a:rPr>
              <a:t>alle </a:t>
            </a:r>
            <a:r>
              <a:rPr lang="de-DE" b="1" dirty="0">
                <a:solidFill>
                  <a:schemeClr val="bg1"/>
                </a:solidFill>
              </a:rPr>
              <a:t>benötigten Header </a:t>
            </a:r>
            <a:r>
              <a:rPr lang="de-DE" b="1">
                <a:solidFill>
                  <a:schemeClr val="bg1"/>
                </a:solidFill>
              </a:rPr>
              <a:t>überall </a:t>
            </a:r>
            <a:r>
              <a:rPr lang="de-DE" b="1" smtClean="0">
                <a:solidFill>
                  <a:schemeClr val="bg1"/>
                </a:solidFill>
              </a:rPr>
              <a:t>einbinden.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3284984"/>
            <a:ext cx="5076056" cy="29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smtClean="0"/>
              <a:t>Funktionsweise: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-US" smtClean="0"/>
              <a:t>-Konstanten </a:t>
            </a:r>
            <a:r>
              <a:rPr lang="en-US" smtClean="0"/>
              <a:t>auswerten (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#if(n)def</a:t>
            </a:r>
            <a:r>
              <a:rPr lang="en-US" smtClean="0"/>
              <a:t>) und ersetzen</a:t>
            </a:r>
            <a:endParaRPr lang="en-US" smtClean="0"/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mtClean="0"/>
              <a:t>-Anweisungen </a:t>
            </a:r>
            <a:r>
              <a:rPr lang="en-US" smtClean="0">
                <a:sym typeface="Wingdings" panose="05000000000000000000" pitchFamily="2" charset="2"/>
              </a:rPr>
              <a:t>durch </a:t>
            </a:r>
            <a:r>
              <a:rPr lang="en-US" smtClean="0"/>
              <a:t>Dateiinhalt ersetzen (rekursiv!)</a:t>
            </a:r>
            <a:endParaRPr lang="en-US" b="1" smtClean="0"/>
          </a:p>
          <a:p>
            <a:pPr marL="285750" indent="-285750" algn="l">
              <a:buFontTx/>
              <a:buChar char="-"/>
            </a:pPr>
            <a:endParaRPr lang="en-US" b="1" smtClean="0"/>
          </a:p>
          <a:p>
            <a:pPr algn="l"/>
            <a:r>
              <a:rPr lang="en-US" b="1" smtClean="0"/>
              <a:t>Weitere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NDEBUG/RELEASE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/>
              <a:t>Konstanten </a:t>
            </a:r>
            <a:r>
              <a:rPr lang="en-US" smtClean="0"/>
              <a:t>(</a:t>
            </a:r>
            <a:r>
              <a:rPr lang="en-US"/>
              <a:t>in C)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5701771" y="6250605"/>
            <a:ext cx="3108543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en.wikipedia.org/wiki/Include_guard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033143" cy="4968875"/>
          </a:xfrm>
        </p:spPr>
        <p:txBody>
          <a:bodyPr/>
          <a:lstStyle/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Building.h: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include "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Floor.h“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include "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Elevator.h“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Building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Elevator.h: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ElevatorStrategy.h“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include "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Floor.h“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class Elevator{};</a:t>
            </a:r>
          </a:p>
          <a:p>
            <a:endParaRPr 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Floor.h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3419872" y="2060848"/>
            <a:ext cx="403314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// Building.h nach preprocessing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Building.h: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// #include "Floor.h“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class Floor{};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// #include "Elevator.h“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//   #</a:t>
            </a:r>
            <a:r>
              <a:rPr lang="en-US" sz="1600" kern="0">
                <a:latin typeface="Consolas" panose="020B0609020204030204" pitchFamily="49" charset="0"/>
                <a:cs typeface="Consolas" panose="020B0609020204030204" pitchFamily="49" charset="0"/>
              </a:rPr>
              <a:t>include "Floor.h</a:t>
            </a: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class Floor{};</a:t>
            </a:r>
            <a:endParaRPr lang="en-US" sz="1600" ker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</a:pPr>
            <a:endParaRPr lang="en-US" sz="1600" kern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class Building {};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6084168" y="3668148"/>
            <a:ext cx="2811138" cy="601203"/>
          </a:xfrm>
          <a:prstGeom prst="wedgeRoundRectCallout">
            <a:avLst>
              <a:gd name="adj1" fmla="val -84763"/>
              <a:gd name="adj2" fmla="val 57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Warum ist das ein Problem?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455876" y="6189141"/>
            <a:ext cx="525658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en.cppreference.com/w/cpp/language/definition#One_Definition_Rule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6084168" y="4401846"/>
            <a:ext cx="2811138" cy="1210760"/>
          </a:xfrm>
          <a:prstGeom prst="wedgeRoundRectCallout">
            <a:avLst>
              <a:gd name="adj1" fmla="val -84161"/>
              <a:gd name="adj2" fmla="val -7607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One Definition Rule</a:t>
            </a:r>
            <a:r>
              <a:rPr lang="de-DE" smtClean="0">
                <a:solidFill>
                  <a:schemeClr val="bg1"/>
                </a:solidFill>
              </a:rPr>
              <a:t>: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Jede Klasse/Methode/… darf höchstens einmal definitert werden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b="0" kern="120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5" y="5229200"/>
            <a:ext cx="4608512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Im </a:t>
            </a:r>
            <a:r>
              <a:rPr lang="de-DE" dirty="0" smtClean="0">
                <a:solidFill>
                  <a:schemeClr val="bg1"/>
                </a:solidFill>
              </a:rPr>
              <a:t>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</a:t>
            </a:r>
            <a:r>
              <a:rPr lang="de-DE" dirty="0" smtClean="0">
                <a:solidFill>
                  <a:schemeClr val="bg1"/>
                </a:solidFill>
              </a:rPr>
              <a:t>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059832" y="2636912"/>
            <a:ext cx="5400601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Behandelt „return“ als </a:t>
            </a:r>
            <a:r>
              <a:rPr lang="de-DE" b="1" smtClean="0">
                <a:solidFill>
                  <a:schemeClr val="bg1"/>
                </a:solidFill>
              </a:rPr>
              <a:t>Konstante(!!)</a:t>
            </a:r>
            <a:r>
              <a:rPr lang="de-DE" smtClean="0">
                <a:solidFill>
                  <a:schemeClr val="bg1"/>
                </a:solidFill>
              </a:rPr>
              <a:t>, die mit „DoSomeStackCheckStuff; return“ ersetzt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9" y="1511300"/>
            <a:ext cx="9683618" cy="3885172"/>
          </a:xfrm>
          <a:prstGeom prst="rect">
            <a:avLst/>
          </a:prstGeom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</a:t>
            </a:r>
            <a:r>
              <a:rPr lang="de-DE" altLang="de-DE" smtClean="0">
                <a:ea typeface="ＭＳ Ｐゴシック" pitchFamily="34" charset="-128"/>
              </a:rPr>
              <a:t>C++? Der TIOBE-Index.</a:t>
            </a:r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7135375" y="1499121"/>
            <a:ext cx="791815" cy="720725"/>
          </a:xfrm>
          <a:prstGeom prst="wedgeRoundRectCallout">
            <a:avLst>
              <a:gd name="adj1" fmla="val 59307"/>
              <a:gd name="adj2" fmla="val 79565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5076056" y="6237312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3"/>
              </a:rPr>
              <a:t>http://</a:t>
            </a:r>
            <a:r>
              <a:rPr lang="de-DE" altLang="de-DE" sz="1000" smtClean="0">
                <a:hlinkClick r:id="rId3"/>
              </a:rPr>
              <a:t>www.tiobe.com/tiobe_index?page=index</a:t>
            </a:r>
            <a:r>
              <a:rPr lang="de-DE" altLang="de-DE" sz="1000" smtClean="0"/>
              <a:t> 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5436095" y="1491222"/>
            <a:ext cx="798917" cy="720725"/>
          </a:xfrm>
          <a:prstGeom prst="wedgeRoundRectCallout">
            <a:avLst>
              <a:gd name="adj1" fmla="val -47588"/>
              <a:gd name="adj2" fmla="val 273046"/>
              <a:gd name="adj3" fmla="val 16667"/>
            </a:avLst>
          </a:prstGeom>
          <a:solidFill>
            <a:srgbClr val="8CED7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6291396" y="1499121"/>
            <a:ext cx="791815" cy="720725"/>
          </a:xfrm>
          <a:prstGeom prst="wedgeRoundRectCallout">
            <a:avLst>
              <a:gd name="adj1" fmla="val -728"/>
              <a:gd name="adj2" fmla="val 116600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50058"/>
              </p:ext>
            </p:extLst>
          </p:nvPr>
        </p:nvGraphicFramePr>
        <p:xfrm>
          <a:off x="100781" y="5324450"/>
          <a:ext cx="4968552" cy="15240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956494"/>
                <a:gridCol w="1131738"/>
                <a:gridCol w="1080120"/>
                <a:gridCol w="936104"/>
                <a:gridCol w="8640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Mar 2016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Mar 2015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Language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Ratings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en-US" sz="1400" b="1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20.528%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+4.95%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14.600%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-2.04%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6.721%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+0.09%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4.271%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-0.65%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6873" name="Picture 9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5109" y="310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4" name="Picture 10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5109" y="310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5" name="Picture 11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5109" y="310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6" name="Picture 12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5109" y="310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5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1" name="Picture 7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2" name="Picture 8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vs. Deklaration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Grundlegende Konzepte in den meisten Programmiersprachen!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Deklaration</a:t>
            </a:r>
          </a:p>
          <a:p>
            <a:pPr marL="692150" lvl="1" indent="-342900"/>
            <a:r>
              <a:rPr lang="en-US" smtClean="0"/>
              <a:t>gibt an, dass ein Element (z.B. Variable, Funktion, Klasse) </a:t>
            </a:r>
            <a:r>
              <a:rPr lang="en-US" b="1" smtClean="0"/>
              <a:t>existiert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Größe im Speicher etc.)</a:t>
            </a:r>
            <a:r>
              <a:rPr lang="en-US" smtClean="0"/>
              <a:t> </a:t>
            </a:r>
            <a:r>
              <a:rPr lang="en-US" b="1" smtClean="0"/>
              <a:t>ohne</a:t>
            </a:r>
            <a:r>
              <a:rPr lang="en-US" smtClean="0"/>
              <a:t> ihm dabei einen </a:t>
            </a:r>
            <a:r>
              <a:rPr lang="en-US" b="1" smtClean="0"/>
              <a:t>konkreten Wert </a:t>
            </a:r>
            <a:r>
              <a:rPr lang="en-US" smtClean="0"/>
              <a:t>zuzuweisen.</a:t>
            </a:r>
          </a:p>
          <a:p>
            <a:pPr marL="692150" lvl="1" indent="-342900"/>
            <a:r>
              <a:rPr lang="en-US" smtClean="0"/>
              <a:t>z.B.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x; void myFunction(); class MyClass;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Definition</a:t>
            </a:r>
          </a:p>
          <a:p>
            <a:pPr marL="692150" lvl="1" indent="-342900"/>
            <a:r>
              <a:rPr lang="en-US" smtClean="0"/>
              <a:t>belegt ein Element mit einem konkreten Wert</a:t>
            </a:r>
          </a:p>
          <a:p>
            <a:pPr marL="692150" lvl="1" indent="-342900"/>
            <a:r>
              <a:rPr lang="en-US" smtClean="0"/>
              <a:t>je nach Element ist eine Redefinition möglich</a:t>
            </a:r>
          </a:p>
          <a:p>
            <a:pPr marL="692150" lvl="1" indent="-342900"/>
            <a:r>
              <a:rPr lang="en-US" smtClean="0"/>
              <a:t>z.B. 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x=3; void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myFunction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() {/* ’value’ */}; </a:t>
            </a:r>
            <a:b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</a:b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class MyClass {/* ‘value’ */};</a:t>
            </a:r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Deklaration und Definition können </a:t>
            </a:r>
            <a:r>
              <a:rPr lang="en-US" b="1" smtClean="0"/>
              <a:t>gleichzeitig geschehen</a:t>
            </a:r>
          </a:p>
          <a:p>
            <a:pPr marL="692150" lvl="1" indent="-342900"/>
            <a:r>
              <a:rPr lang="en-US" smtClean="0"/>
              <a:t>Wenn möglich, vorzuziehen!</a:t>
            </a:r>
          </a:p>
          <a:p>
            <a:pPr marL="692150" lvl="1" indent="-342900"/>
            <a:r>
              <a:rPr lang="en-US" smtClean="0"/>
              <a:t>Trennung erlaubt es aber, </a:t>
            </a:r>
            <a:r>
              <a:rPr lang="en-US" b="1" smtClean="0"/>
              <a:t>zyklische Abhängigkeiten aufzubrechen</a:t>
            </a:r>
            <a:r>
              <a:rPr lang="en-US" smtClean="0"/>
              <a:t>.</a:t>
            </a:r>
          </a:p>
          <a:p>
            <a:pPr marL="692150" lvl="1" indent="-342900"/>
            <a:r>
              <a:rPr lang="en-US" smtClean="0"/>
              <a:t>z.B.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 = 3;</a:t>
            </a:r>
            <a:r>
              <a:rPr lang="en-US" smtClean="0"/>
              <a:t> (Rest gleich wie bei Definition)</a:t>
            </a:r>
          </a:p>
          <a:p>
            <a:pPr marL="692150" lvl="1" indent="-342900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75856" y="6237312"/>
            <a:ext cx="586814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Praktisches Beispiel: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www.cprogramming.com/declare_vs_define.html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172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Inlining </a:t>
            </a:r>
            <a:r>
              <a:rPr lang="de-DE" altLang="de-DE" dirty="0" smtClean="0"/>
              <a:t>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211960" y="1484313"/>
            <a:ext cx="4679628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Heutzutage:</a:t>
            </a:r>
            <a:r>
              <a:rPr lang="en-US" smtClean="0"/>
              <a:t> Nur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dirty="0" err="1" smtClean="0"/>
              <a:t>nicht</a:t>
            </a:r>
            <a:r>
              <a:rPr lang="en-US" dirty="0" smtClean="0"/>
              <a:t> “</a:t>
            </a:r>
            <a:r>
              <a:rPr lang="en-US" dirty="0" err="1" smtClean="0"/>
              <a:t>verpflichtend</a:t>
            </a:r>
            <a:r>
              <a:rPr lang="en-US" dirty="0" smtClean="0"/>
              <a:t>”.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179710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222279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339293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5" name="Rechteck 14"/>
          <p:cNvSpPr/>
          <p:nvPr/>
        </p:nvSpPr>
        <p:spPr>
          <a:xfrm>
            <a:off x="4875292" y="6235308"/>
            <a:ext cx="401629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en.wikipedia.org/wiki/Inline_function</a:t>
            </a:r>
            <a:r>
              <a:rPr lang="en-US" sz="1200" smtClean="0"/>
              <a:t> </a:t>
            </a:r>
            <a:endParaRPr lang="en-US" sz="120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anderen Sprachen 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Konsequenzen zieht eine Änderung 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nach sich im Vergleich zu Änderungen in der </a:t>
            </a:r>
            <a:r>
              <a:rPr lang="de-DE" altLang="de-DE" sz="1800" b="0" dirty="0" err="1" smtClean="0"/>
              <a:t>Impl</a:t>
            </a:r>
            <a:r>
              <a:rPr lang="de-DE" altLang="de-DE" sz="1800" b="0" dirty="0" smtClean="0"/>
              <a:t>-Datei?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Arrays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C(++) ist die Reihenfolge wichtig!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mtClean="0"/>
              <a:t>Der C++-Compiler analysiert ganze dumm (dafür effizient) jede Datei von </a:t>
            </a:r>
            <a:r>
              <a:rPr lang="en-US" b="1" smtClean="0"/>
              <a:t>vorne nach hinten</a:t>
            </a:r>
            <a:r>
              <a:rPr lang="en-US" smtClean="0"/>
              <a:t>. (In Java: beliebige Reihenfolge)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smtClean="0"/>
              <a:t>Abilfe</a:t>
            </a:r>
            <a:r>
              <a:rPr lang="en-US" smtClean="0"/>
              <a:t>: Aufrufende Funktions ans Ende stellen (geht nicht immer) oder Funktion deklarieren.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Rechteck 2"/>
          <p:cNvSpPr>
            <a:spLocks noChangeArrowheads="1"/>
          </p:cNvSpPr>
          <p:nvPr/>
        </p:nvSpPr>
        <p:spPr bwMode="auto">
          <a:xfrm>
            <a:off x="755576" y="2276872"/>
            <a:ext cx="2520975" cy="108012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2"/>
          <p:cNvSpPr>
            <a:spLocks noChangeArrowheads="1"/>
          </p:cNvSpPr>
          <p:nvPr/>
        </p:nvSpPr>
        <p:spPr bwMode="auto">
          <a:xfrm>
            <a:off x="755576" y="4365029"/>
            <a:ext cx="3168352" cy="190817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Declaration of myFunction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()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smtClean="0">
                <a:solidFill>
                  <a:srgbClr val="3F7F5F"/>
                </a:solidFill>
                <a:latin typeface="Consolas" pitchFamily="49" charset="0"/>
              </a:rPr>
              <a:t>Definition of </a:t>
            </a: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myFunction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4199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Konzepte in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Namenskonflikte vermeiden </a:t>
            </a:r>
            <a:r>
              <a:rPr lang="en-US" smtClean="0"/>
              <a:t>mit Namespaces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8464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 Packages/Ordnerstruktur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namespace{}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class{}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mtClean="0"/>
              <a:t>-Direktive zum Importieren (vgl.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import static</a:t>
            </a:r>
            <a:r>
              <a:rPr lang="en-US" smtClean="0"/>
              <a:t> in Java)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860032" y="6165304"/>
            <a:ext cx="4016296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hlinkClick r:id="rId3"/>
              </a:rPr>
              <a:t>http://en.cppreference.com/w/cpp/language/namespace</a:t>
            </a:r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0825" y="2636912"/>
            <a:ext cx="4033143" cy="3612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int sum(int a, int b) {return a+b;}</a:t>
            </a:r>
          </a:p>
          <a:p>
            <a:pPr algn="l"/>
            <a:endParaRPr 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namespace my_utils {</a:t>
            </a: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  int sum(int a, int b) {return a+b;}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class MyUtils {</a:t>
            </a: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 int sum(int a, int b);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MyUtils::sum(int a, int b) { return a+b;}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71123" y="2636912"/>
            <a:ext cx="4033143" cy="284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main1() {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my_utils::sum(1,2);</a:t>
            </a:r>
          </a:p>
          <a:p>
            <a:pPr algn="l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using my_utils::sum; // ERROR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main2() {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using my_utils::sum;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Sichtbarkeitsmodifikatoren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nur innerhalb einer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/>
              <a:t>-Definition, für Attribute und </a:t>
            </a:r>
            <a:r>
              <a:rPr lang="en-US" smtClean="0"/>
              <a:t>Methoden (A+M)</a:t>
            </a:r>
            <a:endParaRPr lang="en-US"/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bereichsweise, nicht attribute-/methodenweise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smtClean="0"/>
              <a:t> 	alle folgenden A+M sind unbegrenzt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protected:	</a:t>
            </a:r>
            <a:r>
              <a:rPr lang="en-US" smtClean="0"/>
              <a:t>alle folgende A+M sind nur in dieser und Unterklassen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  <a:r>
              <a:rPr lang="en-US" smtClean="0"/>
              <a:t> 	alle folgenden A+M sind nur in dieser Klasse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friend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en-US" smtClean="0"/>
              <a:t> 	erlaubt Funktion/Methode f() auf private A+M dieser Klasse</a:t>
            </a:r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anders als in Java: keine package-/default-Sichtbarkeit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via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/>
              <a:t>-Operator oder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mtClean="0"/>
              <a:t>-Direktiven können alle Funktionen und public-Methoden genutzt werden</a:t>
            </a:r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 Quote-Literale werden zu java.lang.Strings 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System.out.println(“Hello World”.getClass()) // java.lang.String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 Quote-Literale werden zu C-Strings =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mtClean="0"/>
              <a:t>-Arrays 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 char *myString = “Hello World.”;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myString2 = std::string(“Hello World.”);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myString3 = “Hello World”; // implicit constructor invocation</a:t>
            </a:r>
          </a:p>
        </p:txBody>
      </p:sp>
    </p:spTree>
    <p:extLst>
      <p:ext uri="{BB962C8B-B14F-4D97-AF65-F5344CB8AC3E}">
        <p14:creationId xmlns:p14="http://schemas.microsoft.com/office/powerpoint/2010/main" val="22779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Anwesenheit und Betreuung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4" y="1555750"/>
            <a:ext cx="8425755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</a:t>
            </a:r>
            <a:r>
              <a:rPr lang="de-DE" smtClean="0"/>
              <a:t>– ca. 16:00 im Electronic Class Room (S3|21 1)</a:t>
            </a:r>
            <a:br>
              <a:rPr lang="de-DE" smtClean="0"/>
            </a:b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Anwesenheitspflicht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Ausnahmen </a:t>
            </a:r>
            <a:r>
              <a:rPr lang="de-DE" b="1" dirty="0" smtClean="0"/>
              <a:t>persönlich genehmigen lassen </a:t>
            </a:r>
            <a:r>
              <a:rPr lang="de-DE" dirty="0" smtClean="0"/>
              <a:t>(Klausur</a:t>
            </a:r>
            <a:r>
              <a:rPr lang="de-DE" smtClean="0"/>
              <a:t>, Krankheit)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</a:t>
            </a:r>
            <a:r>
              <a:rPr lang="de-DE" b="1" dirty="0"/>
              <a:t>egal wieso</a:t>
            </a:r>
            <a:r>
              <a:rPr lang="de-DE" dirty="0"/>
              <a:t>), </a:t>
            </a:r>
            <a:r>
              <a:rPr lang="de-DE"/>
              <a:t>darf </a:t>
            </a:r>
            <a:r>
              <a:rPr lang="de-DE" smtClean="0"/>
              <a:t>leider nicht </a:t>
            </a:r>
            <a:r>
              <a:rPr lang="de-DE" dirty="0"/>
              <a:t>an der </a:t>
            </a:r>
            <a:r>
              <a:rPr lang="de-DE"/>
              <a:t>Klausur </a:t>
            </a:r>
            <a:r>
              <a:rPr lang="de-DE" smtClean="0"/>
              <a:t>teilnehmen!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Anwesenheitsbescheinigung </a:t>
            </a:r>
            <a:r>
              <a:rPr lang="de-DE" b="1" smtClean="0"/>
              <a:t>kann</a:t>
            </a:r>
            <a:r>
              <a:rPr lang="de-DE" smtClean="0"/>
              <a:t> in folgende Jahre </a:t>
            </a:r>
            <a:r>
              <a:rPr lang="de-DE" b="1" smtClean="0"/>
              <a:t>„mitgenommen“</a:t>
            </a:r>
            <a:r>
              <a:rPr lang="de-DE" smtClean="0"/>
              <a:t> werden.</a:t>
            </a:r>
            <a:endParaRPr lang="de-DE" dirty="0"/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</a:t>
            </a:r>
            <a:r>
              <a:rPr lang="de-DE" smtClean="0"/>
              <a:t>Kluge 		(Vorlesung, Übung, Moodle)</a:t>
            </a: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smtClean="0"/>
              <a:t>Laurenz Kamp		(Übungen)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Philipp Jocyzk		(Übungen</a:t>
            </a:r>
            <a:r>
              <a:rPr lang="de-DE" dirty="0"/>
              <a:t>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6300192" y="5589240"/>
            <a:ext cx="2759075" cy="68897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ISO-genormte</a:t>
            </a:r>
            <a:r>
              <a:rPr lang="en-US" smtClean="0"/>
              <a:t>, stetig wachsende Standardbibliothek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err="1" smtClean="0"/>
              <a:t>Komponenten</a:t>
            </a:r>
            <a:r>
              <a:rPr lang="en-US" smtClean="0"/>
              <a:t> im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&lt;sstream&gt;)</a:t>
            </a:r>
            <a:endParaRPr lang="de-DE" alt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string&gt;, &lt;regex&gt;</a:t>
            </a:r>
            <a:r>
              <a:rPr lang="de-DE" altLang="de-DE" smtClean="0"/>
              <a:t>)</a:t>
            </a:r>
            <a:endParaRPr lang="de-DE" altLang="de-DE" dirty="0" smtClean="0"/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283968" y="2708920"/>
            <a:ext cx="4722540" cy="431825"/>
          </a:xfrm>
          <a:prstGeom prst="wedgeRoundRectCallout">
            <a:avLst>
              <a:gd name="adj1" fmla="val -35994"/>
              <a:gd name="adj2" fmla="val 858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flexibel, erweiterbar,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std::cout/std::cin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6300192" y="6003157"/>
            <a:ext cx="2375372" cy="450031"/>
          </a:xfrm>
          <a:prstGeom prst="wedgeRoundRectCallout">
            <a:avLst>
              <a:gd name="adj1" fmla="val -46078"/>
              <a:gd name="adj2" fmla="val -1221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  <a:hlinkClick r:id="rId2" action="ppaction://hlinksldjump"/>
              </a:rPr>
              <a:t>Mehr Details später.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9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Operatorüberladung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24894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 Operatoren in </a:t>
            </a:r>
            <a:r>
              <a:rPr lang="en-US" b="1" smtClean="0"/>
              <a:t>Sonderrolle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fest belegt, fixe Präzendenz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 (Postfix)</a:t>
            </a:r>
            <a:r>
              <a:rPr lang="en-US" smtClean="0"/>
              <a:t> vor ++,--,+,-,~,! vor *,/,% vor …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 Operatoren als </a:t>
            </a:r>
            <a:r>
              <a:rPr lang="en-US" b="1" smtClean="0"/>
              <a:t>Syntactic Sugar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beliebig überschreibbar, fixe Präzedenz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 + b</a:t>
            </a:r>
            <a:r>
              <a:rPr lang="en-US" smtClean="0"/>
              <a:t> gleichwertig zu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operator+(a,b)</a:t>
            </a:r>
            <a:r>
              <a:rPr lang="en-US" smtClean="0"/>
              <a:t> oder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a.operator+(b)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Extrem</a:t>
            </a:r>
            <a:r>
              <a:rPr lang="en-US"/>
              <a:t> </a:t>
            </a:r>
            <a:r>
              <a:rPr lang="en-US" smtClean="0"/>
              <a:t>wichtig: Zuweisungsoperator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/>
              <a:t> (siehe später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/>
              <a:t> vor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++,-- (Postfix),(),[],.,-&gt;</a:t>
            </a:r>
            <a:r>
              <a:rPr lang="en-US" smtClean="0"/>
              <a:t> vor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++,--,…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635896" y="5890419"/>
            <a:ext cx="5166320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docs.oracle.com/javase/tutorial/java/nutsandbolts/operators.html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en.cppreference.com/w/cpp/language/operators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4"/>
              </a:rPr>
              <a:t>http://</a:t>
            </a:r>
            <a:r>
              <a:rPr lang="en-US" sz="1200" smtClean="0">
                <a:hlinkClick r:id="rId4"/>
              </a:rPr>
              <a:t>en.cppreference.com/w/cpp/language/operator_precedence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14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Casting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10492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in Sonderrolle (Sprachfeature)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nur Typecast: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SpecialBuilding sb = (SpecialBuilding)b;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Laufzeitfehler bei Fehlschlag: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java.lang.ClassCastException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als reguläre Funktionen, große Vielfalt</a:t>
            </a:r>
            <a:r>
              <a:rPr lang="en-US"/>
              <a:t> </a:t>
            </a:r>
            <a:r>
              <a:rPr lang="en-US" smtClean="0"/>
              <a:t>und durch Bibliotheken erweiterbar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i = (int) 3.4; </a:t>
            </a:r>
            <a:r>
              <a:rPr lang="en-US" smtClean="0"/>
              <a:t>	C-Style, beliebige Umwandlung ist möglich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static_cast&lt;int&gt;(3.0) </a:t>
            </a:r>
            <a:r>
              <a:rPr lang="en-US" smtClean="0"/>
              <a:t>	Umwandlung ohne Laufzeitcheck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dynamic_cast&lt;SC*&gt;() 	</a:t>
            </a:r>
            <a:r>
              <a:rPr lang="en-US" smtClean="0"/>
              <a:t>Umwandlung mit Laufzeitcheck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reinterpret_cast&lt;C&gt;(x)</a:t>
            </a:r>
            <a:r>
              <a:rPr lang="en-US" smtClean="0"/>
              <a:t>	beliebige Umwandlung 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const_cast&lt;char*&gt;() </a:t>
            </a:r>
            <a:r>
              <a:rPr lang="en-US" smtClean="0"/>
              <a:t>	Constness entfernen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  <p:sp>
        <p:nvSpPr>
          <p:cNvPr id="4" name="Rechteck 3"/>
          <p:cNvSpPr/>
          <p:nvPr/>
        </p:nvSpPr>
        <p:spPr>
          <a:xfrm>
            <a:off x="4716016" y="6237312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hlinkClick r:id="rId2"/>
              </a:rPr>
              <a:t>http://www.cplusplus.com/doc/tutorial/typecasting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4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Iterierungskonzepte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9295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++i){}, while(COND){DO}, {DO} while(COND)</a:t>
            </a:r>
          </a:p>
          <a:p>
            <a:pPr marL="692150" lvl="1" indent="-342900">
              <a:buFontTx/>
              <a:buChar char="-"/>
            </a:pPr>
            <a:r>
              <a:rPr lang="en-US"/>
              <a:t>v</a:t>
            </a:r>
            <a:r>
              <a:rPr lang="en-US" smtClean="0"/>
              <a:t>ermutlich am beliebtesten: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for(final Object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 : list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mtClean="0"/>
              <a:t>(seit Java 1.7)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aber auch: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Iterator&lt;Object&gt; iter = list.iterator(); while(iter.hasNext()){ iter.next(); }</a:t>
            </a:r>
            <a:r>
              <a:rPr lang="en-US"/>
              <a:t> </a:t>
            </a:r>
            <a:r>
              <a:rPr lang="en-US" smtClean="0"/>
              <a:t>(z.B. um Elemente </a:t>
            </a:r>
            <a:r>
              <a:rPr lang="en-US"/>
              <a:t>leicht </a:t>
            </a:r>
            <a:r>
              <a:rPr lang="en-US" smtClean="0"/>
              <a:t>überspringen zu können)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++i){}, while(COND){DO}, {DO} while(COND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/>
              <a:t> (wie in Java</a:t>
            </a:r>
            <a:r>
              <a:rPr lang="en-US" smtClean="0"/>
              <a:t>),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foreach(v.begin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v.end(), myFunction)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5000" lvl="1" indent="-285750">
              <a:buFontTx/>
              <a:buChar char="-"/>
            </a:pPr>
            <a:r>
              <a:rPr lang="en-US" smtClean="0"/>
              <a:t>am beliebtesten: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(std::vector&lt;int&gt;::iterator iter = v.begin(); iter != v.end(); ++iter) {int x = *v;}</a:t>
            </a:r>
          </a:p>
          <a:p>
            <a:pPr marL="635000" lvl="1" indent="-285750">
              <a:buFontTx/>
              <a:buChar char="-"/>
            </a:pPr>
            <a:r>
              <a:rPr lang="en-US" smtClean="0"/>
              <a:t>seit C++11: </a:t>
            </a:r>
          </a:p>
          <a:p>
            <a:pPr marL="823913" lvl="2" indent="-28575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(int i : {1,2,3,4,5}) {DO}</a:t>
            </a:r>
          </a:p>
        </p:txBody>
      </p:sp>
      <p:sp>
        <p:nvSpPr>
          <p:cNvPr id="4" name="Rechteck 3"/>
          <p:cNvSpPr/>
          <p:nvPr/>
        </p:nvSpPr>
        <p:spPr>
          <a:xfrm>
            <a:off x="4211960" y="6093296"/>
            <a:ext cx="4572000" cy="4357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>
                <a:hlinkClick r:id="rId2"/>
              </a:rPr>
              <a:t>http://www.cplusplus.com/reference/algorithm/for_each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en.cppreference.com/w/cpp/language/range-for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73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Konzepte und Konventionen sind in C++ wesentlich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 “vertraut” dem Programmierer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>
                <a:sym typeface="Wingdings" panose="05000000000000000000" pitchFamily="2" charset="2"/>
              </a:rPr>
              <a:t>alles, wirklich alles</a:t>
            </a:r>
            <a:r>
              <a:rPr lang="en-US" smtClean="0">
                <a:sym typeface="Wingdings" panose="05000000000000000000" pitchFamily="2" charset="2"/>
              </a:rPr>
              <a:t>, ist möglich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Konventionen </a:t>
            </a:r>
            <a:r>
              <a:rPr lang="en-US" smtClean="0"/>
              <a:t>sind in C++ wesentlich, werden tw. mittels Schlüsselwörtern spezifiziert und vom Compiler überprüft: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void f() noexcept </a:t>
            </a:r>
            <a:r>
              <a:rPr lang="en-US" smtClean="0">
                <a:sym typeface="Wingdings" panose="05000000000000000000" pitchFamily="2" charset="2"/>
              </a:rPr>
              <a:t>garantiert, das f keine Exceptions wirf.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Undefined Behavior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UB tritt ein, wenn Code auf eine nicht-spezifizierte Weise aufgerufen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z.B.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x/0</a:t>
            </a:r>
            <a:r>
              <a:rPr lang="en-US" smtClean="0"/>
              <a:t>, Konstanten nach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</a:t>
            </a:r>
            <a:r>
              <a:rPr lang="en-US" smtClean="0"/>
              <a:t> manipulieren,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f {/*no return stmt*/}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Const Correctness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Schutz vor ungewollten Zustandsänderungen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vgl.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Variablen neuzuweisen in Java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340551" y="5831163"/>
            <a:ext cx="3551037" cy="607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en.cppreference.com/w/cpp/concept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en.wikipedia.org/wiki/Undefined_behavior</a:t>
            </a:r>
            <a:r>
              <a:rPr lang="en-US" sz="1200" smtClean="0"/>
              <a:t>  </a:t>
            </a:r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30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Stack vs. Heap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begrenzte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(</a:t>
            </a: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 smtClean="0"/>
              <a:t>Rücksprungadresse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Speicherbelegung</a:t>
            </a:r>
            <a:r>
              <a:rPr lang="en-US" dirty="0"/>
              <a:t> </a:t>
            </a:r>
            <a:r>
              <a:rPr lang="en-US" dirty="0" smtClean="0"/>
              <a:t>und –</a:t>
            </a:r>
            <a:r>
              <a:rPr lang="en-US" dirty="0" err="1" smtClean="0"/>
              <a:t>freigabe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den Compiler 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last-in first-out</a:t>
            </a:r>
            <a:br>
              <a:rPr lang="en-US" i="1" dirty="0" smtClean="0"/>
            </a:b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effizient</a:t>
            </a:r>
            <a:r>
              <a:rPr lang="en-US" dirty="0" smtClean="0"/>
              <a:t>, </a:t>
            </a:r>
            <a:r>
              <a:rPr lang="en-US" dirty="0" err="1" smtClean="0"/>
              <a:t>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typ. </a:t>
            </a:r>
            <a:r>
              <a:rPr lang="en-US" dirty="0" err="1" smtClean="0"/>
              <a:t>wesentlich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Stack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durch</a:t>
            </a:r>
            <a:r>
              <a:rPr lang="en-US" dirty="0" smtClean="0"/>
              <a:t> “</a:t>
            </a:r>
            <a:r>
              <a:rPr lang="en-US" dirty="0" err="1" smtClean="0"/>
              <a:t>Benutzer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	</a:t>
            </a:r>
            <a:r>
              <a:rPr lang="en-US" dirty="0" err="1" smtClean="0">
                <a:sym typeface="Wingdings" panose="05000000000000000000" pitchFamily="2" charset="2"/>
              </a:rPr>
              <a:t>groß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aber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teuer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Laufzeit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des Praktikums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Grundlagen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Projektstruktur, Kompiliervorgang, …</a:t>
            </a:r>
          </a:p>
          <a:p>
            <a:r>
              <a:rPr lang="en-US" b="1" smtClean="0"/>
              <a:t>Speicherverwaltung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Speicherbereiche in C++ (auch i. Vgl. zu Java)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 Fallstricke (denn davon gibt es reichlich!)</a:t>
            </a:r>
          </a:p>
          <a:p>
            <a:r>
              <a:rPr lang="en-US" b="1" smtClean="0"/>
              <a:t>Objektorientierung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von C++</a:t>
            </a:r>
          </a:p>
          <a:p>
            <a:r>
              <a:rPr lang="en-US" b="1" smtClean="0"/>
              <a:t>Fortgeschrittene Themen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Templates (vergleichbar mit Generics in Java)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Funktionszeiger: in C von Anfang an, in Java erst seit 1.8!</a:t>
            </a:r>
            <a:endParaRPr lang="en-US" b="1" smtClean="0"/>
          </a:p>
          <a:p>
            <a:r>
              <a:rPr lang="en-US" b="1" smtClean="0"/>
              <a:t>Embedded C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einer Hardwareplattform</a:t>
            </a:r>
          </a:p>
          <a:p>
            <a:pPr marL="342900" indent="-342900">
              <a:buFontTx/>
              <a:buChar char="-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928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3925" y="2393950"/>
            <a:ext cx="4538663" cy="2043113"/>
            <a:chOff x="2193925" y="2393950"/>
            <a:chExt cx="4538663" cy="2043113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37188" y="2393950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int i</a:t>
              </a:r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771775" y="2393950"/>
              <a:ext cx="720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int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iP</a:t>
              </a:r>
              <a:endParaRPr lang="de-DE" altLang="de-DE" sz="1600" b="0" dirty="0"/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50022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54340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56499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60833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12" name="Text Box 55"/>
            <p:cNvSpPr txBox="1">
              <a:spLocks noChangeArrowheads="1"/>
            </p:cNvSpPr>
            <p:nvPr/>
          </p:nvSpPr>
          <p:spPr bwMode="auto">
            <a:xfrm>
              <a:off x="4786313" y="3733800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3" name="Text Box 56"/>
            <p:cNvSpPr txBox="1">
              <a:spLocks noChangeArrowheads="1"/>
            </p:cNvSpPr>
            <p:nvPr/>
          </p:nvSpPr>
          <p:spPr bwMode="auto">
            <a:xfrm>
              <a:off x="6300788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24098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28416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30575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32750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34909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193925" y="3735388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21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smtClean="0"/>
              <a:t>Was </a:t>
            </a:r>
            <a:r>
              <a:rPr lang="de-DE" dirty="0" smtClean="0"/>
              <a:t>passiert z.B. beim Aufruf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main.exe f.txt</a:t>
            </a:r>
            <a:r>
              <a:rPr lang="de-DE" smtClean="0"/>
              <a:t>?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smtClean="0"/>
              <a:t>mit ‚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\0‘ </a:t>
            </a:r>
            <a:r>
              <a:rPr lang="de-DE" smtClean="0"/>
              <a:t>abgeschlossen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30676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a.exe </a:t>
            </a:r>
            <a:r>
              <a:rPr lang="de-DE" altLang="de-DE" sz="1600" b="0" strike="sngStrike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441182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199774" y="3664630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a</a:t>
              </a:r>
              <a:endParaRPr lang="de-DE" altLang="de-DE" sz="1800" b="0" dirty="0"/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6858" y="3666464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36201" y="3665585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e</a:t>
              </a:r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45394" y="3666238"/>
              <a:ext cx="30008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x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075867" y="3666672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e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4867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\0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Sprachfeature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operator[], length,…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Syntactic Sugar (mal wieder)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Array = Pointer auf zusammenhängenden Speicherbereich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int* myArray = {1,2,3,4};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Problem: Längeninformation werden nicht explizit gespeichert (</a:t>
            </a:r>
            <a:r>
              <a:rPr lang="en-US" smtClean="0">
                <a:sym typeface="Wingdings" panose="05000000000000000000" pitchFamily="2" charset="2"/>
              </a:rPr>
              <a:t> Übung)</a:t>
            </a: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4067944" y="6237312"/>
            <a:ext cx="4752528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http://www.cplusplus.com/doc/tutorial/arrays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8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 Correctness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</a:t>
            </a:r>
            <a:r>
              <a:rPr lang="de-DE" altLang="de-DE" smtClean="0"/>
              <a:t>	11. Oktober 2016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Uhrzeit:</a:t>
            </a:r>
            <a:r>
              <a:rPr lang="de-DE" altLang="de-DE" smtClean="0"/>
              <a:t>	16:15 - 17:45 (90min Bearbeitungszeit)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Raum: </a:t>
            </a:r>
            <a:r>
              <a:rPr lang="de-DE" altLang="de-DE" smtClean="0"/>
              <a:t>	S1|01 A03+A04</a:t>
            </a:r>
            <a:br>
              <a:rPr lang="de-DE" altLang="de-DE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-Korrektheit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/>
              <a:t>Ein </a:t>
            </a:r>
            <a:r>
              <a:rPr lang="en-US" smtClean="0"/>
              <a:t>Programm ist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-korrekt, wenn unveränderliche (d.h. als unverändlich gemeinte) Objekte durch das Programm auch nicht verändert werden.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Wird in C++ durch das Schlüsselwort const (für Typen und Funktionen) sichergestellt.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int</a:t>
            </a:r>
            <a:r>
              <a:rPr lang="en-US" smtClean="0"/>
              <a:t> und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 entsprechen zur Compile-Zeit verschiedenen Typen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zur Laufzeit jedoch wird kein Unterschied gemacht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211960" y="6189141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>
                <a:hlinkClick r:id="rId2"/>
              </a:rPr>
              <a:t>https://isocpp.org/wiki/faq/const-correctness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2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24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dirty="0">
              <a:solidFill>
                <a:srgbClr val="00B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altLang="de-DE" sz="1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7235825" y="2148200"/>
            <a:ext cx="1882042" cy="850900"/>
          </a:xfrm>
          <a:prstGeom prst="wedgeRoundRectCallout">
            <a:avLst>
              <a:gd name="adj1" fmla="val -85897"/>
              <a:gd name="adj2" fmla="val 533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Einmalige, sofortige Definition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21881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482307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4666529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6" grpId="0" animBg="1"/>
      <p:bldP spid="13323" grpId="0"/>
      <p:bldP spid="21" grpId="0"/>
      <p:bldP spid="22" grpId="0"/>
      <p:bldP spid="23" grpId="0"/>
      <p:bldP spid="15" grpId="0" animBg="1"/>
      <p:bldP spid="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C++-Referenz?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79512" y="1553056"/>
            <a:ext cx="8712968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Eine </a:t>
            </a:r>
            <a:r>
              <a:rPr lang="de-DE" altLang="de-DE" dirty="0"/>
              <a:t>Referenz</a:t>
            </a:r>
            <a:r>
              <a:rPr lang="de-DE" altLang="de-DE" b="0" dirty="0"/>
              <a:t> ist ein </a:t>
            </a:r>
            <a:r>
              <a:rPr lang="de-DE" altLang="de-DE" dirty="0"/>
              <a:t>A</a:t>
            </a:r>
            <a:r>
              <a:rPr lang="de-DE" altLang="de-DE" dirty="0" smtClean="0"/>
              <a:t>lias auf eine Variable </a:t>
            </a:r>
            <a:r>
              <a:rPr lang="de-DE" altLang="de-DE" b="0" dirty="0" smtClean="0"/>
              <a:t>(</a:t>
            </a:r>
            <a:r>
              <a:rPr lang="de-DE" altLang="de-DE" b="0" smtClean="0"/>
              <a:t>braucht also keinen eigenen Speicher, verhält </a:t>
            </a:r>
            <a:r>
              <a:rPr lang="de-DE" altLang="de-DE" b="0" dirty="0" smtClean="0"/>
              <a:t>sich wie(!) </a:t>
            </a:r>
            <a:r>
              <a:rPr lang="de-DE" altLang="de-DE" b="0" smtClean="0"/>
              <a:t>ein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b="0" smtClean="0"/>
              <a:t>-Pointer).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C++-Referenzen entsprechen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b="0" smtClean="0"/>
              <a:t>-Variablen in Java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Syntax wie für Variablen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Asterisk und Ampersand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15929"/>
              </p:ext>
            </p:extLst>
          </p:nvPr>
        </p:nvGraphicFramePr>
        <p:xfrm>
          <a:off x="1005256" y="4047157"/>
          <a:ext cx="6877052" cy="189806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260900"/>
                <a:gridCol w="2664296"/>
                <a:gridCol w="2951856"/>
              </a:tblGrid>
              <a:tr h="38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Asterisk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 (&amp;)</a:t>
                      </a:r>
                      <a:endParaRPr lang="en-US" dirty="0"/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2268;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operator*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10){};</a:t>
                      </a: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operator&amp;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2411760" y="1562696"/>
            <a:ext cx="4537075" cy="2248914"/>
            <a:chOff x="2195513" y="2188149"/>
            <a:chExt cx="4537075" cy="2248914"/>
          </a:xfrm>
        </p:grpSpPr>
        <p:sp useBgFill="1"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221907" y="2188149"/>
              <a:ext cx="970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2572583" y="2398269"/>
              <a:ext cx="9701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3744913" y="2228992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58821" y="275045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 bwMode="auto">
          <a:xfrm>
            <a:off x="3834160" y="1936772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3850829" y="2124660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940152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>
                <a:solidFill>
                  <a:schemeClr val="bg1"/>
                </a:solidFill>
              </a:rPr>
              <a:t>Methoden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smtClean="0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 Overloading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Überladung</a:t>
            </a:r>
            <a:r>
              <a:rPr lang="en-US" smtClean="0"/>
              <a:t> von Methoden anhand von const ist möglich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typischerweise sehr ähnliche oder identische Implementierung: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const string &amp;getName() const {return this-&gt;myString;}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string &amp;getName() {return this-&gt;myString;}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</a:t>
            </a:r>
            <a:r>
              <a:rPr lang="en-US" sz="1600" smtClean="0"/>
              <a:t>(-&gt; Initialisierungsliste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Funktionsparameter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smtClean="0"/>
              <a:t/>
            </a:r>
            <a:br>
              <a:rPr lang="de-DE" altLang="de-DE" sz="1800" b="0" smtClean="0"/>
            </a:br>
            <a:r>
              <a:rPr lang="de-DE" altLang="de-DE" sz="1800" b="0" smtClean="0"/>
              <a:t>Was ist der Unterschied </a:t>
            </a:r>
            <a:r>
              <a:rPr lang="de-DE" altLang="de-DE" sz="1800" b="0" dirty="0" smtClean="0"/>
              <a:t>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Zusammenfassung: Vorteile von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für den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Weil es </a:t>
            </a:r>
            <a:r>
              <a:rPr lang="de-DE" altLang="de-DE" sz="1800" smtClean="0"/>
              <a:t>so wichtig </a:t>
            </a:r>
            <a:r>
              <a:rPr lang="de-DE" altLang="de-DE" sz="1800" b="0" smtClean="0"/>
              <a:t>ist, noch einmal: Asterisk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1800" b="0" smtClean="0"/>
              <a:t>) und Ampersand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smtClean="0"/>
              <a:t>) können je nach Auftrittsort unterschiedliche Bedeutungen haben.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Bedeutung </a:t>
            </a:r>
            <a:r>
              <a:rPr lang="de-DE" altLang="de-DE" sz="1800" b="0" dirty="0" smtClean="0"/>
              <a:t>kann der </a:t>
            </a:r>
            <a:r>
              <a:rPr lang="de-DE" altLang="de-DE" sz="1800" dirty="0" err="1" smtClean="0"/>
              <a:t>Asterisk</a:t>
            </a:r>
            <a:r>
              <a:rPr lang="de-DE" altLang="de-DE" sz="1800" dirty="0" smtClean="0"/>
              <a:t> (</a:t>
            </a:r>
            <a:r>
              <a:rPr lang="de-DE" alt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dirty="0" smtClean="0"/>
              <a:t>) </a:t>
            </a:r>
            <a:r>
              <a:rPr lang="de-DE" altLang="de-DE" sz="1800" b="0" dirty="0" smtClean="0"/>
              <a:t>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Welche </a:t>
            </a:r>
            <a:r>
              <a:rPr lang="de-DE" altLang="de-DE" sz="1800" b="0" smtClean="0"/>
              <a:t>Bedeutung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dirty="0" err="1" smtClean="0"/>
              <a:t>Ampersand</a:t>
            </a:r>
            <a:r>
              <a:rPr lang="de-DE" altLang="de-DE" sz="1800"/>
              <a:t> </a:t>
            </a:r>
            <a:r>
              <a:rPr lang="de-DE" altLang="de-DE" sz="1800" smtClean="0"/>
              <a:t>(</a:t>
            </a:r>
            <a:r>
              <a:rPr lang="de-DE" altLang="de-DE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Ergänzende Ressourcen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Auf- und Abbauen von Objekten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(Kopier-)Konstruktor, Zuweisung </a:t>
            </a:r>
            <a:r>
              <a:rPr lang="en-US" dirty="0" smtClean="0"/>
              <a:t>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smtClean="0">
                <a:solidFill>
                  <a:srgbClr val="7F0055"/>
                </a:solidFill>
                <a:latin typeface="Consolas"/>
              </a:rPr>
              <a:t>const 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smtClean="0">
                <a:solidFill>
                  <a:srgbClr val="7F0055"/>
                </a:solidFill>
                <a:latin typeface="Consolas"/>
              </a:rPr>
              <a:t>	const int</a:t>
            </a:r>
            <a:r>
              <a:rPr lang="de-DE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std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2771"/>
              <a:gd name="adj2" fmla="val -2365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Initialisierungslisten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09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Pflicht bei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/>
              <a:t>-Attributen und Referenzen im </a:t>
            </a:r>
            <a:r>
              <a:rPr lang="en-US" smtClean="0"/>
              <a:t>Konstruktor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</a:t>
            </a:r>
            <a:r>
              <a:rPr lang="en-US"/>
              <a:t>::</a:t>
            </a:r>
            <a:r>
              <a:rPr lang="en-US" smtClean="0"/>
              <a:t>Floor(std::string </a:t>
            </a:r>
            <a:r>
              <a:rPr lang="en-US"/>
              <a:t>label, int number</a:t>
            </a:r>
            <a:r>
              <a:rPr lang="en-US" smtClean="0"/>
              <a:t>): label(label</a:t>
            </a:r>
            <a:r>
              <a:rPr lang="en-US"/>
              <a:t>), </a:t>
            </a:r>
            <a:r>
              <a:rPr lang="en-US" smtClean="0"/>
              <a:t>number(number</a:t>
            </a:r>
            <a:r>
              <a:rPr lang="en-US"/>
              <a:t>) </a:t>
            </a:r>
            <a:r>
              <a:rPr lang="en-US" smtClean="0"/>
              <a:t> {}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In C++11: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vereinfachte Initialisierung von Vektoren etc.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std::vector&lt;int&gt; v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std::vector&lt;int&gt;({7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::vector&lt;int&gt; v = {7,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03848" y="6093296"/>
            <a:ext cx="5508104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Klassisch: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en.cppreference.com/w/cpp/language/initializer_list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std::initializer_list: </a:t>
            </a:r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en.cppreference.com/w/cpp/utility/initializer_list</a:t>
            </a:r>
            <a:r>
              <a:rPr lang="en-US" sz="1200" smtClean="0"/>
              <a:t> 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5140738" y="3284984"/>
            <a:ext cx="3597275" cy="534292"/>
          </a:xfrm>
          <a:prstGeom prst="wedgeRoundRectCallout">
            <a:avLst>
              <a:gd name="adj1" fmla="val -40924"/>
              <a:gd name="adj2" fmla="val -903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implizierter Konstruktoraufruf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Delegating Constructors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kann innerhalb eines Konstruktors an einen anderen Konstruktor delegieren (bspw. Default-Werte übergeben)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Floor() { this(“default”, 1);}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vor C++11: kann/muss Basisklassen initialisieren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Class(): Base(“default”) {}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seit C++11: Konstruktoraufruf auf eigene Klasse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Floor() : Floor(“default”, 1) {}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555776" y="6086888"/>
            <a:ext cx="6174432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en.cppreference.com/w/cpp/language/initializer_list#Delegating_constructor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Praktisch: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://www.learncpp.com/cpp-tutorial/b-5-delegating-constructors</a:t>
            </a:r>
            <a:r>
              <a:rPr lang="en-US" sz="1200" smtClean="0">
                <a:hlinkClick r:id="rId3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36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84784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1" grpId="0" animBg="1"/>
      <p:bldP spid="21512" grpId="0"/>
      <p:bldP spid="16" grpId="0" animBg="1"/>
      <p:bldP spid="18" grpId="0" animBg="1"/>
      <p:bldP spid="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8478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389333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1600" b="1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9259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06269" y="2133985"/>
            <a:ext cx="3095625" cy="776288"/>
          </a:xfrm>
          <a:prstGeom prst="wedgeRoundRectCallout">
            <a:avLst>
              <a:gd name="adj1" fmla="val -84801"/>
              <a:gd name="adj2" fmla="val 943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Äquivalent zu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581834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Assignment-Operator (I)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-31095"/>
              <a:gd name="adj2" fmla="val -13127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Literaturvorschläge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800" b="0" i="1" dirty="0" smtClean="0"/>
              <a:t>Bruce </a:t>
            </a:r>
            <a:r>
              <a:rPr lang="de-DE" altLang="de-DE" sz="1800" b="0" i="1" dirty="0"/>
              <a:t>Eckel: </a:t>
            </a:r>
            <a:r>
              <a:rPr lang="de-DE" altLang="de-DE" sz="1800" dirty="0" err="1" smtClean="0"/>
              <a:t>Thinking</a:t>
            </a:r>
            <a:r>
              <a:rPr lang="de-DE" altLang="de-DE" sz="1800" dirty="0" smtClean="0"/>
              <a:t> in C++, </a:t>
            </a:r>
            <a:r>
              <a:rPr lang="de-DE" altLang="de-DE" sz="1800" dirty="0" err="1" smtClean="0"/>
              <a:t>Volumes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One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Two</a:t>
            </a:r>
            <a:r>
              <a:rPr lang="de-DE" altLang="de-DE" sz="18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sz="1600" dirty="0" smtClean="0"/>
              <a:t>(frei verfügbar online </a:t>
            </a:r>
            <a:r>
              <a:rPr lang="de-DE" altLang="de-DE" sz="1600" dirty="0" smtClean="0">
                <a:hlinkClick r:id="rId2"/>
              </a:rPr>
              <a:t>http://</a:t>
            </a:r>
            <a:r>
              <a:rPr lang="de-DE" altLang="de-DE" sz="1600" smtClean="0">
                <a:hlinkClick r:id="rId2"/>
              </a:rPr>
              <a:t>mindview.net/Books/TICPP/ThinkingInCPP2e.html</a:t>
            </a:r>
            <a:r>
              <a:rPr lang="de-DE" altLang="de-DE" sz="1600" smtClean="0"/>
              <a:t>)</a:t>
            </a:r>
            <a:endParaRPr lang="de-DE" altLang="de-DE" sz="1600" dirty="0" smtClean="0"/>
          </a:p>
          <a:p>
            <a:r>
              <a:rPr lang="de-DE" altLang="de-DE" sz="1800" b="0" i="1" dirty="0"/>
              <a:t>Scott Meyers: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C++ </a:t>
            </a:r>
            <a:br>
              <a:rPr lang="de-DE" altLang="de-DE" sz="1800" dirty="0" smtClean="0"/>
            </a:br>
            <a:r>
              <a:rPr lang="de-DE" altLang="de-DE" sz="1800" b="0" i="1" dirty="0"/>
              <a:t>Scott Meyers: </a:t>
            </a:r>
            <a:r>
              <a:rPr lang="de-DE" altLang="de-DE" sz="1800" dirty="0" smtClean="0"/>
              <a:t>More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</a:t>
            </a:r>
            <a:r>
              <a:rPr lang="de-DE" altLang="de-DE" sz="1800" smtClean="0"/>
              <a:t>C++</a:t>
            </a:r>
            <a:endParaRPr lang="de-DE" altLang="de-DE" sz="1800" dirty="0" smtClean="0"/>
          </a:p>
          <a:p>
            <a:r>
              <a:rPr lang="de-DE" altLang="de-DE" sz="1800" b="0" i="1" dirty="0"/>
              <a:t>Helmut </a:t>
            </a:r>
            <a:r>
              <a:rPr lang="de-DE" altLang="de-DE" sz="1800" b="0" i="1" dirty="0" err="1"/>
              <a:t>Schellong</a:t>
            </a:r>
            <a:r>
              <a:rPr lang="de-DE" altLang="de-DE" sz="1800" b="0" i="1" dirty="0"/>
              <a:t>: </a:t>
            </a:r>
            <a:r>
              <a:rPr lang="de-DE" altLang="de-DE" sz="1800" dirty="0" smtClean="0"/>
              <a:t>Moderne C Programmierung [Springer]</a:t>
            </a:r>
            <a:br>
              <a:rPr lang="de-DE" altLang="de-DE" sz="1800" dirty="0" smtClean="0"/>
            </a:br>
            <a:r>
              <a:rPr lang="de-DE" altLang="de-DE" sz="1800" b="0" i="1" dirty="0"/>
              <a:t>Ralf Schneeweiß: </a:t>
            </a:r>
            <a:r>
              <a:rPr lang="de-DE" altLang="de-DE" sz="1800" dirty="0" smtClean="0"/>
              <a:t>Moderne C</a:t>
            </a:r>
            <a:r>
              <a:rPr lang="de-DE" altLang="de-DE" sz="1800" dirty="0"/>
              <a:t>++ Programmierung [</a:t>
            </a:r>
            <a:r>
              <a:rPr lang="de-DE" altLang="de-DE" sz="1800"/>
              <a:t>Springer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/>
              <a:t>Jürgen Wolf: </a:t>
            </a:r>
            <a:r>
              <a:rPr lang="de-DE" altLang="de-DE" sz="1800" dirty="0" smtClean="0"/>
              <a:t>Grundkurs C [Galileo]</a:t>
            </a:r>
            <a:br>
              <a:rPr lang="de-DE" altLang="de-DE" sz="1800" dirty="0" smtClean="0"/>
            </a:br>
            <a:r>
              <a:rPr lang="de-DE" altLang="de-DE" sz="1800" b="0" i="1" dirty="0"/>
              <a:t>Jürgen Wolf</a:t>
            </a:r>
            <a:r>
              <a:rPr lang="de-DE" altLang="de-DE" sz="1800" b="0" dirty="0" smtClean="0"/>
              <a:t>: </a:t>
            </a:r>
            <a:r>
              <a:rPr lang="de-DE" altLang="de-DE" sz="1800" dirty="0" smtClean="0"/>
              <a:t>Grundkurs C++ </a:t>
            </a:r>
            <a:r>
              <a:rPr lang="de-DE" altLang="de-DE" sz="1800" dirty="0"/>
              <a:t>[</a:t>
            </a:r>
            <a:r>
              <a:rPr lang="de-DE" altLang="de-DE" sz="1800"/>
              <a:t>Galileo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 smtClean="0"/>
              <a:t>Bjarne </a:t>
            </a:r>
            <a:r>
              <a:rPr lang="de-DE" altLang="de-DE" sz="1800" b="0" i="1" dirty="0" err="1" smtClean="0"/>
              <a:t>Stroustrup</a:t>
            </a:r>
            <a:r>
              <a:rPr lang="de-DE" altLang="de-DE" sz="1800" b="0" i="1" dirty="0" smtClean="0"/>
              <a:t>: </a:t>
            </a:r>
            <a:r>
              <a:rPr lang="de-DE" altLang="de-DE" sz="1800" dirty="0" smtClean="0"/>
              <a:t>Einführung in die Programmierung mit </a:t>
            </a:r>
            <a:r>
              <a:rPr lang="de-DE" altLang="de-DE" sz="1800" smtClean="0"/>
              <a:t>C++</a:t>
            </a:r>
          </a:p>
          <a:p>
            <a:r>
              <a:rPr lang="de-DE" altLang="de-DE" sz="1800"/>
              <a:t>Grundkurs C/C++ @ TU München</a:t>
            </a:r>
            <a:br>
              <a:rPr lang="de-DE" altLang="de-DE" sz="1800"/>
            </a:br>
            <a:r>
              <a:rPr lang="de-DE" altLang="de-DE" sz="1100">
                <a:hlinkClick r:id="rId3"/>
              </a:rPr>
              <a:t>http://www.ldv.ei.tum.de/lehre/programmierpraktikum-c/</a:t>
            </a:r>
            <a:r>
              <a:rPr lang="de-DE" altLang="de-DE" sz="1100"/>
              <a:t>, </a:t>
            </a:r>
            <a:r>
              <a:rPr lang="de-DE" altLang="de-DE" sz="1100">
                <a:hlinkClick r:id="rId4"/>
              </a:rPr>
              <a:t>http://www.ldv.ei.tum.de/lehre/grundkurs-c/</a:t>
            </a:r>
            <a:r>
              <a:rPr lang="de-DE" altLang="de-DE" sz="1100"/>
              <a:t> </a:t>
            </a:r>
          </a:p>
          <a:p>
            <a:r>
              <a:rPr lang="de-DE" altLang="de-DE" sz="1800" smtClean="0"/>
              <a:t>Programmieren </a:t>
            </a:r>
            <a:r>
              <a:rPr lang="de-DE" altLang="de-DE" sz="1800"/>
              <a:t>1 @ FH Regensburg</a:t>
            </a:r>
            <a:br>
              <a:rPr lang="de-DE" altLang="de-DE" sz="1800"/>
            </a:br>
            <a:r>
              <a:rPr lang="de-DE" altLang="de-DE" sz="1100">
                <a:hlinkClick r:id="rId5"/>
              </a:rPr>
              <a:t>http://fbim.fh-regensburg.de/~sce39014/pg1/pg1-skript.pdf</a:t>
            </a:r>
            <a:r>
              <a:rPr lang="de-DE" altLang="de-DE" sz="1100"/>
              <a:t/>
            </a:r>
            <a:br>
              <a:rPr lang="de-DE" altLang="de-DE" sz="1100"/>
            </a:br>
            <a:r>
              <a:rPr lang="en-US" sz="1800" smtClean="0"/>
              <a:t>Heinz </a:t>
            </a:r>
            <a:r>
              <a:rPr lang="en-US" sz="1800"/>
              <a:t>Tschabitscher, Einführung in C++</a:t>
            </a:r>
            <a:br>
              <a:rPr lang="en-US" sz="1800"/>
            </a:br>
            <a:r>
              <a:rPr lang="en-US" sz="1100">
                <a:hlinkClick r:id="rId6"/>
              </a:rPr>
              <a:t>http://ladedu.com/cpp/zum_mitnehmen/cpp_einf.pdf</a:t>
            </a:r>
            <a:r>
              <a:rPr lang="en-US" sz="1100"/>
              <a:t> </a:t>
            </a:r>
          </a:p>
          <a:p>
            <a:r>
              <a:rPr lang="en-US" sz="1800"/>
              <a:t>LearnCpp.com</a:t>
            </a:r>
          </a:p>
          <a:p>
            <a:r>
              <a:rPr lang="en-US" sz="1100">
                <a:hlinkClick r:id="rId7"/>
              </a:rPr>
              <a:t>http://www.learncpp.com/</a:t>
            </a:r>
            <a:endParaRPr lang="en-US" sz="1100"/>
          </a:p>
          <a:p>
            <a:endParaRPr lang="de-DE" altLang="de-DE" sz="1800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444208" y="3356992"/>
            <a:ext cx="2595533" cy="559789"/>
          </a:xfrm>
          <a:prstGeom prst="wedgeRoundRectCallout">
            <a:avLst>
              <a:gd name="adj1" fmla="val -60436"/>
              <a:gd name="adj2" fmla="val 564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Assignment-Operator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Vergleich mit Java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Assignment-Operator kann in Java nicht überschrieben/angepasst werden.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Java-Primitive (int, double,…): Wertzuweisung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int x = 1;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int y = x;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Java-Objekte: Referenzzuweisung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 x = new Floor();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 y = x; // Aliasing</a:t>
            </a:r>
          </a:p>
        </p:txBody>
      </p:sp>
    </p:spTree>
    <p:extLst>
      <p:ext uri="{BB962C8B-B14F-4D97-AF65-F5344CB8AC3E}">
        <p14:creationId xmlns:p14="http://schemas.microsoft.com/office/powerpoint/2010/main" val="32130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err="1" smtClean="0"/>
              <a:t>of</a:t>
            </a:r>
            <a:r>
              <a:rPr lang="de-DE" altLang="de-DE" smtClean="0"/>
              <a:t> Three (I)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1080120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Aber: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hat </a:t>
            </a:r>
            <a:r>
              <a:rPr lang="de-DE" b="1" dirty="0" smtClean="0">
                <a:solidFill>
                  <a:schemeClr val="bg1"/>
                </a:solidFill>
              </a:rPr>
              <a:t>keinen Kopierkonstruktor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err="1" smtClean="0"/>
              <a:t>Three</a:t>
            </a:r>
            <a:r>
              <a:rPr lang="de-DE" altLang="de-DE" smtClean="0"/>
              <a:t> (II)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Compiler-</a:t>
            </a:r>
            <a:r>
              <a:rPr lang="en-US" err="1" smtClean="0"/>
              <a:t>generierte</a:t>
            </a:r>
            <a:r>
              <a:rPr lang="en-US" smtClean="0"/>
              <a:t> Methoden (I)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C++-</a:t>
            </a:r>
            <a:r>
              <a:rPr lang="en-US" smtClean="0"/>
              <a:t>Compiler (“</a:t>
            </a:r>
            <a:r>
              <a:rPr lang="en-US" b="1" smtClean="0"/>
              <a:t>automagically</a:t>
            </a:r>
            <a:r>
              <a:rPr lang="en-US" smtClean="0"/>
              <a:t>”) generiert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r>
              <a:rPr lang="en-US" dirty="0" smtClean="0"/>
              <a:t>, falls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vorhanden</a:t>
            </a:r>
            <a:r>
              <a:rPr lang="en-US" b="1" dirty="0" smtClean="0"/>
              <a:t> (=</a:t>
            </a:r>
            <a:r>
              <a:rPr lang="en-US" b="1" dirty="0" err="1" smtClean="0"/>
              <a:t>deklariert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	</a:t>
            </a: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err="1"/>
              <a:t>wie</a:t>
            </a:r>
            <a:r>
              <a:rPr lang="en-US" dirty="0"/>
              <a:t> in </a:t>
            </a:r>
            <a:r>
              <a:rPr lang="en-US" dirty="0" smtClean="0"/>
              <a:t>Java!)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Assignment-Operator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Destruktor	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Aber </a:t>
            </a:r>
            <a:r>
              <a:rPr lang="en-US" dirty="0" err="1" smtClean="0">
                <a:solidFill>
                  <a:srgbClr val="000000"/>
                </a:solidFill>
              </a:rPr>
              <a:t>auch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692150" lvl="1" indent="-342900"/>
            <a:r>
              <a:rPr lang="en-US" dirty="0" err="1" smtClean="0">
                <a:solidFill>
                  <a:srgbClr val="000000"/>
                </a:solidFill>
              </a:rPr>
              <a:t>Initialisierungsliste</a:t>
            </a:r>
            <a:endParaRPr lang="en-US" dirty="0">
              <a:solidFill>
                <a:srgbClr val="000000"/>
              </a:solidFill>
            </a:endParaRPr>
          </a:p>
          <a:p>
            <a:pPr marL="692150" lvl="1" indent="-342900"/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Compiler-generierte Methoden (</a:t>
            </a:r>
            <a:r>
              <a:rPr lang="en-US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 kann auch die Generierung unterbinden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vor C++11: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void operator=(Elevator &amp;); // DO NOT provide any implementation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seit C++11: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void operator=(Elevator &amp;) = delete;</a:t>
            </a:r>
          </a:p>
          <a:p>
            <a:r>
              <a:rPr lang="en-US" smtClean="0"/>
              <a:t>Vergleich mit Java</a:t>
            </a:r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Elevator {}</a:t>
            </a:r>
            <a:r>
              <a:rPr lang="en-US"/>
              <a:t> </a:t>
            </a:r>
            <a:r>
              <a:rPr lang="en-US" smtClean="0">
                <a:sym typeface="Wingdings" panose="05000000000000000000" pitchFamily="2" charset="2"/>
              </a:rPr>
              <a:t>wird zu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public class Elevator extends Object {}</a:t>
            </a:r>
          </a:p>
          <a:p>
            <a:pPr marL="342900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theme/theme1.xml><?xml version="1.0" encoding="utf-8"?>
<a:theme xmlns:a="http://schemas.openxmlformats.org/drawingml/2006/main" name="FV_Vorlage_SE1_TUCD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7F7F7F"/>
      </a:hlink>
      <a:folHlink>
        <a:srgbClr val="7F7F7F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13155</Words>
  <Application>Microsoft Office PowerPoint</Application>
  <PresentationFormat>Bildschirmpräsentation (4:3)</PresentationFormat>
  <Paragraphs>4050</Paragraphs>
  <Slides>221</Slides>
  <Notes>73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221</vt:i4>
      </vt:variant>
    </vt:vector>
  </HeadingPairs>
  <TitlesOfParts>
    <vt:vector size="234" baseType="lpstr">
      <vt:lpstr>ＭＳ Ｐゴシック</vt:lpstr>
      <vt:lpstr>Arial</vt:lpstr>
      <vt:lpstr>Bradley Hand ITC</vt:lpstr>
      <vt:lpstr>Calibri</vt:lpstr>
      <vt:lpstr>Consolas</vt:lpstr>
      <vt:lpstr>Courier</vt:lpstr>
      <vt:lpstr>Courier New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 Der TIOBE-Index.</vt:lpstr>
      <vt:lpstr>Anwesenheit und Betreuung</vt:lpstr>
      <vt:lpstr>Struktur des Praktikums</vt:lpstr>
      <vt:lpstr>Klausur</vt:lpstr>
      <vt:lpstr>Ergänzende Ressourcen</vt:lpstr>
      <vt:lpstr>Literaturvorschläge</vt:lpstr>
      <vt:lpstr>Alternative Veranstaltungen an der TU Darmstadt</vt:lpstr>
      <vt:lpstr>Online C++-Referenzen</vt:lpstr>
      <vt:lpstr>C++-FAQ</vt:lpstr>
      <vt:lpstr>C, C++ und Java</vt:lpstr>
      <vt:lpstr>C, C++ und Java</vt:lpstr>
      <vt:lpstr>Übung</vt:lpstr>
      <vt:lpstr>Übungsmaterial</vt:lpstr>
      <vt:lpstr>Demo: Virtuelle Maschine </vt:lpstr>
      <vt:lpstr>Ein paar Worte zu Git</vt:lpstr>
      <vt:lpstr>Fragen?</vt:lpstr>
      <vt:lpstr>Programmierpraktikum C und C++</vt:lpstr>
      <vt:lpstr>Laufendes Beispiel</vt:lpstr>
      <vt:lpstr>Laufendes Beispiel: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Kompilierung</vt:lpstr>
      <vt:lpstr>Kompilierung in Java</vt:lpstr>
      <vt:lpstr>Kompilierung für C/C++ I</vt:lpstr>
      <vt:lpstr>Kompilierung für C/C++ II</vt:lpstr>
      <vt:lpstr>Statisches und dynamisches Linken</vt:lpstr>
      <vt:lpstr>Was genau macht der Präprozessor?</vt:lpstr>
      <vt:lpstr>Was passiert ohne Include Guards?</vt:lpstr>
      <vt:lpstr>Exkurs: Fortgeschrittene Verwendung des Präprozessors</vt:lpstr>
      <vt:lpstr>Definition vs. Deklaration</vt:lpstr>
      <vt:lpstr>Inlining und Code-Optimierung</vt:lpstr>
      <vt:lpstr>Intermezzo</vt:lpstr>
      <vt:lpstr>Programmstart</vt:lpstr>
      <vt:lpstr>Systemstart</vt:lpstr>
      <vt:lpstr>In C(++) ist die Reihenfolge wichtig!</vt:lpstr>
      <vt:lpstr>Weitere Konzepte in C++</vt:lpstr>
      <vt:lpstr>Namenskonflikte vermeiden mit Namespaces</vt:lpstr>
      <vt:lpstr>Sichtbarkeitsmodifikatoren</vt:lpstr>
      <vt:lpstr>Strings in C++</vt:lpstr>
      <vt:lpstr>Standard-Bibliotheken in C++</vt:lpstr>
      <vt:lpstr>Boost:  „Brutschrank“ für C++-Standardkomponenten</vt:lpstr>
      <vt:lpstr>Operatorüberladung</vt:lpstr>
      <vt:lpstr>Exkurs: Casting</vt:lpstr>
      <vt:lpstr>Iterierungskonzepte in C++</vt:lpstr>
      <vt:lpstr>Konzepte und Konventionen sind in C++ wesentlich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Arrays</vt:lpstr>
      <vt:lpstr>Intermezzo</vt:lpstr>
      <vt:lpstr>ConsT Correctness</vt:lpstr>
      <vt:lpstr>const-Korrektheit</vt:lpstr>
      <vt:lpstr>Unveränderlichkeit - const</vt:lpstr>
      <vt:lpstr>Was ist eine C++-Referenz?</vt:lpstr>
      <vt:lpstr>Beispiel: Asterisk und Ampersand</vt:lpstr>
      <vt:lpstr>const bei Objekten</vt:lpstr>
      <vt:lpstr>const Overloading</vt:lpstr>
      <vt:lpstr>Intermezzo: const</vt:lpstr>
      <vt:lpstr>Intermezzo</vt:lpstr>
      <vt:lpstr>Zusammenfassung: Vorteile von const?</vt:lpstr>
      <vt:lpstr>Intermezzo: * und &amp;</vt:lpstr>
      <vt:lpstr>Auf- und Abbauen von Objekten</vt:lpstr>
      <vt:lpstr>Konstruktor, Destruktor und Copy-Konstruktor</vt:lpstr>
      <vt:lpstr>Initialisierungslisten</vt:lpstr>
      <vt:lpstr>Delegating Constructors (C++11)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 (I)</vt:lpstr>
      <vt:lpstr>Assignment-Operator (II)</vt:lpstr>
      <vt:lpstr>Rule of Three (I)</vt:lpstr>
      <vt:lpstr>Rule of Three (II)</vt:lpstr>
      <vt:lpstr>Compiler-generierte Methoden (I)</vt:lpstr>
      <vt:lpstr>Compiler-generierte Methoden (II)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ohne std::shared_ptr</vt:lpstr>
      <vt:lpstr>Person – mit std::shared_ptr</vt:lpstr>
      <vt:lpstr>Beispiel: Mit klassischen Zeigern</vt:lpstr>
      <vt:lpstr>Beispiel: Mit std::shared_ptr</vt:lpstr>
      <vt:lpstr>std::make_shared</vt:lpstr>
      <vt:lpstr>Weak SmartPointer: Motivation</vt:lpstr>
      <vt:lpstr>Weak Pointer (std::weak_ptr)</vt:lpstr>
      <vt:lpstr>Intermezzo</vt:lpstr>
      <vt:lpstr>Lösung: Verzicht auf Zeiger (I)</vt:lpstr>
      <vt:lpstr>Lösung: Verzicht auf Zeiger (II)</vt:lpstr>
      <vt:lpstr>Zusammenfassung: Über- und Rückgabe</vt:lpstr>
      <vt:lpstr>Zusammenfassung</vt:lpstr>
      <vt:lpstr>Programmierpraktikum C und C++</vt:lpstr>
      <vt:lpstr>Was ist Polymorphie?</vt:lpstr>
      <vt:lpstr>Ein einfaches Beispiel für Polymorphie</vt:lpstr>
      <vt:lpstr>Wozu Polymorphie?</vt:lpstr>
      <vt:lpstr>Lösung ohne und mit Polymorphie</vt:lpstr>
      <vt:lpstr>Verschiedene Strategien als Unterklassen</vt:lpstr>
      <vt:lpstr>Intermezzo</vt:lpstr>
      <vt:lpstr>Ein Blick auf die Klassen  ElevatorStrategy</vt:lpstr>
      <vt:lpstr>Ein Blick auf die Klassen  Elevator</vt:lpstr>
      <vt:lpstr>Ein Blick auf die Klassen  Building</vt:lpstr>
      <vt:lpstr>Sichtbarkeits-Modifier bei Vererbung</vt:lpstr>
      <vt:lpstr>Konstruktion und Destruktion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Konflikte</vt:lpstr>
      <vt:lpstr>Implementierungsvererbung: Konflikte</vt:lpstr>
      <vt:lpstr>Implementierungsvererb.: Speicherproblematik</vt:lpstr>
      <vt:lpstr>Implementierungsvererb.: Speicherproblematik</vt:lpstr>
      <vt:lpstr>Implementierungsvererbung:   Schlechtes Design?</vt:lpstr>
      <vt:lpstr>Schnittstellen- vs. Implementierungsvererbung</vt:lpstr>
      <vt:lpstr>Wie funktioniert Mehrfachvererbung in Java?</vt:lpstr>
      <vt:lpstr>Programmierpraktikum C und C++</vt:lpstr>
      <vt:lpstr>Fortgeschrittene Themen in C++</vt:lpstr>
      <vt:lpstr>Templates</vt:lpstr>
      <vt:lpstr>Rückschau: Containerproblem und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Induzierte Schnittstelle</vt:lpstr>
      <vt:lpstr>Mixins: Mehrfachvererbung trifft Templates</vt:lpstr>
      <vt:lpstr>Mixins: Mehrfachvererbung trifft Templates</vt:lpstr>
      <vt:lpstr>Vergleich mit Mehrfachvererbung</vt:lpstr>
      <vt:lpstr>FunktionsZeiger, Funktionsobjekte und Methodenzeiger</vt:lpstr>
      <vt:lpstr>Funktionszeiger: Motivation (I)</vt:lpstr>
      <vt:lpstr>Funktionszeiger: Motivation (II)</vt:lpstr>
      <vt:lpstr>Funktionszeiger: Beispiel II</vt:lpstr>
      <vt:lpstr>Funktionszeiger: Syntax</vt:lpstr>
      <vt:lpstr>Funktionsobjekte und Templates</vt:lpstr>
      <vt:lpstr>Exkurs: automatische Typableitung</vt:lpstr>
      <vt:lpstr>Exkurs: Lambdas (C++11)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Standard-Bibliotheken in C++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 –  Schleife vs. remove_copy_if</vt:lpstr>
      <vt:lpstr>Standard Template Library: Fazit</vt:lpstr>
      <vt:lpstr>Makefiles</vt:lpstr>
      <vt:lpstr>Makefiles: Motivation</vt:lpstr>
      <vt:lpstr>“Make is an expert system.”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Technische Anmerkungen</vt:lpstr>
      <vt:lpstr>Projektvorlagen</vt:lpstr>
      <vt:lpstr>Anschluss des Boards an die Virtuelle Maschine</vt:lpstr>
      <vt:lpstr>Viel Spaß!</vt:lpstr>
      <vt:lpstr>Folien Nächstes Jahr</vt:lpstr>
      <vt:lpstr>Implizite Typ-Konvertierung und Anonyme Objekte</vt:lpstr>
      <vt:lpstr>Implizite Typkonvertierung unterbinden</vt:lpstr>
      <vt:lpstr>Lizenz</vt:lpstr>
      <vt:lpstr>Bildnachweis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1664</cp:revision>
  <dcterms:created xsi:type="dcterms:W3CDTF">2008-08-19T13:25:11Z</dcterms:created>
  <dcterms:modified xsi:type="dcterms:W3CDTF">2016-06-05T07:21:42Z</dcterms:modified>
</cp:coreProperties>
</file>