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988" r:id="rId2"/>
  </p:sldMasterIdLst>
  <p:notesMasterIdLst>
    <p:notesMasterId r:id="rId14"/>
  </p:notesMasterIdLst>
  <p:handoutMasterIdLst>
    <p:handoutMasterId r:id="rId15"/>
  </p:handoutMasterIdLst>
  <p:sldIdLst>
    <p:sldId id="277" r:id="rId3"/>
    <p:sldId id="276" r:id="rId4"/>
    <p:sldId id="265" r:id="rId5"/>
    <p:sldId id="259" r:id="rId6"/>
    <p:sldId id="267" r:id="rId7"/>
    <p:sldId id="278" r:id="rId8"/>
    <p:sldId id="275" r:id="rId9"/>
    <p:sldId id="268" r:id="rId10"/>
    <p:sldId id="274" r:id="rId11"/>
    <p:sldId id="271" r:id="rId12"/>
    <p:sldId id="272" r:id="rId13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2" autoAdjust="0"/>
    <p:restoredTop sz="75632" autoAdjust="0"/>
  </p:normalViewPr>
  <p:slideViewPr>
    <p:cSldViewPr>
      <p:cViewPr varScale="1">
        <p:scale>
          <a:sx n="98" d="100"/>
          <a:sy n="98" d="100"/>
        </p:scale>
        <p:origin x="192" y="78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296"/>
    </p:cViewPr>
  </p:notesText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 smtClean="0">
                <a:solidFill>
                  <a:srgbClr val="005AA9"/>
                </a:solidFill>
              </a:rPr>
              <a:t>Länge</a:t>
            </a:r>
            <a:r>
              <a:rPr lang="en-US" b="1" dirty="0" smtClean="0">
                <a:solidFill>
                  <a:srgbClr val="005AA9"/>
                </a:solidFill>
              </a:rPr>
              <a:t> der </a:t>
            </a:r>
            <a:r>
              <a:rPr lang="en-US" b="1" dirty="0" err="1" smtClean="0">
                <a:solidFill>
                  <a:srgbClr val="005AA9"/>
                </a:solidFill>
              </a:rPr>
              <a:t>Übungsblätter</a:t>
            </a:r>
            <a:r>
              <a:rPr lang="en-US" b="1" dirty="0" smtClean="0">
                <a:solidFill>
                  <a:srgbClr val="005AA9"/>
                </a:solidFill>
              </a:rPr>
              <a:t> </a:t>
            </a:r>
            <a:r>
              <a:rPr lang="en-US" b="1" dirty="0" err="1" smtClean="0">
                <a:solidFill>
                  <a:srgbClr val="005AA9"/>
                </a:solidFill>
              </a:rPr>
              <a:t>nach</a:t>
            </a:r>
            <a:r>
              <a:rPr lang="en-US" b="1" dirty="0" smtClean="0">
                <a:solidFill>
                  <a:srgbClr val="005AA9"/>
                </a:solidFill>
              </a:rPr>
              <a:t> Tag</a:t>
            </a:r>
            <a:endParaRPr lang="en-US" b="1" dirty="0">
              <a:solidFill>
                <a:srgbClr val="005AA9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Tag 1</c:v>
                </c:pt>
              </c:strCache>
            </c:strRef>
          </c:tx>
          <c:spPr>
            <a:solidFill>
              <a:srgbClr val="005AA9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  <c:pt idx="4">
                  <c:v>Tag 5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15</c:v>
                </c:pt>
                <c:pt idx="1">
                  <c:v>14</c:v>
                </c:pt>
                <c:pt idx="2">
                  <c:v>3</c:v>
                </c:pt>
                <c:pt idx="3">
                  <c:v>17</c:v>
                </c:pt>
                <c:pt idx="4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7337680"/>
        <c:axId val="1567331152"/>
      </c:barChart>
      <c:catAx>
        <c:axId val="1567337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331152"/>
        <c:crosses val="autoZero"/>
        <c:auto val="1"/>
        <c:lblAlgn val="ctr"/>
        <c:lblOffset val="100"/>
        <c:noMultiLvlLbl val="0"/>
      </c:catAx>
      <c:valAx>
        <c:axId val="15673311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6733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</a:t>
            </a:r>
            <a:r>
              <a:rPr lang="de-DE" baseline="0" dirty="0" smtClean="0"/>
              <a:t>übersetzen </a:t>
            </a:r>
            <a:r>
              <a:rPr lang="de-DE" baseline="0" smtClean="0"/>
              <a:t>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nthony.anjorin@es.tu-darmstadt.de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2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1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369721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572250"/>
            <a:ext cx="755967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rgbClr val="000000"/>
                </a:solidFill>
              </a:rPr>
              <a:t>© author(s) of these slides 2011 including research results of the research network ES  and TU Darmstadt otherwise as specified at the respective slide</a:t>
            </a: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07075"/>
            <a:ext cx="41036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200" b="1" smtClean="0">
                <a:solidFill>
                  <a:srgbClr val="000000"/>
                </a:solidFill>
              </a:rPr>
              <a:t>Anthony Anjorin und Martin Wieber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  <a:hlinkClick r:id="rId2"/>
              </a:rPr>
              <a:t>anthony.anjorin@es.tu-darmstadt.de</a:t>
            </a:r>
            <a:endParaRPr lang="de-DE" sz="1000" smtClean="0">
              <a:solidFill>
                <a:srgbClr val="000000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</a:rPr>
              <a:t>Tel.+49 6151 16 3678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altLang="de-DE" sz="1000" smtClean="0">
                <a:solidFill>
                  <a:srgbClr val="000000"/>
                </a:solidFill>
              </a:rPr>
              <a:t>12.04.2011</a:t>
            </a: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000" smtClean="0">
              <a:solidFill>
                <a:srgbClr val="000000"/>
              </a:solidFill>
            </a:endParaRPr>
          </a:p>
        </p:txBody>
      </p:sp>
      <p:pic>
        <p:nvPicPr>
          <p:cNvPr id="12" name="Picture 6" descr="tud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4" descr="logo(200x184)_es02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916363"/>
            <a:ext cx="11128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2438400" y="5076825"/>
            <a:ext cx="6551613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200" smtClean="0">
                <a:solidFill>
                  <a:srgbClr val="000000"/>
                </a:solidFill>
              </a:rPr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Prof. Dr. rer. nat. Andy Schürr</a:t>
            </a:r>
            <a:br>
              <a:rPr lang="en-US" sz="1000" smtClean="0">
                <a:solidFill>
                  <a:srgbClr val="000000"/>
                </a:solidFill>
              </a:rPr>
            </a:br>
            <a:r>
              <a:rPr lang="en-US" sz="1000" smtClean="0">
                <a:solidFill>
                  <a:srgbClr val="000000"/>
                </a:solidFill>
              </a:rPr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Dept. of Computer Science (adjunct Professor)</a:t>
            </a:r>
            <a:br>
              <a:rPr lang="en-US" sz="1000" smtClean="0">
                <a:solidFill>
                  <a:srgbClr val="000000"/>
                </a:solidFill>
              </a:rPr>
            </a:br>
            <a:endParaRPr lang="en-US" sz="1000" smtClean="0">
              <a:solidFill>
                <a:srgbClr val="000000"/>
              </a:solidFill>
            </a:endParaRP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www.es.tu-darmstadt.de</a:t>
            </a:r>
          </a:p>
        </p:txBody>
      </p:sp>
      <p:sp>
        <p:nvSpPr>
          <p:cNvPr id="2050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358775" y="488950"/>
            <a:ext cx="6734175" cy="838200"/>
          </a:xfrm>
        </p:spPr>
        <p:txBody>
          <a:bodyPr lIns="91440" tIns="45720" rIns="91440" bIns="45720" anchor="b" anchorCtr="1"/>
          <a:lstStyle>
            <a:lvl1pPr>
              <a:defRPr sz="2800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2051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8775" y="1449388"/>
            <a:ext cx="6734175" cy="942975"/>
          </a:xfrm>
        </p:spPr>
        <p:txBody>
          <a:bodyPr/>
          <a:lstStyle>
            <a:lvl1pPr marL="0" indent="0" algn="ctr">
              <a:defRPr b="1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674631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0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61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1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542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.bin"/><Relationship Id="rId5" Type="http://schemas.openxmlformats.org/officeDocument/2006/relationships/vmlDrawing" Target="../drawings/vmlDrawing2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18.09.2014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2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5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2057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r:id="rId6" imgW="1038370" imgH="980952" progId="PBrush">
                  <p:embed/>
                </p:oleObj>
              </mc:Choice>
              <mc:Fallback>
                <p:oleObj r:id="rId6" imgW="1038370" imgH="980952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2059" name="Picture 8" descr="tud_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78" r:id="rId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oodle.tu-darmstadt.de/mod/forum/view.php?id=101856" TargetMode="External"/><Relationship Id="rId3" Type="http://schemas.openxmlformats.org/officeDocument/2006/relationships/hyperlink" Target="https://code.google.com/p/tud-cpp-praktikum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s://www.dropbox.com/sh/rn714n1ugt6t3ke/AAB2rCt7FCHstSCp_NbnLekya?dl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google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://svnbook.red-bean.com/index.d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229350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Organisatorisches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 war und ist sehr beliebt.</a:t>
            </a: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 = „C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objects</a:t>
            </a:r>
            <a:r>
              <a:rPr lang="de-DE" dirty="0">
                <a:solidFill>
                  <a:schemeClr val="bg1"/>
                </a:solidFill>
              </a:rPr>
              <a:t>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C/C++?</a:t>
            </a:r>
          </a:p>
        </p:txBody>
      </p:sp>
      <p:pic>
        <p:nvPicPr>
          <p:cNvPr id="15363" name="Picture 2" descr="http://sogrady-media.redmonk.com/sogrady/files/2013/07/programming-lang-rankings-june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9" r="316" b="63519"/>
          <a:stretch>
            <a:fillRect/>
          </a:stretch>
        </p:blipFill>
        <p:spPr bwMode="auto">
          <a:xfrm>
            <a:off x="779463" y="1477963"/>
            <a:ext cx="6513512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hteck 3"/>
          <p:cNvSpPr>
            <a:spLocks noChangeArrowheads="1"/>
          </p:cNvSpPr>
          <p:nvPr/>
        </p:nvSpPr>
        <p:spPr bwMode="auto">
          <a:xfrm>
            <a:off x="793750" y="1484313"/>
            <a:ext cx="63706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/>
              <a:t>The RedMonk Programming Language Rankings: June 2013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 rot="-5400000">
            <a:off x="-848518" y="3706019"/>
            <a:ext cx="28384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Stack Overflow (#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tags)</a:t>
            </a:r>
          </a:p>
        </p:txBody>
      </p:sp>
      <p:sp>
        <p:nvSpPr>
          <p:cNvPr id="15366" name="Textfeld 5"/>
          <p:cNvSpPr txBox="1">
            <a:spLocks noChangeArrowheads="1"/>
          </p:cNvSpPr>
          <p:nvPr/>
        </p:nvSpPr>
        <p:spPr bwMode="auto">
          <a:xfrm>
            <a:off x="1258888" y="6137275"/>
            <a:ext cx="2378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GitHub (#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projects</a:t>
            </a:r>
            <a:r>
              <a:rPr lang="de-DE" altLang="de-DE" sz="1800" dirty="0"/>
              <a:t>)</a:t>
            </a:r>
          </a:p>
        </p:txBody>
      </p:sp>
      <p:sp>
        <p:nvSpPr>
          <p:cNvPr id="15367" name="Ellipse 6"/>
          <p:cNvSpPr>
            <a:spLocks noChangeArrowheads="1"/>
          </p:cNvSpPr>
          <p:nvPr/>
        </p:nvSpPr>
        <p:spPr bwMode="auto">
          <a:xfrm rot="-2145844">
            <a:off x="4999038" y="2430463"/>
            <a:ext cx="576262" cy="914400"/>
          </a:xfrm>
          <a:prstGeom prst="ellipse">
            <a:avLst/>
          </a:prstGeom>
          <a:solidFill>
            <a:srgbClr val="FC7428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/>
          </a:p>
        </p:txBody>
      </p:sp>
      <p:sp>
        <p:nvSpPr>
          <p:cNvPr id="9" name="Abgerundete rechteckige Legende 8"/>
          <p:cNvSpPr/>
          <p:nvPr/>
        </p:nvSpPr>
        <p:spPr>
          <a:xfrm>
            <a:off x="5364163" y="3355975"/>
            <a:ext cx="3311525" cy="720725"/>
          </a:xfrm>
          <a:prstGeom prst="wedgeRoundRectCallout">
            <a:avLst>
              <a:gd name="adj1" fmla="val -47377"/>
              <a:gd name="adj2" fmla="val -666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Ähnliche Ergebnisse auch bei sehr unterschiedlichem Index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788025" y="5002213"/>
            <a:ext cx="3009900" cy="973137"/>
          </a:xfrm>
          <a:prstGeom prst="wedgeRoundRectCallout">
            <a:avLst>
              <a:gd name="adj1" fmla="val -40905"/>
              <a:gd name="adj2" fmla="val -129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Rankings sind weder wirklich wissenschaftlich noch branchenspezifisch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822700" y="6194425"/>
            <a:ext cx="5329238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http://redmonk.com/sogrady/2013/07/25/language-rankings-6-13/</a:t>
            </a:r>
          </a:p>
        </p:txBody>
      </p:sp>
      <p:sp>
        <p:nvSpPr>
          <p:cNvPr id="3" name="Textfeld 2"/>
          <p:cNvSpPr txBox="1">
            <a:spLocks noChangeArrowheads="1"/>
          </p:cNvSpPr>
          <p:nvPr/>
        </p:nvSpPr>
        <p:spPr bwMode="auto">
          <a:xfrm>
            <a:off x="5364163" y="4797425"/>
            <a:ext cx="5762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9600" b="1" dirty="0">
                <a:solidFill>
                  <a:srgbClr val="005AA9"/>
                </a:solidFill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</a:t>
            </a:r>
            <a:r>
              <a:rPr lang="de-DE" sz="2200" strike="sngStrike" dirty="0" smtClean="0"/>
              <a:t>die</a:t>
            </a:r>
            <a:r>
              <a:rPr lang="de-DE" sz="2200" dirty="0" smtClean="0"/>
              <a:t>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Das wird </a:t>
            </a:r>
            <a:r>
              <a:rPr lang="de-DE" sz="2200" b="1" dirty="0" smtClean="0"/>
              <a:t>nicht behandelt</a:t>
            </a:r>
            <a:r>
              <a:rPr lang="de-DE" sz="2200" dirty="0" smtClean="0"/>
              <a:t>: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852323" y="5013176"/>
            <a:ext cx="3024336" cy="1309143"/>
          </a:xfrm>
          <a:prstGeom prst="wedgeRoundRectCallout">
            <a:avLst>
              <a:gd name="adj1" fmla="val -74444"/>
              <a:gd name="adj2" fmla="val -469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Allgemeine </a:t>
            </a:r>
            <a:r>
              <a:rPr lang="de-DE" b="1" dirty="0" smtClean="0">
                <a:solidFill>
                  <a:schemeClr val="bg1"/>
                </a:solidFill>
              </a:rPr>
              <a:t>Programmiererfahrung</a:t>
            </a:r>
            <a:r>
              <a:rPr lang="de-DE" dirty="0" smtClean="0">
                <a:solidFill>
                  <a:schemeClr val="bg1"/>
                </a:solidFill>
              </a:rPr>
              <a:t> und </a:t>
            </a:r>
            <a:r>
              <a:rPr lang="de-DE" b="1" dirty="0" smtClean="0">
                <a:solidFill>
                  <a:schemeClr val="bg1"/>
                </a:solidFill>
              </a:rPr>
              <a:t>Kenntnisse in Java </a:t>
            </a:r>
            <a:r>
              <a:rPr lang="de-DE" dirty="0" smtClean="0">
                <a:solidFill>
                  <a:schemeClr val="bg1"/>
                </a:solidFill>
              </a:rPr>
              <a:t>werden vorausgesetzt!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Hörsaal</a:t>
            </a:r>
            <a:br>
              <a:rPr lang="de-DE" dirty="0" smtClean="0"/>
            </a:b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/>
              <a:t>roland.kluge@es.tu</a:t>
            </a:r>
            <a:r>
              <a:rPr lang="de-DE" dirty="0" smtClean="0"/>
              <a:t>...),</a:t>
            </a:r>
            <a:br>
              <a:rPr lang="de-DE" dirty="0" smtClean="0"/>
            </a:br>
            <a:r>
              <a:rPr lang="de-DE" dirty="0" smtClean="0"/>
              <a:t>Eugen Lutz, Matthias </a:t>
            </a:r>
            <a:r>
              <a:rPr lang="de-DE" dirty="0" err="1"/>
              <a:t>Gazzari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4644008" y="4437113"/>
            <a:ext cx="3960241" cy="936104"/>
          </a:xfrm>
          <a:prstGeom prst="wedgeRoundRectCallout">
            <a:avLst>
              <a:gd name="adj1" fmla="val -40343"/>
              <a:gd name="adj2" fmla="val -63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Wer mehr </a:t>
            </a:r>
            <a:r>
              <a:rPr lang="de-DE" dirty="0">
                <a:solidFill>
                  <a:schemeClr val="bg1"/>
                </a:solidFill>
              </a:rPr>
              <a:t>als </a:t>
            </a:r>
            <a:r>
              <a:rPr lang="de-DE" b="1" dirty="0">
                <a:solidFill>
                  <a:schemeClr val="bg1"/>
                </a:solidFill>
              </a:rPr>
              <a:t>1 </a:t>
            </a:r>
            <a:r>
              <a:rPr lang="de-DE" b="1" dirty="0" smtClean="0">
                <a:solidFill>
                  <a:schemeClr val="bg1"/>
                </a:solidFill>
              </a:rPr>
              <a:t>Tag (=2 Kontrollen) </a:t>
            </a:r>
            <a:r>
              <a:rPr lang="de-DE" dirty="0">
                <a:solidFill>
                  <a:schemeClr val="bg1"/>
                </a:solidFill>
              </a:rPr>
              <a:t>fehlt (egal wieso), darf </a:t>
            </a:r>
            <a:r>
              <a:rPr lang="de-DE" b="1" dirty="0">
                <a:solidFill>
                  <a:schemeClr val="bg1"/>
                </a:solidFill>
              </a:rPr>
              <a:t>nicht </a:t>
            </a:r>
            <a:r>
              <a:rPr lang="de-DE" dirty="0" smtClean="0">
                <a:solidFill>
                  <a:schemeClr val="bg1"/>
                </a:solidFill>
              </a:rPr>
              <a:t>an </a:t>
            </a:r>
            <a:r>
              <a:rPr lang="de-DE" dirty="0">
                <a:solidFill>
                  <a:schemeClr val="bg1"/>
                </a:solidFill>
              </a:rPr>
              <a:t>der Klausur </a:t>
            </a:r>
            <a:r>
              <a:rPr lang="de-DE" dirty="0" smtClean="0">
                <a:solidFill>
                  <a:schemeClr val="bg1"/>
                </a:solidFill>
              </a:rPr>
              <a:t>teilnehmen!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388768" y="3001963"/>
            <a:ext cx="2759075" cy="688975"/>
          </a:xfrm>
          <a:prstGeom prst="wedgeRoundRectCallout">
            <a:avLst>
              <a:gd name="adj1" fmla="val -55368"/>
              <a:gd name="adj2" fmla="val -416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640762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Termin</a:t>
            </a:r>
          </a:p>
          <a:p>
            <a:pPr marL="180975" lvl="1" indent="0" eaLnBrk="1" hangingPunct="1">
              <a:buNone/>
            </a:pPr>
            <a:r>
              <a:rPr lang="de-DE" altLang="de-DE" dirty="0" smtClean="0"/>
              <a:t>Datum:	</a:t>
            </a:r>
            <a:r>
              <a:rPr lang="de-DE" altLang="de-DE" dirty="0"/>
              <a:t> </a:t>
            </a:r>
            <a:r>
              <a:rPr lang="de-DE" altLang="de-DE" dirty="0" smtClean="0"/>
              <a:t>Dienstag, 14.10.2014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Raum:	</a:t>
            </a:r>
            <a:r>
              <a:rPr lang="de-DE" altLang="de-DE" b="1" dirty="0" smtClean="0">
                <a:solidFill>
                  <a:srgbClr val="FF0000"/>
                </a:solidFill>
              </a:rPr>
              <a:t> </a:t>
            </a:r>
            <a:r>
              <a:rPr lang="de-DE" altLang="de-DE" dirty="0" smtClean="0">
                <a:solidFill>
                  <a:srgbClr val="FF0000"/>
                </a:solidFill>
              </a:rPr>
              <a:t>	</a:t>
            </a:r>
            <a:r>
              <a:rPr lang="de-DE" altLang="de-DE" dirty="0" smtClean="0"/>
              <a:t>S1|01 A01</a:t>
            </a:r>
          </a:p>
          <a:p>
            <a:pPr marL="180975" lvl="1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Inhalt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Tag 1 bis Tag 4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(Tag 5 und Tag 6 sind </a:t>
            </a:r>
            <a:r>
              <a:rPr lang="de-DE" altLang="de-DE" b="1" dirty="0" smtClean="0"/>
              <a:t>nicht</a:t>
            </a:r>
            <a:r>
              <a:rPr lang="de-DE" altLang="de-DE" dirty="0" smtClean="0"/>
              <a:t> klausurrelevant)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Vorbereitung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Übungen aus dem Praktikum selbstständig lösen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Zur Teilnahme erforderlich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amtlicher Lichtbildausweis, Klausuranmeldung (</a:t>
            </a:r>
            <a:r>
              <a:rPr lang="de-DE" altLang="de-DE" b="1" dirty="0" smtClean="0"/>
              <a:t>TUCaN!</a:t>
            </a:r>
            <a:r>
              <a:rPr lang="de-DE" altLang="de-DE" dirty="0" smtClean="0"/>
              <a:t>)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2627313" y="3068638"/>
            <a:ext cx="3097212" cy="720725"/>
          </a:xfrm>
          <a:prstGeom prst="wedgeRoundRectCallout">
            <a:avLst>
              <a:gd name="adj1" fmla="val -57657"/>
              <a:gd name="adj2" fmla="val 356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Programmierung mit C++ (</a:t>
            </a:r>
            <a:r>
              <a:rPr lang="de-DE" dirty="0" err="1">
                <a:solidFill>
                  <a:schemeClr val="bg1"/>
                </a:solidFill>
              </a:rPr>
              <a:t>Eclipse</a:t>
            </a:r>
            <a:r>
              <a:rPr lang="de-DE" dirty="0">
                <a:solidFill>
                  <a:schemeClr val="bg1"/>
                </a:solidFill>
              </a:rPr>
              <a:t> CDT)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627313" y="4221088"/>
            <a:ext cx="2951163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Programmierung mit C für eingebettete Systeme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940153" y="5157192"/>
            <a:ext cx="2088232" cy="720725"/>
          </a:xfrm>
          <a:prstGeom prst="wedgeRoundRectCallout">
            <a:avLst>
              <a:gd name="adj1" fmla="val -39089"/>
              <a:gd name="adj2" fmla="val 81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Sollte bereits geschehen sein!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Betrieb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6792"/>
            <a:ext cx="8640762" cy="40322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Übung (nachmittags) im </a:t>
            </a:r>
            <a:r>
              <a:rPr lang="de-DE" dirty="0" smtClean="0"/>
              <a:t>Raum 67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IDE-Installer für das eigene Notebook</a:t>
            </a:r>
          </a:p>
          <a:p>
            <a:pPr marL="180975" lvl="1" indent="0" eaLnBrk="1" hangingPunct="1">
              <a:buNone/>
              <a:defRPr/>
            </a:pPr>
            <a:r>
              <a:rPr lang="en-US" sz="1600" u="sng" dirty="0" smtClean="0">
                <a:hlinkClick r:id="rId2"/>
              </a:rPr>
              <a:t>https</a:t>
            </a:r>
            <a:r>
              <a:rPr lang="en-US" sz="1600" u="sng" dirty="0">
                <a:hlinkClick r:id="rId2"/>
              </a:rPr>
              <a:t>://</a:t>
            </a:r>
            <a:r>
              <a:rPr lang="en-US" sz="1600" u="sng" dirty="0" smtClean="0">
                <a:hlinkClick r:id="rId2"/>
              </a:rPr>
              <a:t>www.dropbox.com/sh/rn714n1ugt6t3ke/AAB2rCt7FCHstSCp_NbnLekya?dl=0</a:t>
            </a:r>
            <a:r>
              <a:rPr lang="en-US" sz="1600" u="sng" dirty="0" smtClean="0"/>
              <a:t/>
            </a:r>
            <a:br>
              <a:rPr lang="en-US" sz="1600" u="sng" dirty="0" smtClean="0"/>
            </a:br>
            <a:endParaRPr lang="de-DE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Übungsblätter/Vorlesungsfolien/Code-Beispiele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sz="1600" dirty="0" smtClean="0">
                <a:hlinkClick r:id="rId3"/>
              </a:rPr>
              <a:t>https</a:t>
            </a:r>
            <a:r>
              <a:rPr lang="de-DE" sz="1600" dirty="0">
                <a:hlinkClick r:id="rId3"/>
              </a:rPr>
              <a:t>://code.google.com/p/tud-cpp-praktikum/</a:t>
            </a:r>
            <a:endParaRPr lang="de-DE" sz="1600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None/>
              <a:defRPr/>
            </a:pPr>
            <a:r>
              <a:rPr lang="de-DE" dirty="0" smtClean="0"/>
              <a:t>Eigenes Projekt erstellen mit SVN/Git:</a:t>
            </a:r>
          </a:p>
          <a:p>
            <a:pPr marL="0" indent="0" eaLnBrk="1" hangingPunct="1">
              <a:buNone/>
              <a:defRPr/>
            </a:pPr>
            <a:r>
              <a:rPr lang="de-DE" sz="1600" b="0" dirty="0" smtClean="0"/>
              <a:t>  Einführung in SVN: </a:t>
            </a:r>
            <a:r>
              <a:rPr lang="de-DE" sz="1600" b="0" dirty="0" smtClean="0">
                <a:hlinkClick r:id="rId4"/>
              </a:rPr>
              <a:t>http</a:t>
            </a:r>
            <a:r>
              <a:rPr lang="de-DE" sz="1600" b="0" dirty="0">
                <a:hlinkClick r:id="rId4"/>
              </a:rPr>
              <a:t>://</a:t>
            </a:r>
            <a:r>
              <a:rPr lang="de-DE" sz="1600" b="0" dirty="0" smtClean="0">
                <a:hlinkClick r:id="rId4"/>
              </a:rPr>
              <a:t>svnbook.red-bean.com/index.de.html</a:t>
            </a:r>
            <a:r>
              <a:rPr lang="de-DE" sz="1600" b="0" dirty="0" smtClean="0"/>
              <a:t/>
            </a:r>
            <a:br>
              <a:rPr lang="de-DE" sz="1600" b="0" dirty="0" smtClean="0"/>
            </a:br>
            <a:r>
              <a:rPr lang="de-DE" sz="1600" b="0" dirty="0" smtClean="0"/>
              <a:t>  Einführung in Git: </a:t>
            </a:r>
            <a:r>
              <a:rPr lang="de-DE" sz="1600" b="0" dirty="0" smtClean="0">
                <a:hlinkClick r:id="rId5"/>
              </a:rPr>
              <a:t>http</a:t>
            </a:r>
            <a:r>
              <a:rPr lang="de-DE" sz="1600" b="0" dirty="0">
                <a:hlinkClick r:id="rId5"/>
              </a:rPr>
              <a:t>://</a:t>
            </a:r>
            <a:r>
              <a:rPr lang="de-DE" sz="1600" b="0" dirty="0" smtClean="0">
                <a:hlinkClick r:id="rId5"/>
              </a:rPr>
              <a:t>git-scm.com/book/de</a:t>
            </a:r>
            <a:r>
              <a:rPr lang="de-DE" sz="1600" b="0" dirty="0" smtClean="0"/>
              <a:t> </a:t>
            </a:r>
            <a:br>
              <a:rPr lang="de-DE" sz="1600" b="0" dirty="0" smtClean="0"/>
            </a:br>
            <a:r>
              <a:rPr lang="de-DE" sz="1600" b="0" dirty="0" smtClean="0"/>
              <a:t>  Git/SVN @ Google: </a:t>
            </a:r>
            <a:r>
              <a:rPr lang="de-DE" sz="1600" b="0" dirty="0" smtClean="0">
                <a:hlinkClick r:id="rId6"/>
              </a:rPr>
              <a:t>https</a:t>
            </a:r>
            <a:r>
              <a:rPr lang="de-DE" sz="1600" b="0" dirty="0" smtClean="0">
                <a:hlinkClick r:id="rId6"/>
              </a:rPr>
              <a:t>://code.google.com</a:t>
            </a:r>
            <a:r>
              <a:rPr lang="de-DE" sz="1600" b="0" dirty="0" smtClean="0">
                <a:hlinkClick r:id="rId6"/>
              </a:rPr>
              <a:t>/</a:t>
            </a:r>
            <a:r>
              <a:rPr lang="de-DE" sz="1600" b="0" dirty="0" smtClean="0"/>
              <a:t/>
            </a:r>
            <a:br>
              <a:rPr lang="de-DE" sz="1600" b="0" dirty="0" smtClean="0"/>
            </a:br>
            <a:r>
              <a:rPr lang="de-DE" sz="1600" b="0" dirty="0" smtClean="0"/>
              <a:t>  Git @ GitHub:</a:t>
            </a:r>
            <a:r>
              <a:rPr lang="de-DE" sz="1600" b="0" dirty="0" smtClean="0"/>
              <a:t> </a:t>
            </a:r>
            <a:r>
              <a:rPr lang="de-DE" sz="1600" b="0" dirty="0" smtClean="0">
                <a:hlinkClick r:id="rId7"/>
              </a:rPr>
              <a:t>https</a:t>
            </a:r>
            <a:r>
              <a:rPr lang="de-DE" sz="1600" b="0" dirty="0">
                <a:hlinkClick r:id="rId7"/>
              </a:rPr>
              <a:t>://github.com</a:t>
            </a:r>
            <a:r>
              <a:rPr lang="de-DE" sz="1600" b="0" dirty="0" smtClean="0">
                <a:hlinkClick r:id="rId7"/>
              </a:rPr>
              <a:t>/</a:t>
            </a:r>
            <a:r>
              <a:rPr lang="de-DE" sz="1600" b="0" dirty="0" smtClean="0"/>
              <a:t> </a:t>
            </a:r>
            <a:endParaRPr lang="de-DE" sz="1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Forum via Moodle</a:t>
            </a:r>
          </a:p>
          <a:p>
            <a:pPr marL="169862" lvl="1" indent="0" eaLnBrk="1" hangingPunct="1">
              <a:buNone/>
              <a:defRPr/>
            </a:pPr>
            <a:r>
              <a:rPr lang="de-DE" dirty="0" smtClean="0">
                <a:hlinkClick r:id="rId8"/>
              </a:rPr>
              <a:t>https</a:t>
            </a:r>
            <a:r>
              <a:rPr lang="de-DE" dirty="0">
                <a:hlinkClick r:id="rId8"/>
              </a:rPr>
              <a:t>://</a:t>
            </a:r>
            <a:r>
              <a:rPr lang="de-DE" dirty="0" smtClean="0">
                <a:hlinkClick r:id="rId8"/>
              </a:rPr>
              <a:t>moodle.tu-darmstadt.de/mod/forum/view.php?id=101856</a:t>
            </a:r>
            <a:r>
              <a:rPr lang="de-DE" dirty="0" smtClean="0"/>
              <a:t> </a:t>
            </a:r>
            <a:endParaRPr 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6054725" y="3668713"/>
            <a:ext cx="2578100" cy="768399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Am besten regelmäßig </a:t>
            </a:r>
            <a:r>
              <a:rPr lang="de-DE" dirty="0" smtClean="0">
                <a:solidFill>
                  <a:schemeClr val="bg1"/>
                </a:solidFill>
              </a:rPr>
              <a:t>aktualisieren – siehe Übungsblatt 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6444208" y="5099051"/>
            <a:ext cx="2088232" cy="720725"/>
          </a:xfrm>
          <a:prstGeom prst="wedgeRoundRectCallout">
            <a:avLst>
              <a:gd name="adj1" fmla="val -39089"/>
              <a:gd name="adj2" fmla="val 81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Fragen lieber hier als via Mail!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Ein Wort zu den Übungsblättern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6792"/>
            <a:ext cx="8424167" cy="4032250"/>
          </a:xfrm>
        </p:spPr>
        <p:txBody>
          <a:bodyPr/>
          <a:lstStyle/>
          <a:p>
            <a:pPr eaLnBrk="1" hangingPunct="1">
              <a:defRPr/>
            </a:pPr>
            <a:r>
              <a:rPr lang="de-DE" b="0" dirty="0" smtClean="0"/>
              <a:t>Alle </a:t>
            </a:r>
            <a:r>
              <a:rPr lang="de-DE" dirty="0" smtClean="0"/>
              <a:t>nicht-optionalen</a:t>
            </a:r>
            <a:r>
              <a:rPr lang="de-DE" b="0" dirty="0" smtClean="0"/>
              <a:t> Übungsaufgaben sind </a:t>
            </a:r>
            <a:r>
              <a:rPr lang="de-DE" dirty="0" smtClean="0"/>
              <a:t>klausurrelevant</a:t>
            </a:r>
            <a:r>
              <a:rPr lang="de-DE" b="0" dirty="0" smtClean="0"/>
              <a:t>.</a:t>
            </a:r>
          </a:p>
          <a:p>
            <a:pPr eaLnBrk="1" hangingPunct="1">
              <a:defRPr/>
            </a:pPr>
            <a:r>
              <a:rPr lang="de-DE" b="0" dirty="0" smtClean="0"/>
              <a:t>Die Aufgabenblätter sind unterschiedlich lang – man muss nicht immer am Tagesende mit dem Blatt fertig sein!</a:t>
            </a:r>
            <a:endParaRPr lang="de-DE" b="0" dirty="0" smtClean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958530886"/>
              </p:ext>
            </p:extLst>
          </p:nvPr>
        </p:nvGraphicFramePr>
        <p:xfrm>
          <a:off x="358774" y="2689578"/>
          <a:ext cx="8173665" cy="3691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34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I 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Bücher: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Bruce 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Scott Meyers: 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Bjarne </a:t>
            </a:r>
            <a:r>
              <a:rPr lang="de-DE" altLang="de-DE" dirty="0" err="1" smtClean="0"/>
              <a:t>Stroustrup</a:t>
            </a:r>
            <a:r>
              <a:rPr lang="de-DE" altLang="de-DE" dirty="0" smtClean="0"/>
              <a:t>: Einführung in die Programmierung mit C++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3816854" y="767361"/>
            <a:ext cx="3347434" cy="559789"/>
          </a:xfrm>
          <a:prstGeom prst="wedgeRoundRectCallout">
            <a:avLst>
              <a:gd name="adj1" fmla="val -67727"/>
              <a:gd name="adj2" fmla="val 32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Alles Klausurrelevante wird während der 6 Tage vermittelt.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II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Material anderer C++-Einführungsveranstaltungen: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sz="1200" dirty="0" smtClean="0"/>
          </a:p>
          <a:p>
            <a:r>
              <a:rPr lang="de-DE" altLang="de-DE" dirty="0" smtClean="0"/>
              <a:t>u.v.m.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5527887" y="3140968"/>
            <a:ext cx="3347434" cy="55978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Hauptsächlich Grundlegendes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76933" y="1863682"/>
            <a:ext cx="3347434" cy="559789"/>
          </a:xfrm>
          <a:prstGeom prst="wedgeRoundRectCallout">
            <a:avLst>
              <a:gd name="adj1" fmla="val -76516"/>
              <a:gd name="adj2" fmla="val 38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  <a:endParaRPr lang="de-DE" altLang="de-DE" dirty="0" smtClean="0">
              <a:ea typeface="ＭＳ Ｐゴシック" pitchFamily="34" charset="-128"/>
            </a:endParaRP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s_vorlage">
  <a:themeElements>
    <a:clrScheme name="ES b Farbschema TUD-CD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AA9"/>
      </a:accent1>
      <a:accent2>
        <a:srgbClr val="0083CC"/>
      </a:accent2>
      <a:accent3>
        <a:srgbClr val="009D81"/>
      </a:accent3>
      <a:accent4>
        <a:srgbClr val="FDCA00"/>
      </a:accent4>
      <a:accent5>
        <a:srgbClr val="EC6500"/>
      </a:accent5>
      <a:accent6>
        <a:srgbClr val="E6001A"/>
      </a:accent6>
      <a:hlink>
        <a:srgbClr val="005AA9"/>
      </a:hlink>
      <a:folHlink>
        <a:srgbClr val="B5B5B5"/>
      </a:folHlink>
    </a:clrScheme>
    <a:fontScheme name="PPT-for-all___2008-02-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lnDef>
  </a:objectDefaults>
  <a:extraClrSchemeLst>
    <a:extraClrScheme>
      <a:clrScheme name="PPT-for-all___2008-02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601</Words>
  <Application>Microsoft Office PowerPoint</Application>
  <PresentationFormat>Bildschirmpräsentation (4:3)</PresentationFormat>
  <Paragraphs>158</Paragraphs>
  <Slides>11</Slides>
  <Notes>5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Lucida Sans Unicode</vt:lpstr>
      <vt:lpstr>Stafford</vt:lpstr>
      <vt:lpstr>Times New Roman</vt:lpstr>
      <vt:lpstr>Wingdings</vt:lpstr>
      <vt:lpstr>FV_Vorlage_SE1_TUCD</vt:lpstr>
      <vt:lpstr>es_vorlage</vt:lpstr>
      <vt:lpstr>Programmierpraktikum C und C++</vt:lpstr>
      <vt:lpstr>Zielsetzung</vt:lpstr>
      <vt:lpstr>Organisatorisches </vt:lpstr>
      <vt:lpstr>Klausur</vt:lpstr>
      <vt:lpstr>Betrieb</vt:lpstr>
      <vt:lpstr>Ein Wort zu den Übungsblättern</vt:lpstr>
      <vt:lpstr>Literaturvorschläge I </vt:lpstr>
      <vt:lpstr>Literaturvorschläge II</vt:lpstr>
      <vt:lpstr>C, C++ und Java</vt:lpstr>
      <vt:lpstr>Wie wichtig sind C/C++?</vt:lpstr>
      <vt:lpstr>Wie wichtig sind C/C++?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319</cp:revision>
  <dcterms:created xsi:type="dcterms:W3CDTF">2008-08-19T13:25:11Z</dcterms:created>
  <dcterms:modified xsi:type="dcterms:W3CDTF">2014-09-18T06:18:09Z</dcterms:modified>
</cp:coreProperties>
</file>