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6" r:id="rId4"/>
    <p:sldId id="265" r:id="rId5"/>
    <p:sldId id="259" r:id="rId6"/>
    <p:sldId id="267" r:id="rId7"/>
    <p:sldId id="275" r:id="rId8"/>
    <p:sldId id="268" r:id="rId9"/>
    <p:sldId id="273" r:id="rId10"/>
    <p:sldId id="270" r:id="rId11"/>
    <p:sldId id="274" r:id="rId12"/>
    <p:sldId id="271" r:id="rId13"/>
    <p:sldId id="272" r:id="rId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8" autoAdjust="0"/>
    <p:restoredTop sz="90570" autoAdjust="0"/>
  </p:normalViewPr>
  <p:slideViewPr>
    <p:cSldViewPr>
      <p:cViewPr varScale="1">
        <p:scale>
          <a:sx n="120" d="100"/>
          <a:sy n="120" d="100"/>
        </p:scale>
        <p:origin x="780" y="84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BAC0AB0F-6905-4260-85BE-696E26F64A04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6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November 19, 2007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</a:t>
            </a:r>
            <a:fld id="{28E94DD0-FCBD-4017-91AA-9AA1E95020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8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25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25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25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66AE9269-9060-4292-9F9B-0DC58C1C27A9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tu-darmstadt.de/mod/forum/view.php?id=98263" TargetMode="External"/><Relationship Id="rId3" Type="http://schemas.openxmlformats.org/officeDocument/2006/relationships/hyperlink" Target="https://code.google.com/p/tud-cpp-praktiku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dropbox.com/sh/rn714n1ugt6t3ke/AAB2rCt7FCHstSCp_NbnLekya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://svnbook.red-bean.com/index.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g"/><Relationship Id="rId10" Type="http://schemas.openxmlformats.org/officeDocument/2006/relationships/image" Target="../media/image12.jpeg"/><Relationship Id="rId4" Type="http://schemas.openxmlformats.org/officeDocument/2006/relationships/hyperlink" Target="http://www.es.tu-darmstadt.de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Programmierpraktikum</a:t>
            </a:r>
            <a:r>
              <a:rPr lang="en-US" altLang="de-DE" smtClean="0"/>
              <a:t> C und C++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en-US" altLang="de-DE" smtClean="0"/>
              <a:t>Organisatorisches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4052081" y="5883289"/>
            <a:ext cx="113587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Eine </a:t>
            </a:r>
            <a:r>
              <a:rPr lang="de-DE" altLang="de-DE" dirty="0" smtClean="0">
                <a:ea typeface="ＭＳ Ｐゴシック" pitchFamily="34" charset="-128"/>
              </a:rPr>
              <a:t>kurze </a:t>
            </a:r>
            <a:r>
              <a:rPr lang="de-DE" altLang="de-DE" dirty="0" smtClean="0">
                <a:ea typeface="ＭＳ Ｐゴシック" pitchFamily="34" charset="-128"/>
              </a:rPr>
              <a:t>Geschichte von…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  <a:endCxn id="22" idx="0"/>
          </p:cNvCxnSpPr>
          <p:nvPr/>
        </p:nvCxnSpPr>
        <p:spPr bwMode="auto">
          <a:xfrm>
            <a:off x="4357922" y="5440095"/>
            <a:ext cx="2403" cy="47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36294"/>
            <a:ext cx="859905" cy="166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22" y="3590098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</a:t>
            </a:r>
            <a:r>
              <a:rPr lang="de-DE" sz="1600" dirty="0" smtClean="0">
                <a:solidFill>
                  <a:schemeClr val="bg1"/>
                </a:solidFill>
              </a:rPr>
              <a:t>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439660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81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 = „C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objects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Stack Overflow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GitHub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projects</a:t>
            </a:r>
            <a:r>
              <a:rPr lang="de-DE" altLang="de-DE" sz="1800" dirty="0"/>
              <a:t>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  <a:endParaRPr lang="de-DE" altLang="de-DE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Das wird </a:t>
            </a:r>
            <a:r>
              <a:rPr lang="de-DE" sz="2200" b="1" dirty="0" smtClean="0"/>
              <a:t>nicht behandelt</a:t>
            </a:r>
            <a:r>
              <a:rPr lang="de-DE" sz="2200" dirty="0" smtClean="0"/>
              <a:t>: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52323" y="5013176"/>
            <a:ext cx="3024336" cy="1309143"/>
          </a:xfrm>
          <a:prstGeom prst="wedgeRoundRectCallout">
            <a:avLst>
              <a:gd name="adj1" fmla="val -74444"/>
              <a:gd name="adj2" fmla="val -469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Allgemeine </a:t>
            </a:r>
            <a:r>
              <a:rPr lang="de-DE" b="1" dirty="0" smtClean="0">
                <a:solidFill>
                  <a:schemeClr val="bg1"/>
                </a:solidFill>
              </a:rPr>
              <a:t>Programmiererfahrung</a:t>
            </a:r>
            <a:r>
              <a:rPr lang="de-DE" dirty="0" smtClean="0">
                <a:solidFill>
                  <a:schemeClr val="bg1"/>
                </a:solidFill>
              </a:rPr>
              <a:t> und </a:t>
            </a:r>
            <a:r>
              <a:rPr lang="de-DE" b="1" dirty="0" smtClean="0">
                <a:solidFill>
                  <a:schemeClr val="bg1"/>
                </a:solidFill>
              </a:rPr>
              <a:t>Kenntnisse in Java </a:t>
            </a:r>
            <a:r>
              <a:rPr lang="de-DE" dirty="0" smtClean="0">
                <a:solidFill>
                  <a:schemeClr val="bg1"/>
                </a:solidFill>
              </a:rPr>
              <a:t>werden vorausgesetzt!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</a:t>
            </a:r>
            <a:r>
              <a:rPr lang="de-DE" dirty="0" smtClean="0"/>
              <a:t>Hörsaal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</a:t>
            </a:r>
            <a:r>
              <a:rPr lang="de-DE" dirty="0" smtClean="0"/>
              <a:t>praktische </a:t>
            </a:r>
            <a:r>
              <a:rPr lang="de-DE" dirty="0" smtClean="0"/>
              <a:t>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</a:t>
            </a:r>
            <a:r>
              <a:rPr lang="de-DE" dirty="0" smtClean="0"/>
              <a:t>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4644008" y="4437113"/>
            <a:ext cx="3960241" cy="936104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Wer mehr </a:t>
            </a:r>
            <a:r>
              <a:rPr lang="de-DE" dirty="0">
                <a:solidFill>
                  <a:schemeClr val="bg1"/>
                </a:solidFill>
              </a:rPr>
              <a:t>als </a:t>
            </a:r>
            <a:r>
              <a:rPr lang="de-DE" b="1" dirty="0">
                <a:solidFill>
                  <a:schemeClr val="bg1"/>
                </a:solidFill>
              </a:rPr>
              <a:t>1 </a:t>
            </a:r>
            <a:r>
              <a:rPr lang="de-DE" b="1" dirty="0" smtClean="0">
                <a:solidFill>
                  <a:schemeClr val="bg1"/>
                </a:solidFill>
              </a:rPr>
              <a:t>Tag (=2 Kontrollen) </a:t>
            </a:r>
            <a:r>
              <a:rPr lang="de-DE" dirty="0">
                <a:solidFill>
                  <a:schemeClr val="bg1"/>
                </a:solidFill>
              </a:rPr>
              <a:t>fehlt (egal wieso), darf </a:t>
            </a:r>
            <a:r>
              <a:rPr lang="de-DE" b="1" dirty="0">
                <a:solidFill>
                  <a:schemeClr val="bg1"/>
                </a:solidFill>
              </a:rPr>
              <a:t>nicht </a:t>
            </a:r>
            <a:r>
              <a:rPr lang="de-DE" dirty="0" smtClean="0">
                <a:solidFill>
                  <a:schemeClr val="bg1"/>
                </a:solidFill>
              </a:rPr>
              <a:t>an </a:t>
            </a:r>
            <a:r>
              <a:rPr lang="de-DE" dirty="0">
                <a:solidFill>
                  <a:schemeClr val="bg1"/>
                </a:solidFill>
              </a:rPr>
              <a:t>der Klausur </a:t>
            </a:r>
            <a:r>
              <a:rPr lang="de-DE" dirty="0" smtClean="0">
                <a:solidFill>
                  <a:schemeClr val="bg1"/>
                </a:solidFill>
              </a:rPr>
              <a:t>teilnehmen!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388768" y="3001963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Termin</a:t>
            </a:r>
          </a:p>
          <a:p>
            <a:pPr marL="180975" lvl="1" indent="0" eaLnBrk="1" hangingPunct="1">
              <a:buNone/>
            </a:pPr>
            <a:r>
              <a:rPr lang="de-DE" altLang="de-DE" dirty="0" smtClean="0"/>
              <a:t>Datum:	</a:t>
            </a:r>
            <a:r>
              <a:rPr lang="de-DE" altLang="de-DE" dirty="0"/>
              <a:t> </a:t>
            </a:r>
            <a:r>
              <a:rPr lang="de-DE" altLang="de-DE" dirty="0" smtClean="0"/>
              <a:t>Dienstag, 14.10.2014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Raum:	</a:t>
            </a:r>
            <a:r>
              <a:rPr lang="de-DE" altLang="de-DE" b="1" dirty="0" smtClean="0">
                <a:solidFill>
                  <a:srgbClr val="FF0000"/>
                </a:solidFill>
              </a:rPr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	</a:t>
            </a:r>
            <a:r>
              <a:rPr lang="de-DE" altLang="de-DE" dirty="0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(Tag 5 und Tag 6 sind </a:t>
            </a:r>
            <a:r>
              <a:rPr lang="de-DE" altLang="de-DE" b="1" dirty="0" smtClean="0"/>
              <a:t>nicht</a:t>
            </a:r>
            <a:r>
              <a:rPr lang="de-DE" altLang="de-DE" dirty="0" smtClean="0"/>
              <a:t> klausurrelevant)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amtlicher Lichtbildausweis, Klausuranmeldung (</a:t>
            </a:r>
            <a:r>
              <a:rPr lang="de-DE" altLang="de-DE" b="1" dirty="0" smtClean="0"/>
              <a:t>TUCaN!</a:t>
            </a:r>
            <a:r>
              <a:rPr lang="de-DE" altLang="de-DE" dirty="0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C++ (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r>
              <a:rPr lang="de-DE" dirty="0">
                <a:solidFill>
                  <a:schemeClr val="bg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627313" y="4221088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 für eingebettete Systeme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940153" y="5157192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Sollte bereits geschehen sein!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Der praktische Teil findet statt im Raum 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</a:t>
            </a:r>
          </a:p>
          <a:p>
            <a:pPr marL="180975" lvl="1" indent="0" eaLnBrk="1" hangingPunct="1">
              <a:buNone/>
              <a:defRPr/>
            </a:pPr>
            <a:r>
              <a:rPr lang="en-US" sz="1600" u="sng" dirty="0" smtClean="0">
                <a:hlinkClick r:id="rId2"/>
              </a:rPr>
              <a:t>https</a:t>
            </a:r>
            <a:r>
              <a:rPr lang="en-US" sz="1600" u="sng" dirty="0">
                <a:hlinkClick r:id="rId2"/>
              </a:rPr>
              <a:t>://</a:t>
            </a:r>
            <a:r>
              <a:rPr lang="en-US" sz="1600" u="sng" dirty="0" smtClean="0">
                <a:hlinkClick r:id="rId2"/>
              </a:rPr>
              <a:t>www.dropbox.com/sh/rn714n1ugt6t3ke/AAB2rCt7FCHstSCp_NbnLekya?dl=0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z="1600" dirty="0" smtClean="0">
                <a:hlinkClick r:id="rId3"/>
              </a:rPr>
              <a:t>https</a:t>
            </a:r>
            <a:r>
              <a:rPr lang="de-DE" sz="1600" dirty="0">
                <a:hlinkClick r:id="rId3"/>
              </a:rPr>
              <a:t>://code.google.com/p/tud-cpp-praktikum/</a:t>
            </a:r>
            <a:endParaRPr lang="de-DE" sz="1600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None/>
              <a:defRPr/>
            </a:pPr>
            <a:r>
              <a:rPr lang="de-DE" dirty="0" smtClean="0"/>
              <a:t>Eigenes Projekt erstellen mit SVN/Git</a:t>
            </a:r>
            <a:r>
              <a:rPr lang="de-DE" dirty="0" smtClean="0"/>
              <a:t>:</a:t>
            </a:r>
          </a:p>
          <a:p>
            <a:pPr marL="0" indent="0" eaLnBrk="1" hangingPunct="1">
              <a:buNone/>
              <a:defRPr/>
            </a:pPr>
            <a:r>
              <a:rPr lang="de-DE" dirty="0" smtClean="0"/>
              <a:t>  </a:t>
            </a:r>
            <a:r>
              <a:rPr lang="de-DE" sz="1600" b="0" dirty="0" smtClean="0">
                <a:hlinkClick r:id="rId4"/>
              </a:rPr>
              <a:t>http</a:t>
            </a:r>
            <a:r>
              <a:rPr lang="de-DE" sz="1600" b="0" dirty="0">
                <a:hlinkClick r:id="rId4"/>
              </a:rPr>
              <a:t>://</a:t>
            </a:r>
            <a:r>
              <a:rPr lang="de-DE" sz="1600" b="0" dirty="0" smtClean="0">
                <a:hlinkClick r:id="rId4"/>
              </a:rPr>
              <a:t>svnbook.red-bean.com/index.de.html</a:t>
            </a:r>
            <a:r>
              <a:rPr lang="de-DE" sz="1600" b="0" dirty="0"/>
              <a:t/>
            </a:r>
            <a:br>
              <a:rPr lang="de-DE" sz="1600" b="0" dirty="0"/>
            </a:br>
            <a:r>
              <a:rPr lang="de-DE" sz="1600" b="0" dirty="0"/>
              <a:t>  </a:t>
            </a:r>
            <a:r>
              <a:rPr lang="de-DE" sz="1600" b="0" dirty="0">
                <a:hlinkClick r:id="rId5"/>
              </a:rPr>
              <a:t>http://</a:t>
            </a:r>
            <a:r>
              <a:rPr lang="de-DE" sz="1600" b="0" dirty="0" smtClean="0">
                <a:hlinkClick r:id="rId5"/>
              </a:rPr>
              <a:t>git-scm.com/book/de</a:t>
            </a:r>
            <a:r>
              <a:rPr lang="de-DE" sz="1600" b="0" dirty="0" smtClean="0"/>
              <a:t> </a:t>
            </a:r>
            <a:br>
              <a:rPr lang="de-DE" sz="1600" b="0" dirty="0" smtClean="0"/>
            </a:br>
            <a:r>
              <a:rPr lang="de-DE" sz="1600" b="0" dirty="0" smtClean="0"/>
              <a:t>  </a:t>
            </a:r>
            <a:r>
              <a:rPr lang="de-DE" sz="1600" b="0" dirty="0" smtClean="0">
                <a:hlinkClick r:id="rId6"/>
              </a:rPr>
              <a:t>https://code.google.com/</a:t>
            </a:r>
            <a:r>
              <a:rPr lang="de-DE" sz="1600" b="0" dirty="0" smtClean="0"/>
              <a:t> (Git oder SVN)</a:t>
            </a:r>
            <a:br>
              <a:rPr lang="de-DE" sz="1600" b="0" dirty="0" smtClean="0"/>
            </a:br>
            <a:r>
              <a:rPr lang="de-DE" sz="1600" b="0" dirty="0" smtClean="0"/>
              <a:t>  </a:t>
            </a:r>
            <a:r>
              <a:rPr lang="de-DE" sz="1600" b="0" dirty="0" smtClean="0">
                <a:hlinkClick r:id="rId7"/>
              </a:rPr>
              <a:t>https</a:t>
            </a:r>
            <a:r>
              <a:rPr lang="de-DE" sz="1600" b="0" dirty="0">
                <a:hlinkClick r:id="rId7"/>
              </a:rPr>
              <a:t>://github.com</a:t>
            </a:r>
            <a:r>
              <a:rPr lang="de-DE" sz="1600" b="0" dirty="0" smtClean="0">
                <a:hlinkClick r:id="rId7"/>
              </a:rPr>
              <a:t>/</a:t>
            </a:r>
            <a:r>
              <a:rPr lang="de-DE" sz="1600" b="0" dirty="0" smtClean="0"/>
              <a:t> (Git</a:t>
            </a:r>
            <a:r>
              <a:rPr lang="de-DE" sz="1600" b="0" dirty="0" smtClean="0"/>
              <a:t>)</a:t>
            </a: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 via Moodle</a:t>
            </a:r>
          </a:p>
          <a:p>
            <a:pPr marL="169862" lvl="1" indent="0" eaLnBrk="1" hangingPunct="1">
              <a:buNone/>
              <a:defRPr/>
            </a:pPr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moodle.tu-darmstadt.de/mod/forum/view.php?id=98263</a:t>
            </a:r>
            <a:r>
              <a:rPr lang="de-DE" dirty="0" smtClean="0"/>
              <a:t> 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Am besten regelmäßig aktualisieren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6444208" y="5099051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Fragen lieber hier als via Mail!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 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Bücher: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Bruce 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Scott Meyers: 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Bjarne </a:t>
            </a:r>
            <a:r>
              <a:rPr lang="de-DE" altLang="de-DE" dirty="0" err="1" smtClean="0"/>
              <a:t>Stroustrup</a:t>
            </a:r>
            <a:r>
              <a:rPr lang="de-DE" altLang="de-DE" dirty="0" smtClean="0"/>
              <a:t>: Einführung in die Programmierung mit C++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3816854" y="767361"/>
            <a:ext cx="3347434" cy="559789"/>
          </a:xfrm>
          <a:prstGeom prst="wedgeRoundRectCallout">
            <a:avLst>
              <a:gd name="adj1" fmla="val -67727"/>
              <a:gd name="adj2" fmla="val 32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Alles Klausurrelevante wird während der 6 Tage vermittelt.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II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Material anderer C++-Einführungsveranstaltungen: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sz="1200" dirty="0" smtClean="0"/>
          </a:p>
          <a:p>
            <a:r>
              <a:rPr lang="de-DE" altLang="de-DE" dirty="0" smtClean="0"/>
              <a:t>u.v.m.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527887" y="3140968"/>
            <a:ext cx="3347434" cy="55978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Hauptsächlich </a:t>
            </a:r>
            <a:r>
              <a:rPr lang="de-DE" dirty="0" smtClean="0">
                <a:solidFill>
                  <a:schemeClr val="bg1"/>
                </a:solidFill>
              </a:rPr>
              <a:t>Grundlegendes </a:t>
            </a:r>
            <a:r>
              <a:rPr lang="de-DE" dirty="0" smtClean="0">
                <a:solidFill>
                  <a:schemeClr val="bg1"/>
                </a:solidFill>
              </a:rPr>
              <a:t>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76933" y="1863682"/>
            <a:ext cx="3347434" cy="559789"/>
          </a:xfrm>
          <a:prstGeom prst="wedgeRoundRectCallout">
            <a:avLst>
              <a:gd name="adj1" fmla="val -76516"/>
              <a:gd name="adj2" fmla="val 38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Projektseminar Echtzeitsysteme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WS 2014/15</a:t>
            </a:r>
            <a:endParaRPr lang="de-DE" dirty="0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9817" y="378115"/>
            <a:ext cx="3253941" cy="23056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feld 2"/>
          <p:cNvSpPr txBox="1"/>
          <p:nvPr/>
        </p:nvSpPr>
        <p:spPr>
          <a:xfrm>
            <a:off x="251520" y="1558533"/>
            <a:ext cx="4097340" cy="1637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b="1" dirty="0"/>
              <a:t>6</a:t>
            </a:r>
            <a:r>
              <a:rPr lang="de-DE" sz="1200" b="1" dirty="0" smtClean="0"/>
              <a:t>CPs</a:t>
            </a:r>
            <a:r>
              <a:rPr lang="de-DE" sz="1200" dirty="0" smtClean="0"/>
              <a:t> </a:t>
            </a:r>
            <a:r>
              <a:rPr lang="de-DE" sz="1200" dirty="0"/>
              <a:t>= </a:t>
            </a:r>
            <a:r>
              <a:rPr lang="de-DE" sz="1200" dirty="0" smtClean="0"/>
              <a:t>[160 - 200] </a:t>
            </a:r>
            <a:r>
              <a:rPr lang="de-DE" sz="1200" dirty="0"/>
              <a:t>Stunden im Semester</a:t>
            </a:r>
          </a:p>
          <a:p>
            <a:pPr algn="l">
              <a:tabLst>
                <a:tab pos="534988" algn="l"/>
              </a:tabLst>
            </a:pPr>
            <a:r>
              <a:rPr lang="de-DE" sz="1200" dirty="0" smtClean="0"/>
              <a:t>	1 </a:t>
            </a:r>
            <a:r>
              <a:rPr lang="de-DE" sz="1200" dirty="0"/>
              <a:t>bis 2 Tag(e) pro Woche [ + Vorlesungsfreie </a:t>
            </a:r>
            <a:r>
              <a:rPr lang="de-DE" sz="1200" dirty="0" smtClean="0"/>
              <a:t>Zeit]</a:t>
            </a:r>
          </a:p>
          <a:p>
            <a:pPr algn="l"/>
            <a:endParaRPr lang="de-DE" sz="1200" dirty="0" smtClean="0"/>
          </a:p>
          <a:p>
            <a:pPr algn="l"/>
            <a:r>
              <a:rPr lang="de-DE" sz="1200" b="1" dirty="0" smtClean="0"/>
              <a:t/>
            </a:r>
            <a:br>
              <a:rPr lang="de-DE" sz="1200" b="1" dirty="0" smtClean="0"/>
            </a:br>
            <a:r>
              <a:rPr lang="de-DE" sz="1200" b="1" dirty="0" smtClean="0"/>
              <a:t/>
            </a:r>
            <a:br>
              <a:rPr lang="de-DE" sz="1200" b="1" dirty="0" smtClean="0"/>
            </a:br>
            <a:r>
              <a:rPr lang="de-DE" sz="1200" b="1" dirty="0" smtClean="0"/>
              <a:t>Anmeldung:</a:t>
            </a:r>
          </a:p>
          <a:p>
            <a:pPr algn="l"/>
            <a:r>
              <a:rPr lang="de-DE" sz="1200" dirty="0" smtClean="0">
                <a:hlinkClick r:id="rId4"/>
              </a:rPr>
              <a:t>http://www.es.tu-darmstadt.de</a:t>
            </a:r>
            <a:r>
              <a:rPr lang="de-DE" sz="1200" dirty="0" smtClean="0"/>
              <a:t> </a:t>
            </a:r>
          </a:p>
          <a:p>
            <a:pPr algn="l"/>
            <a:r>
              <a:rPr lang="de-DE" sz="1200" b="1" dirty="0" smtClean="0">
                <a:solidFill>
                  <a:srgbClr val="FF0000"/>
                </a:solidFill>
              </a:rPr>
              <a:t>und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de-DE" sz="1200" dirty="0" smtClean="0"/>
              <a:t>TUCaN</a:t>
            </a:r>
            <a:endParaRPr lang="de-DE" sz="1200" dirty="0"/>
          </a:p>
        </p:txBody>
      </p:sp>
      <p:pic>
        <p:nvPicPr>
          <p:cNvPr id="17" name="Picture 9" descr="\\fg\es\public\Dokumente\04_Grafiken\Cliparts\iStockphoto\iStock_000014344040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72910">
            <a:off x="3132395" y="4865031"/>
            <a:ext cx="1807455" cy="12039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18" name="Gruppieren 17"/>
          <p:cNvGrpSpPr/>
          <p:nvPr/>
        </p:nvGrpSpPr>
        <p:grpSpPr>
          <a:xfrm>
            <a:off x="6556003" y="4300626"/>
            <a:ext cx="2261567" cy="1867640"/>
            <a:chOff x="5430636" y="3114346"/>
            <a:chExt cx="2561234" cy="2115110"/>
          </a:xfrm>
        </p:grpSpPr>
        <p:pic>
          <p:nvPicPr>
            <p:cNvPr id="19" name="Picture 6" descr="\\fg\es\public\Dokumente\04_Grafiken\Cliparts\iStockphoto\iStock_000012535816XSmall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28184" y="3114346"/>
              <a:ext cx="1763686" cy="1322766"/>
            </a:xfrm>
            <a:prstGeom prst="rect">
              <a:avLst/>
            </a:prstGeom>
            <a:noFill/>
          </p:spPr>
        </p:pic>
        <p:pic>
          <p:nvPicPr>
            <p:cNvPr id="20" name="Picture 2" descr="Z:\public\Dokumente\04_Grafiken\Cliparts\iStockphoto\iStock_000010348424XSmall.jp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636" y="3429000"/>
              <a:ext cx="1805660" cy="1800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pieren 21"/>
          <p:cNvGrpSpPr/>
          <p:nvPr/>
        </p:nvGrpSpPr>
        <p:grpSpPr>
          <a:xfrm>
            <a:off x="3060726" y="1074728"/>
            <a:ext cx="5043248" cy="3861836"/>
            <a:chOff x="1918719" y="2181025"/>
            <a:chExt cx="5043248" cy="3861836"/>
          </a:xfrm>
        </p:grpSpPr>
        <p:pic>
          <p:nvPicPr>
            <p:cNvPr id="23" name="Picture 13" descr="\\fg\es\public\Dokumente\04_Grafiken\Cliparts\iStockphoto\iStock_000007760041XSmall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34690" y="4956234"/>
              <a:ext cx="1274618" cy="778850"/>
            </a:xfrm>
            <a:prstGeom prst="rect">
              <a:avLst/>
            </a:prstGeom>
            <a:noFill/>
          </p:spPr>
        </p:pic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286125" y="2928938"/>
              <a:ext cx="2755900" cy="2214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5" name="Textfeld 8"/>
            <p:cNvSpPr txBox="1">
              <a:spLocks noChangeArrowheads="1"/>
            </p:cNvSpPr>
            <p:nvPr/>
          </p:nvSpPr>
          <p:spPr bwMode="auto">
            <a:xfrm>
              <a:off x="1918719" y="4558725"/>
              <a:ext cx="143821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b="1" dirty="0" smtClean="0"/>
                <a:t>Release-</a:t>
              </a:r>
            </a:p>
            <a:p>
              <a:pPr algn="ctr"/>
              <a:r>
                <a:rPr lang="de-DE" sz="1600" b="1" dirty="0"/>
                <a:t>M</a:t>
              </a:r>
              <a:r>
                <a:rPr lang="de-DE" sz="1600" b="1" dirty="0" smtClean="0"/>
                <a:t>anagement</a:t>
              </a:r>
              <a:endParaRPr lang="de-DE" sz="1600" b="1" dirty="0"/>
            </a:p>
          </p:txBody>
        </p:sp>
        <p:sp>
          <p:nvSpPr>
            <p:cNvPr id="26" name="Textfeld 10"/>
            <p:cNvSpPr txBox="1">
              <a:spLocks noChangeArrowheads="1"/>
            </p:cNvSpPr>
            <p:nvPr/>
          </p:nvSpPr>
          <p:spPr bwMode="auto">
            <a:xfrm>
              <a:off x="5724128" y="4647877"/>
              <a:ext cx="12378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smtClean="0"/>
                <a:t>Entwicklung</a:t>
              </a:r>
              <a:endParaRPr lang="de-DE" sz="1400" b="1" dirty="0"/>
            </a:p>
          </p:txBody>
        </p:sp>
        <p:sp>
          <p:nvSpPr>
            <p:cNvPr id="27" name="Textfeld 11"/>
            <p:cNvSpPr txBox="1">
              <a:spLocks noChangeArrowheads="1"/>
            </p:cNvSpPr>
            <p:nvPr/>
          </p:nvSpPr>
          <p:spPr bwMode="auto">
            <a:xfrm>
              <a:off x="4150318" y="2759661"/>
              <a:ext cx="8298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b="1" dirty="0"/>
                <a:t>Testen</a:t>
              </a:r>
            </a:p>
          </p:txBody>
        </p:sp>
        <p:pic>
          <p:nvPicPr>
            <p:cNvPr id="28" name="Picture 8" descr="\\fg\es\public\Dokumente\04_Grafiken\Cliparts\iStockphoto\iStock_000009133360XSmall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21134934">
              <a:off x="3861031" y="3787055"/>
              <a:ext cx="1165475" cy="772698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grpSp>
          <p:nvGrpSpPr>
            <p:cNvPr id="29" name="Gruppieren 28"/>
            <p:cNvGrpSpPr/>
            <p:nvPr/>
          </p:nvGrpSpPr>
          <p:grpSpPr>
            <a:xfrm>
              <a:off x="4260674" y="2181025"/>
              <a:ext cx="622647" cy="578636"/>
              <a:chOff x="5724128" y="1412776"/>
              <a:chExt cx="2169580" cy="2016224"/>
            </a:xfrm>
          </p:grpSpPr>
          <p:pic>
            <p:nvPicPr>
              <p:cNvPr id="34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724128" y="2060849"/>
                <a:ext cx="994855" cy="936104"/>
              </a:xfrm>
              <a:prstGeom prst="rect">
                <a:avLst/>
              </a:prstGeom>
              <a:noFill/>
            </p:spPr>
          </p:pic>
          <p:pic>
            <p:nvPicPr>
              <p:cNvPr id="35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300192" y="1412776"/>
                <a:ext cx="994855" cy="936104"/>
              </a:xfrm>
              <a:prstGeom prst="rect">
                <a:avLst/>
              </a:prstGeom>
              <a:noFill/>
            </p:spPr>
          </p:pic>
          <p:pic>
            <p:nvPicPr>
              <p:cNvPr id="36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516216" y="2132856"/>
                <a:ext cx="1377492" cy="1296144"/>
              </a:xfrm>
              <a:prstGeom prst="rect">
                <a:avLst/>
              </a:prstGeom>
              <a:noFill/>
            </p:spPr>
          </p:pic>
        </p:grpSp>
        <p:pic>
          <p:nvPicPr>
            <p:cNvPr id="30" name="Picture 15" descr="\\fg\es\public\Dokumente\04_Grafiken\Cliparts\iStockphoto\iStock_000003814755XSmall.jp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851663" y="3645024"/>
              <a:ext cx="609640" cy="913151"/>
            </a:xfrm>
            <a:prstGeom prst="rect">
              <a:avLst/>
            </a:prstGeom>
            <a:noFill/>
          </p:spPr>
        </p:pic>
        <p:pic>
          <p:nvPicPr>
            <p:cNvPr id="31" name="Picture 16" descr="\\fg\es\public\Dokumente\04_Grafiken\Cliparts\iStockphoto\iStock_000005031630XSmall.jp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989527" y="3671783"/>
              <a:ext cx="1296598" cy="859631"/>
            </a:xfrm>
            <a:prstGeom prst="rect">
              <a:avLst/>
            </a:prstGeom>
            <a:noFill/>
          </p:spPr>
        </p:pic>
        <p:sp>
          <p:nvSpPr>
            <p:cNvPr id="32" name="Textfeld 9"/>
            <p:cNvSpPr txBox="1">
              <a:spLocks noChangeArrowheads="1"/>
            </p:cNvSpPr>
            <p:nvPr/>
          </p:nvSpPr>
          <p:spPr bwMode="auto">
            <a:xfrm>
              <a:off x="3973918" y="5735084"/>
              <a:ext cx="11961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smtClean="0"/>
                <a:t>Zeitplanung</a:t>
              </a:r>
              <a:endParaRPr lang="de-DE" sz="1400" b="1" dirty="0"/>
            </a:p>
          </p:txBody>
        </p:sp>
        <p:pic>
          <p:nvPicPr>
            <p:cNvPr id="33" name="Picture 10" descr="\\fg\es\public\Dokumente\04_Grafiken\Cliparts\iStockphoto\iStock_000006916783XSmall.jpg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64075" y="4292257"/>
              <a:ext cx="873068" cy="675852"/>
            </a:xfrm>
            <a:prstGeom prst="rect">
              <a:avLst/>
            </a:prstGeom>
            <a:noFill/>
          </p:spPr>
        </p:pic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" y="3472792"/>
            <a:ext cx="2821819" cy="2821819"/>
          </a:xfrm>
          <a:prstGeom prst="rect">
            <a:avLst/>
          </a:prstGeom>
        </p:spPr>
      </p:pic>
      <p:sp>
        <p:nvSpPr>
          <p:cNvPr id="37" name="Abgerundete rechteckige Legende 36"/>
          <p:cNvSpPr/>
          <p:nvPr/>
        </p:nvSpPr>
        <p:spPr>
          <a:xfrm>
            <a:off x="5180674" y="304455"/>
            <a:ext cx="2341281" cy="478663"/>
          </a:xfrm>
          <a:prstGeom prst="wedgeRoundRectCallout">
            <a:avLst>
              <a:gd name="adj1" fmla="val 34107"/>
              <a:gd name="adj2" fmla="val 77807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Fujitsu Student Car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t="7591" r="5927" b="7591"/>
          <a:stretch/>
        </p:blipFill>
        <p:spPr>
          <a:xfrm>
            <a:off x="250825" y="3623151"/>
            <a:ext cx="2574780" cy="2520000"/>
          </a:xfrm>
          <a:prstGeom prst="rect">
            <a:avLst/>
          </a:prstGeom>
        </p:spPr>
      </p:pic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>
                <a:ea typeface="ＭＳ Ｐゴシック" pitchFamily="34" charset="-128"/>
                <a:cs typeface="Arial" charset="0"/>
              </a:rPr>
              <a:t>Projektseminar</a:t>
            </a:r>
            <a:r>
              <a:rPr lang="en-US" altLang="de-DE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de-DE" dirty="0" err="1" smtClean="0">
                <a:ea typeface="ＭＳ Ｐゴシック" pitchFamily="34" charset="-128"/>
                <a:cs typeface="Arial" charset="0"/>
              </a:rPr>
              <a:t>Softwaresysteme</a:t>
            </a:r>
            <a:r>
              <a:rPr lang="en-US" altLang="de-DE" dirty="0" smtClean="0">
                <a:ea typeface="ＭＳ Ｐゴシック" pitchFamily="34" charset="-128"/>
                <a:cs typeface="Arial" charset="0"/>
              </a:rPr>
              <a:t/>
            </a:r>
            <a:br>
              <a:rPr lang="en-US" altLang="de-DE" dirty="0" smtClean="0">
                <a:ea typeface="ＭＳ Ｐゴシック" pitchFamily="34" charset="-128"/>
                <a:cs typeface="Arial" charset="0"/>
              </a:rPr>
            </a:br>
            <a:r>
              <a:rPr lang="en-US" altLang="de-DE" dirty="0" smtClean="0">
                <a:ea typeface="ＭＳ Ｐゴシック" pitchFamily="34" charset="-128"/>
                <a:cs typeface="Arial" charset="0"/>
              </a:rPr>
              <a:t>WS 2013/14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0825" y="1558925"/>
            <a:ext cx="557832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8CPs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[200 - 240]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1 bis 2 Tag(e) pro Woche [ + </a:t>
            </a:r>
            <a: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vorlesungsfreie 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b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</a:br>
            <a: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</a:br>
            <a:r>
              <a:rPr lang="de-DE" sz="1200" b="1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Weitere Infos:</a:t>
            </a:r>
            <a:endParaRPr lang="de-DE" sz="1200" b="1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http://www.es.tu-darmstadt.de/lehre/projektseminar-softwaresysteme-wisesose/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80" y="3682263"/>
            <a:ext cx="21796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17" name="Gruppieren 32"/>
          <p:cNvGrpSpPr>
            <a:grpSpLocks/>
          </p:cNvGrpSpPr>
          <p:nvPr/>
        </p:nvGrpSpPr>
        <p:grpSpPr bwMode="auto">
          <a:xfrm>
            <a:off x="5778238" y="4775347"/>
            <a:ext cx="1631950" cy="1655763"/>
            <a:chOff x="7308304" y="3068960"/>
            <a:chExt cx="1632521" cy="165618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501008"/>
              <a:ext cx="14287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9" descr="C:\Dokumente und Einstellungen\anjorin.THORIN\Desktop\Reflective_Eclipse_IDE_Icon_by_dert0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3068960"/>
              <a:ext cx="840433" cy="84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Rechteck 35"/>
            <p:cNvSpPr>
              <a:spLocks noChangeArrowheads="1"/>
            </p:cNvSpPr>
            <p:nvPr/>
          </p:nvSpPr>
          <p:spPr bwMode="auto">
            <a:xfrm>
              <a:off x="7308304" y="4437112"/>
              <a:ext cx="158417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GB" altLang="de-DE" sz="1800"/>
            </a:p>
          </p:txBody>
        </p:sp>
      </p:grpSp>
      <p:sp>
        <p:nvSpPr>
          <p:cNvPr id="37" name="Abgerundete rechteckige Legende 36"/>
          <p:cNvSpPr/>
          <p:nvPr/>
        </p:nvSpPr>
        <p:spPr>
          <a:xfrm>
            <a:off x="5801118" y="2646607"/>
            <a:ext cx="3313112" cy="1296987"/>
          </a:xfrm>
          <a:prstGeom prst="wedgeRoundRectCallout">
            <a:avLst>
              <a:gd name="adj1" fmla="val -41578"/>
              <a:gd name="adj2" fmla="val -1056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flexible Themen aus unterschiedlichen Bereichen (Software Engineering)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615</Words>
  <Application>Microsoft Office PowerPoint</Application>
  <PresentationFormat>Bildschirmpräsentation (4:3)</PresentationFormat>
  <Paragraphs>183</Paragraphs>
  <Slides>12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Zielsetzung</vt:lpstr>
      <vt:lpstr>Organisatorisches </vt:lpstr>
      <vt:lpstr>Klausur</vt:lpstr>
      <vt:lpstr>Betrieb</vt:lpstr>
      <vt:lpstr>Literaturvorschläge I </vt:lpstr>
      <vt:lpstr>Literaturvorschläge II</vt:lpstr>
      <vt:lpstr>Projektseminar Echtzeitsysteme WS 2014/15</vt:lpstr>
      <vt:lpstr>Projektseminar Softwaresysteme WS 2013/14</vt:lpstr>
      <vt:lpstr>Eine kurze Geschichte von…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299</cp:revision>
  <dcterms:created xsi:type="dcterms:W3CDTF">2008-08-19T13:25:11Z</dcterms:created>
  <dcterms:modified xsi:type="dcterms:W3CDTF">2014-09-03T13:22:45Z</dcterms:modified>
</cp:coreProperties>
</file>