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95" r:id="rId6"/>
    <p:sldId id="260" r:id="rId7"/>
    <p:sldId id="261" r:id="rId8"/>
    <p:sldId id="262" r:id="rId9"/>
    <p:sldId id="263" r:id="rId10"/>
    <p:sldId id="296" r:id="rId11"/>
    <p:sldId id="264" r:id="rId12"/>
    <p:sldId id="265" r:id="rId13"/>
    <p:sldId id="297" r:id="rId14"/>
    <p:sldId id="269" r:id="rId15"/>
    <p:sldId id="270" r:id="rId16"/>
    <p:sldId id="294" r:id="rId17"/>
    <p:sldId id="268" r:id="rId18"/>
    <p:sldId id="267" r:id="rId19"/>
    <p:sldId id="274" r:id="rId20"/>
    <p:sldId id="275" r:id="rId21"/>
    <p:sldId id="276" r:id="rId22"/>
    <p:sldId id="298" r:id="rId23"/>
    <p:sldId id="303" r:id="rId24"/>
    <p:sldId id="304" r:id="rId25"/>
    <p:sldId id="305" r:id="rId26"/>
    <p:sldId id="271" r:id="rId27"/>
    <p:sldId id="277" r:id="rId28"/>
    <p:sldId id="279" r:id="rId29"/>
    <p:sldId id="280" r:id="rId30"/>
    <p:sldId id="281" r:id="rId31"/>
    <p:sldId id="278" r:id="rId32"/>
    <p:sldId id="283" r:id="rId33"/>
    <p:sldId id="282" r:id="rId34"/>
    <p:sldId id="272" r:id="rId35"/>
    <p:sldId id="284" r:id="rId36"/>
    <p:sldId id="285" r:id="rId37"/>
    <p:sldId id="299" r:id="rId38"/>
    <p:sldId id="287" r:id="rId39"/>
    <p:sldId id="288" r:id="rId40"/>
    <p:sldId id="289" r:id="rId41"/>
    <p:sldId id="290" r:id="rId42"/>
    <p:sldId id="291" r:id="rId43"/>
    <p:sldId id="286" r:id="rId44"/>
    <p:sldId id="292" r:id="rId45"/>
    <p:sldId id="300" r:id="rId46"/>
    <p:sldId id="301" r:id="rId47"/>
    <p:sldId id="302" r:id="rId48"/>
    <p:sldId id="293" r:id="rId49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F3300"/>
    <a:srgbClr val="FF7B21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304" autoAdjust="0"/>
    <p:restoredTop sz="82305" autoAdjust="0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804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3E9D35B-5542-4FAB-AD93-4D0C47152E5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9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471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A34E3D71-B836-4D7C-A208-A1ABA1F793F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8949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2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0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1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1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4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64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06080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5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62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09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459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40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00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47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4109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282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9DD867CC-15E2-4C4C-AAE6-5306BBD7129E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11681BF7-5A25-4D71-A3F2-09D9FD20208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03.09.2014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3913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Speicherverwaltung und Lebenszyklus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229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Braucht man wirklich Zeiger?  Wieso kann man nicht einfach nur normale Variablen verwenden?  Wäre doch viel einfacher, oder?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1817466" y="3770597"/>
            <a:ext cx="2211618" cy="822649"/>
          </a:xfrm>
          <a:prstGeom prst="wedgeRoundRectCallout">
            <a:avLst>
              <a:gd name="adj1" fmla="val -66624"/>
              <a:gd name="adj2" fmla="val -239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427291" y="3931232"/>
            <a:ext cx="2432471" cy="831290"/>
          </a:xfrm>
          <a:prstGeom prst="wedgeRoundRectCallout">
            <a:avLst>
              <a:gd name="adj1" fmla="val -90129"/>
              <a:gd name="adj2" fmla="val -182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i="1" dirty="0" err="1"/>
              <a:t>const</a:t>
            </a:r>
            <a:r>
              <a:rPr lang="de-DE" altLang="de-DE" b="1" dirty="0"/>
              <a:t> Zeiger</a:t>
            </a:r>
            <a:r>
              <a:rPr lang="de-DE" altLang="de-DE" dirty="0"/>
              <a:t>, der automatisch </a:t>
            </a:r>
            <a:r>
              <a:rPr lang="de-DE" altLang="de-DE" dirty="0" err="1"/>
              <a:t>dereferenziert</a:t>
            </a:r>
            <a:r>
              <a:rPr lang="de-DE" altLang="de-DE" dirty="0"/>
              <a:t> wird </a:t>
            </a:r>
            <a:r>
              <a:rPr lang="de-DE" altLang="de-DE" dirty="0" smtClean="0"/>
              <a:t>(„</a:t>
            </a:r>
            <a:r>
              <a:rPr lang="de-DE" altLang="de-DE" dirty="0" err="1" smtClean="0"/>
              <a:t>Syntactic</a:t>
            </a:r>
            <a:r>
              <a:rPr lang="de-DE" altLang="de-DE" dirty="0" smtClean="0"/>
              <a:t> Sugar“).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numberOfFloors);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printFloorPlan() 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std::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</a:t>
            </a:r>
            <a:r>
              <a:rPr lang="de-DE" altLang="de-DE" dirty="0" err="1" smtClean="0"/>
              <a:t>Destruktor</a:t>
            </a:r>
            <a:r>
              <a:rPr lang="de-DE" altLang="de-DE" dirty="0" smtClean="0"/>
              <a:t>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6913562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343840" y="5297268"/>
            <a:ext cx="4592637" cy="101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355576" y="3728690"/>
            <a:ext cx="459105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355976" y="1866900"/>
            <a:ext cx="4449763" cy="1631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Konstruktor, Destruktor und Copy-Konstruktor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38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83968" y="1866900"/>
            <a:ext cx="4572000" cy="44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187624" y="1711325"/>
            <a:ext cx="2784301" cy="842963"/>
          </a:xfrm>
          <a:prstGeom prst="wedgeRoundRectCallout">
            <a:avLst>
              <a:gd name="adj1" fmla="val 73979"/>
              <a:gd name="adj2" fmla="val 2322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4980561"/>
            <a:ext cx="2292350" cy="633412"/>
          </a:xfrm>
          <a:prstGeom prst="wedgeRoundRectCallout">
            <a:avLst>
              <a:gd name="adj1" fmla="val 65793"/>
              <a:gd name="adj2" fmla="val -1191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774611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Destruktor</a:t>
            </a:r>
            <a:endParaRPr lang="de-DE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244047" y="5368879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169180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</a:t>
            </a:r>
            <a:r>
              <a:rPr lang="de-DE" altLang="de-DE" dirty="0" smtClean="0"/>
              <a:t>? … und </a:t>
            </a:r>
            <a:r>
              <a:rPr lang="de-DE" altLang="de-DE" smtClean="0"/>
              <a:t>wie lange?</a:t>
            </a:r>
            <a:endParaRPr lang="de-DE" altLang="de-DE" smtClean="0"/>
          </a:p>
        </p:txBody>
      </p:sp>
      <p:pic>
        <p:nvPicPr>
          <p:cNvPr id="4099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363788"/>
            <a:ext cx="4052887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965256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218963"/>
            <a:ext cx="378777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Dies 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1046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457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 smtClean="0"/>
              <a:t> 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</a:t>
            </a:r>
            <a:r>
              <a:rPr lang="de-DE" b="0" dirty="0" err="1" smtClean="0"/>
              <a:t>Kopierkonstruktor</a:t>
            </a:r>
            <a:r>
              <a:rPr lang="de-DE" b="0" dirty="0" smtClean="0"/>
              <a:t> gibt es auch noch eine andere Art, den Zustand eines Objektes zu übertragen: den </a:t>
            </a:r>
            <a:r>
              <a:rPr lang="de-DE" dirty="0" smtClean="0"/>
              <a:t>Zuweisungs-</a:t>
            </a:r>
            <a:r>
              <a:rPr lang="de-DE" b="0" dirty="0" smtClean="0"/>
              <a:t> oder </a:t>
            </a:r>
            <a:r>
              <a:rPr lang="de-DE" dirty="0" err="1" smtClean="0"/>
              <a:t>Assignment</a:t>
            </a:r>
            <a:r>
              <a:rPr lang="de-DE" dirty="0" smtClean="0"/>
              <a:t> 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?</a:t>
            </a:r>
            <a:endParaRPr lang="de-DE" altLang="de-DE" sz="4000" b="1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!</a:t>
            </a:r>
            <a:endParaRPr lang="de-DE" alt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4699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1" grpId="0" animBg="1"/>
      <p:bldP spid="12" grpId="0"/>
      <p:bldP spid="14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u="sng" dirty="0" err="1" smtClean="0">
                <a:solidFill>
                  <a:schemeClr val="bg1"/>
                </a:solidFill>
              </a:rPr>
              <a:t>Rule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of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Three</a:t>
            </a:r>
            <a:r>
              <a:rPr lang="de-DE" u="sng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600" kern="0" dirty="0" smtClean="0"/>
              <a:t>Beispiel</a:t>
            </a:r>
            <a:r>
              <a:rPr lang="de-DE" sz="1600" b="0" kern="0" dirty="0" smtClean="0"/>
              <a:t>:</a:t>
            </a:r>
            <a:br>
              <a:rPr lang="de-DE" sz="1600" b="0" kern="0" dirty="0" smtClean="0"/>
            </a:br>
            <a:r>
              <a:rPr lang="de-DE" sz="1200" b="0" kern="0" dirty="0" smtClean="0"/>
              <a:t/>
            </a:r>
            <a:br>
              <a:rPr lang="de-DE" sz="1200" b="0" kern="0" dirty="0" smtClean="0"/>
            </a:b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054390"/>
            <a:ext cx="2664296" cy="1341359"/>
          </a:xfrm>
          <a:prstGeom prst="wedgeRoundRectCallout">
            <a:avLst>
              <a:gd name="adj1" fmla="val -98132"/>
              <a:gd name="adj2" fmla="val 132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versucht,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 zu kopieren.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7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u="sng" dirty="0" err="1" smtClean="0">
                <a:solidFill>
                  <a:schemeClr val="bg1"/>
                </a:solidFill>
              </a:rPr>
              <a:t>Rule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of</a:t>
            </a:r>
            <a:r>
              <a:rPr lang="de-DE" u="sng" dirty="0" smtClean="0">
                <a:solidFill>
                  <a:schemeClr val="bg1"/>
                </a:solidFill>
              </a:rPr>
              <a:t> </a:t>
            </a:r>
            <a:r>
              <a:rPr lang="de-DE" u="sng" dirty="0" err="1" smtClean="0">
                <a:solidFill>
                  <a:schemeClr val="bg1"/>
                </a:solidFill>
              </a:rPr>
              <a:t>Three</a:t>
            </a:r>
            <a:r>
              <a:rPr lang="de-DE" u="sng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err="1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0927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993775" lvl="3" indent="-457200">
              <a:buFont typeface="Arial" charset="0"/>
              <a:buAutoNum type="arabicPeriod"/>
            </a:pPr>
            <a:endParaRPr lang="de-DE" altLang="de-DE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Hängende Zeiger</a:t>
            </a:r>
          </a:p>
          <a:p>
            <a:pPr marL="1184275" lvl="4" indent="-457200">
              <a:buFont typeface="Arial" charset="0"/>
              <a:buAutoNum type="arabicPeriod"/>
            </a:pPr>
            <a:endParaRPr lang="de-DE" altLang="de-DE" sz="2400" smtClean="0"/>
          </a:p>
          <a:p>
            <a:pPr marL="1184275" lvl="4" indent="-457200">
              <a:buFont typeface="Arial" charset="0"/>
              <a:buAutoNum type="arabicPeriod"/>
            </a:pPr>
            <a:r>
              <a:rPr lang="de-DE" altLang="de-DE" sz="2400" smtClean="0"/>
              <a:t>Speicherlecks</a:t>
            </a:r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45024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Floor&amp;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ist </a:t>
            </a:r>
            <a:r>
              <a:rPr lang="de-DE" dirty="0">
                <a:solidFill>
                  <a:schemeClr val="bg1"/>
                </a:solidFill>
              </a:rPr>
              <a:t>in der Lage, zu erkennen, wann Kopien vermieden werden können: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http://en.wikipedia.org/wiki/Copy_elision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 =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 	&lt;&lt; next-&gt;getNumber()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nextFloor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nextFloor-&gt;getNumber()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makeNextFloor(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floor){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 =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   	&lt;&lt; next-&gt;getNumber()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next;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* nextFloor = makeNextFloor(floor);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nextFloor-&gt;getNumber()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>
                <a:solidFill>
                  <a:srgbClr val="FF0000"/>
                </a:solidFill>
                <a:latin typeface="Consolas" pitchFamily="49" charset="0"/>
              </a:rPr>
              <a:t>delete nextFloor;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&amp; refToFloor = *floor;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	&lt;&lt; refToFloor.getNumber()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Extrem gefährlich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* floor =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  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floor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floor;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„null“ setzen!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Speicherleck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Smart Pointer: </a:t>
            </a:r>
            <a:r>
              <a:rPr lang="de-DE" altLang="de-DE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rescue</a:t>
            </a:r>
            <a:r>
              <a:rPr lang="de-DE" altLang="de-DE" dirty="0" smtClean="0"/>
              <a:t>!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146425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027613" y="1562100"/>
            <a:ext cx="4002087" cy="1428750"/>
          </a:xfrm>
          <a:prstGeom prst="wedgeRoundRectCallout">
            <a:avLst>
              <a:gd name="adj1" fmla="val -41086"/>
              <a:gd name="adj2" fmla="val 6634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339343" y="4509120"/>
            <a:ext cx="4000500" cy="1179512"/>
          </a:xfrm>
          <a:prstGeom prst="wedgeRoundRectCallout">
            <a:avLst>
              <a:gd name="adj1" fmla="val 29797"/>
              <a:gd name="adj2" fmla="val -90039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folgenden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werden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wir</a:t>
            </a:r>
            <a:r>
              <a:rPr lang="en-US" dirty="0">
                <a:solidFill>
                  <a:schemeClr val="bg1"/>
                </a:solidFill>
              </a:rPr>
              <a:t> Boost </a:t>
            </a:r>
            <a:r>
              <a:rPr lang="en-US" b="1" dirty="0" smtClean="0">
                <a:solidFill>
                  <a:schemeClr val="bg1"/>
                </a:solidFill>
              </a:rPr>
              <a:t>Smart Pointer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Lösung</a:t>
            </a:r>
            <a:r>
              <a:rPr lang="en-US" dirty="0">
                <a:solidFill>
                  <a:schemeClr val="bg1"/>
                </a:solidFill>
              </a:rPr>
              <a:t> des </a:t>
            </a:r>
            <a:r>
              <a:rPr lang="en-US" dirty="0" err="1">
                <a:solidFill>
                  <a:schemeClr val="bg1"/>
                </a:solidFill>
              </a:rPr>
              <a:t>Speicherverwaltungsproblems</a:t>
            </a:r>
            <a:r>
              <a:rPr lang="en-US" dirty="0">
                <a:solidFill>
                  <a:schemeClr val="bg1"/>
                </a:solidFill>
              </a:rPr>
              <a:t> in C++ </a:t>
            </a:r>
            <a:r>
              <a:rPr lang="en-US" dirty="0" err="1">
                <a:solidFill>
                  <a:schemeClr val="bg1"/>
                </a:solidFill>
              </a:rPr>
              <a:t>kennenlernen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6372225" y="5949950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http://www.boost.org/</a:t>
            </a: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2038350"/>
            <a:ext cx="2409825" cy="454025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9750" y="1700808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„Rohzeiger“ (</a:t>
            </a:r>
            <a:r>
              <a:rPr lang="de-DE" dirty="0" err="1" smtClean="0">
                <a:solidFill>
                  <a:schemeClr val="bg1"/>
                </a:solidFill>
              </a:rPr>
              <a:t>raw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pointer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2843213" y="4365625"/>
            <a:ext cx="3097212" cy="1008063"/>
          </a:xfrm>
          <a:prstGeom prst="wedgeRoundRectCallout">
            <a:avLst>
              <a:gd name="adj1" fmla="val -58446"/>
              <a:gd name="adj2" fmla="val -830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3686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41888" y="2051050"/>
            <a:ext cx="2409825" cy="455613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827088" y="23495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539750" y="25749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30200" y="1449388"/>
            <a:ext cx="3452813" cy="730250"/>
          </a:xfrm>
          <a:prstGeom prst="wedgeRoundRectCallout">
            <a:avLst>
              <a:gd name="adj1" fmla="val -24710"/>
              <a:gd name="adj2" fmla="val 7570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1035050" y="36147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906463" y="47434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81038" y="5445125"/>
            <a:ext cx="3459162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5076825" y="3573463"/>
            <a:ext cx="3816350" cy="2274887"/>
          </a:xfrm>
          <a:prstGeom prst="wedgeRoundRectCallout">
            <a:avLst>
              <a:gd name="adj1" fmla="val -42695"/>
              <a:gd name="adj2" fmla="val -675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&lt;string&gt;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&amp; name):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Gefaltete Ecke 1"/>
          <p:cNvSpPr/>
          <p:nvPr/>
        </p:nvSpPr>
        <p:spPr bwMode="auto">
          <a:xfrm>
            <a:off x="3202386" y="1522904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Gefaltete Ecke 6"/>
          <p:cNvSpPr/>
          <p:nvPr/>
        </p:nvSpPr>
        <p:spPr bwMode="auto">
          <a:xfrm>
            <a:off x="7596336" y="1507029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077820" y="2941608"/>
            <a:ext cx="2736392" cy="6296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077820" y="3852965"/>
            <a:ext cx="2736392" cy="5578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388827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Handled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by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Collector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Ohne SmartPointer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3829487" y="1509497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&lt;string&gt;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2A00FF"/>
                </a:solidFill>
                <a:latin typeface="Consolas" pitchFamily="49" charset="0"/>
              </a:rPr>
              <a:t>&lt;boost/shared_ptr.hpp&gt;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&amp; 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  const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Person.h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&amp; name):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Gefaltete Ecke 7"/>
          <p:cNvSpPr/>
          <p:nvPr/>
        </p:nvSpPr>
        <p:spPr bwMode="auto">
          <a:xfrm>
            <a:off x="3347864" y="149149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597032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"Person.h"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makeSmallTalkWith(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person-&gt;getName()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greet(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person){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person-&gt;getName()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makeSmallTalkWith(person);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passerBy(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makeSmallTalkWith(passerBy);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eve(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greet(eve);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ConstPersonPtr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alice = eve;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greet(alice);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Gefaltete Ecke 6"/>
          <p:cNvSpPr/>
          <p:nvPr/>
        </p:nvSpPr>
        <p:spPr bwMode="auto">
          <a:xfrm>
            <a:off x="3815707" y="151535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boost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boost::weak_ptr</a:t>
            </a:r>
          </a:p>
        </p:txBody>
      </p:sp>
      <p:sp>
        <p:nvSpPr>
          <p:cNvPr id="5" name="Rechteck 4"/>
          <p:cNvSpPr/>
          <p:nvPr/>
        </p:nvSpPr>
        <p:spPr>
          <a:xfrm>
            <a:off x="755650" y="1916113"/>
            <a:ext cx="7416800" cy="2668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weak_ptr</a:t>
            </a:r>
            <a:r>
              <a:rPr lang="de-DE" dirty="0"/>
              <a:t>  für eine Richtung der Beziehung zwischen Personen verwenden (z.B.: Eve zeigt stark auf Bob, Bob schwach auf Eve)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shared_ptr</a:t>
            </a:r>
            <a:r>
              <a:rPr lang="de-DE" dirty="0"/>
              <a:t> um „extern“ auf Personen zu zeigen (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auf Person</a:t>
            </a:r>
            <a:r>
              <a:rPr lang="de-DE" dirty="0"/>
              <a:t> )</a:t>
            </a:r>
          </a:p>
          <a:p>
            <a:pPr algn="l"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Ein schwacher (</a:t>
            </a:r>
            <a:r>
              <a:rPr lang="de-DE" dirty="0" err="1"/>
              <a:t>weak</a:t>
            </a:r>
            <a:r>
              <a:rPr lang="de-DE" dirty="0"/>
              <a:t>) Zeiger verlangt, das mindestens ein „starker“  (strong) Zeiger (z.B. ein </a:t>
            </a:r>
            <a:r>
              <a:rPr lang="de-DE" b="1" dirty="0" err="1"/>
              <a:t>shared_ptr</a:t>
            </a:r>
            <a:r>
              <a:rPr lang="de-DE" dirty="0"/>
              <a:t>) bereits auf die Person zeigt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Person wird gelöscht, sobald nur noch schwache Zeiger darauf verweisen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4505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50825" y="1988840"/>
            <a:ext cx="4033143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friends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3491880" y="3283837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Elevator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250825" y="4725144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Floor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302602" y="4809543"/>
            <a:ext cx="3459162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4925417" y="4756096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/>
              <a:t>?</a:t>
            </a:r>
            <a:endParaRPr lang="de-DE" altLang="de-DE" sz="6000" b="1" dirty="0"/>
          </a:p>
        </p:txBody>
      </p:sp>
      <p:sp>
        <p:nvSpPr>
          <p:cNvPr id="33" name="Abgerundete rechteckige Legende 32"/>
          <p:cNvSpPr/>
          <p:nvPr/>
        </p:nvSpPr>
        <p:spPr>
          <a:xfrm>
            <a:off x="5208167" y="5816880"/>
            <a:ext cx="3459162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4830982" y="5763433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/>
              <a:t>!</a:t>
            </a:r>
            <a:endParaRPr lang="de-DE" alt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8788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2"/>
            <a:ext cx="8532813" cy="350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(eve, bob);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19" y="5321553"/>
            <a:ext cx="3459162" cy="806450"/>
          </a:xfrm>
          <a:prstGeom prst="wedgeRoundRectCallout">
            <a:avLst>
              <a:gd name="adj1" fmla="val -63588"/>
              <a:gd name="adj2" fmla="val -80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dirty="0" err="1" smtClean="0">
                <a:solidFill>
                  <a:schemeClr val="bg1"/>
                </a:solidFill>
              </a:rPr>
              <a:t>immutablen</a:t>
            </a:r>
            <a:r>
              <a:rPr lang="de-DE" dirty="0" smtClean="0">
                <a:solidFill>
                  <a:schemeClr val="bg1"/>
                </a:solidFill>
              </a:rPr>
              <a:t> Objekten (wie </a:t>
            </a:r>
            <a:r>
              <a:rPr lang="de-DE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7171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Speicherverwaltung übernimmt und auch noch so viel effizienter 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7666038" y="4034666"/>
            <a:ext cx="1116012" cy="506785"/>
          </a:xfrm>
          <a:prstGeom prst="wedgeRoundRectCallout">
            <a:avLst>
              <a:gd name="adj1" fmla="val -98951"/>
              <a:gd name="adj2" fmla="val 836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32 Bit-Format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short* iP 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 iP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3219</Words>
  <Application>Microsoft Office PowerPoint</Application>
  <PresentationFormat>Bildschirmpräsentation (4:3)</PresentationFormat>
  <Paragraphs>1087</Paragraphs>
  <Slides>48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48</vt:i4>
      </vt:variant>
    </vt:vector>
  </HeadingPairs>
  <TitlesOfParts>
    <vt:vector size="57" baseType="lpstr">
      <vt:lpstr>Arial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Konstruktor, Destruktor und Copy-Konstruktor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 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Smart Pointer: Boost to the rescue!</vt:lpstr>
      <vt:lpstr>Ohne Smart Pointer</vt:lpstr>
      <vt:lpstr>Intermezzo</vt:lpstr>
      <vt:lpstr>Mit boost::shared_ptr</vt:lpstr>
      <vt:lpstr>Ohne Smart Pointer</vt:lpstr>
      <vt:lpstr>Ohne SmartPointer</vt:lpstr>
      <vt:lpstr>Mit boost::shared_ptr</vt:lpstr>
      <vt:lpstr>Mit boost::shared_ptr</vt:lpstr>
      <vt:lpstr>Weak SmartPointer: Motivation</vt:lpstr>
      <vt:lpstr>boost::weak_ptr</vt:lpstr>
      <vt:lpstr>Intermezzo</vt:lpstr>
      <vt:lpstr>Mögliche Lösung für zyklische Zeiger</vt:lpstr>
      <vt:lpstr>Mögliche Lösung für zyklische Zeiger II</vt:lpstr>
      <vt:lpstr>Zusammenfassung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582</cp:revision>
  <dcterms:created xsi:type="dcterms:W3CDTF">2008-08-19T13:25:11Z</dcterms:created>
  <dcterms:modified xsi:type="dcterms:W3CDTF">2014-09-03T13:56:45Z</dcterms:modified>
</cp:coreProperties>
</file>