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8"/>
  </p:notesMasterIdLst>
  <p:handoutMasterIdLst>
    <p:handoutMasterId r:id="rId189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274" r:id="rId11"/>
    <p:sldId id="450" r:id="rId12"/>
    <p:sldId id="457" r:id="rId13"/>
    <p:sldId id="279" r:id="rId14"/>
    <p:sldId id="449" r:id="rId15"/>
    <p:sldId id="280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447" r:id="rId26"/>
    <p:sldId id="292" r:id="rId27"/>
    <p:sldId id="293" r:id="rId28"/>
    <p:sldId id="294" r:id="rId29"/>
    <p:sldId id="295" r:id="rId30"/>
    <p:sldId id="455" r:id="rId31"/>
    <p:sldId id="296" r:id="rId32"/>
    <p:sldId id="297" r:id="rId33"/>
    <p:sldId id="469" r:id="rId34"/>
    <p:sldId id="298" r:id="rId35"/>
    <p:sldId id="299" r:id="rId36"/>
    <p:sldId id="300" r:id="rId37"/>
    <p:sldId id="446" r:id="rId38"/>
    <p:sldId id="468" r:id="rId39"/>
    <p:sldId id="303" r:id="rId40"/>
    <p:sldId id="304" r:id="rId41"/>
    <p:sldId id="305" r:id="rId42"/>
    <p:sldId id="307" r:id="rId43"/>
    <p:sldId id="308" r:id="rId44"/>
    <p:sldId id="309" r:id="rId45"/>
    <p:sldId id="310" r:id="rId46"/>
    <p:sldId id="311" r:id="rId47"/>
    <p:sldId id="443" r:id="rId48"/>
    <p:sldId id="312" r:id="rId49"/>
    <p:sldId id="313" r:id="rId50"/>
    <p:sldId id="314" r:id="rId51"/>
    <p:sldId id="315" r:id="rId52"/>
    <p:sldId id="318" r:id="rId53"/>
    <p:sldId id="471" r:id="rId54"/>
    <p:sldId id="316" r:id="rId55"/>
    <p:sldId id="317" r:id="rId56"/>
    <p:sldId id="319" r:id="rId57"/>
    <p:sldId id="444" r:id="rId58"/>
    <p:sldId id="467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458" r:id="rId73"/>
    <p:sldId id="333" r:id="rId74"/>
    <p:sldId id="334" r:id="rId75"/>
    <p:sldId id="335" r:id="rId76"/>
    <p:sldId id="336" r:id="rId77"/>
    <p:sldId id="337" r:id="rId78"/>
    <p:sldId id="338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470" r:id="rId94"/>
    <p:sldId id="354" r:id="rId95"/>
    <p:sldId id="355" r:id="rId96"/>
    <p:sldId id="358" r:id="rId97"/>
    <p:sldId id="356" r:id="rId98"/>
    <p:sldId id="359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441" r:id="rId110"/>
    <p:sldId id="371" r:id="rId111"/>
    <p:sldId id="372" r:id="rId112"/>
    <p:sldId id="373" r:id="rId113"/>
    <p:sldId id="374" r:id="rId114"/>
    <p:sldId id="376" r:id="rId115"/>
    <p:sldId id="460" r:id="rId116"/>
    <p:sldId id="377" r:id="rId117"/>
    <p:sldId id="464" r:id="rId118"/>
    <p:sldId id="380" r:id="rId119"/>
    <p:sldId id="381" r:id="rId120"/>
    <p:sldId id="382" r:id="rId121"/>
    <p:sldId id="383" r:id="rId122"/>
    <p:sldId id="384" r:id="rId123"/>
    <p:sldId id="379" r:id="rId124"/>
    <p:sldId id="385" r:id="rId125"/>
    <p:sldId id="461" r:id="rId126"/>
    <p:sldId id="387" r:id="rId127"/>
    <p:sldId id="388" r:id="rId128"/>
    <p:sldId id="389" r:id="rId129"/>
    <p:sldId id="462" r:id="rId130"/>
    <p:sldId id="463" r:id="rId131"/>
    <p:sldId id="459" r:id="rId132"/>
    <p:sldId id="392" r:id="rId133"/>
    <p:sldId id="393" r:id="rId134"/>
    <p:sldId id="465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66" r:id="rId145"/>
    <p:sldId id="403" r:id="rId146"/>
    <p:sldId id="404" r:id="rId147"/>
    <p:sldId id="405" r:id="rId148"/>
    <p:sldId id="408" r:id="rId149"/>
    <p:sldId id="406" r:id="rId150"/>
    <p:sldId id="472" r:id="rId151"/>
    <p:sldId id="407" r:id="rId152"/>
    <p:sldId id="409" r:id="rId153"/>
    <p:sldId id="410" r:id="rId154"/>
    <p:sldId id="411" r:id="rId155"/>
    <p:sldId id="412" r:id="rId156"/>
    <p:sldId id="44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52" r:id="rId173"/>
    <p:sldId id="451" r:id="rId174"/>
    <p:sldId id="453" r:id="rId175"/>
    <p:sldId id="439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469"/>
            <p14:sldId id="298"/>
            <p14:sldId id="299"/>
            <p14:sldId id="300"/>
            <p14:sldId id="446"/>
            <p14:sldId id="468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471"/>
            <p14:sldId id="316"/>
            <p14:sldId id="317"/>
            <p14:sldId id="319"/>
            <p14:sldId id="444"/>
            <p14:sldId id="46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354"/>
            <p14:sldId id="355"/>
            <p14:sldId id="358"/>
            <p14:sldId id="356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62"/>
            <p14:sldId id="463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files" id="{AE10A40E-C3C1-4193-B7D9-9F4ADB312652}">
          <p14:sldIdLst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A25B"/>
    <a:srgbClr val="F7A25A"/>
    <a:srgbClr val="7BB5EC"/>
    <a:srgbClr val="F7FC28"/>
    <a:srgbClr val="FC7428"/>
    <a:srgbClr val="FC6528"/>
    <a:srgbClr val="FF7B21"/>
    <a:srgbClr val="FF330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4764" autoAdjust="0"/>
  </p:normalViewPr>
  <p:slideViewPr>
    <p:cSldViewPr>
      <p:cViewPr>
        <p:scale>
          <a:sx n="75" d="100"/>
          <a:sy n="75" d="100"/>
        </p:scale>
        <p:origin x="1018" y="-77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6T18:02:39.723" idx="1">
    <p:pos x="4210" y="1262"/>
    <p:text>TODO: neues Beispiel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39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TODOs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err="1" smtClean="0"/>
              <a:t>näher</a:t>
            </a:r>
            <a:r>
              <a:rPr lang="en-US" baseline="0" dirty="0" smtClean="0"/>
              <a:t> auf Getter (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eingehen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Getter -&gt;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Referenz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primitive </a:t>
            </a:r>
            <a:r>
              <a:rPr lang="en-US" baseline="0" dirty="0" err="1" smtClean="0"/>
              <a:t>Rückgabetypen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endParaRPr lang="en-US" baseline="0" dirty="0" smtClean="0"/>
          </a:p>
          <a:p>
            <a:r>
              <a:rPr lang="en-US" baseline="0" dirty="0" err="1" smtClean="0"/>
              <a:t>Dimensionen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pass by: value, reference, pointer,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value, reference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pointer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pointer to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 by: value, reference, pointer,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correctness </a:t>
            </a:r>
            <a:r>
              <a:rPr lang="en-US" baseline="0" dirty="0" err="1" smtClean="0"/>
              <a:t>definieren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Compilezeit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getestet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-on-the-right style vs.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-on-the-left style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reference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overloading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Speicherabbild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Wolken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145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5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9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16.09.2015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32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www.boost.org/" TargetMode="Externa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7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6001921" y="3082925"/>
            <a:ext cx="848491" cy="493713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Aufzug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jeden</a:t>
            </a:r>
            <a:r>
              <a:rPr lang="en-US" b="1" dirty="0" smtClean="0"/>
              <a:t> </a:t>
            </a:r>
            <a:r>
              <a:rPr lang="en-US" b="1" dirty="0" err="1" smtClean="0"/>
              <a:t>Zweck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17021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*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673793" y="5208452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72628" y="5301327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</a:t>
            </a:r>
            <a:r>
              <a:rPr lang="de-DE" altLang="de-DE" dirty="0" smtClean="0"/>
              <a:t>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</a:t>
            </a:r>
            <a:r>
              <a:rPr lang="de-DE" altLang="de-DE" dirty="0" smtClean="0"/>
              <a:t>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</a:t>
            </a:r>
            <a:r>
              <a:rPr lang="de-DE" altLang="de-DE" dirty="0" smtClean="0"/>
              <a:t>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 */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(begin != end)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(object.*method)(*begin++);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182563" algn="l"/>
                <a:tab pos="355600" algn="l"/>
                <a:tab pos="538163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179512" y="1628057"/>
            <a:ext cx="320151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remove_copy_if</a:t>
            </a: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CAN-Controller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80" y="2348881"/>
            <a:ext cx="4829625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477946" y="3310939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3464322" cy="509169"/>
          </a:xfrm>
          <a:prstGeom prst="wedgeRoundRectCallout">
            <a:avLst>
              <a:gd name="adj1" fmla="val -49661"/>
              <a:gd name="adj2" fmla="val 1853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Getrennte 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101954" y="4783138"/>
            <a:ext cx="1926430" cy="1238209"/>
            <a:chOff x="5652346" y="2922631"/>
            <a:chExt cx="1926915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652346" y="3198802"/>
              <a:ext cx="1926915" cy="961894"/>
              <a:chOff x="5440021" y="4994212"/>
              <a:chExt cx="1926915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440021" y="4994212"/>
                <a:ext cx="1926915" cy="961894"/>
                <a:chOff x="4386241" y="4067093"/>
                <a:chExt cx="1926915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386241" y="4679060"/>
                  <a:ext cx="1926915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Objektcode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 smtClean="0"/>
                  <a:t>Maschinencode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Bibliotheken</a:t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Konzept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</a:t>
            </a:r>
            <a:r>
              <a:rPr lang="de-DE" altLang="de-DE" dirty="0" err="1" smtClean="0"/>
              <a:t>Inlining</a:t>
            </a:r>
            <a:r>
              <a:rPr lang="de-DE" altLang="de-DE" dirty="0" smtClean="0"/>
              <a:t> 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454738" y="1484313"/>
            <a:ext cx="4436850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189026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Inline_function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[EN]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434221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</a:t>
            </a:r>
            <a:r>
              <a:rPr lang="de-DE" altLang="de-DE" sz="1800" b="0" dirty="0" smtClean="0"/>
              <a:t>Sprachen </a:t>
            </a:r>
            <a:r>
              <a:rPr lang="de-DE" altLang="de-DE" sz="1800" b="0" dirty="0" smtClean="0"/>
              <a:t>ebenfalls einen Präprozessor?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5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</a:t>
            </a:r>
            <a:r>
              <a:rPr lang="de-DE" dirty="0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Nebenbemerkungen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äquivalent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/>
              <a:t>(</a:t>
            </a:r>
            <a:r>
              <a:rPr lang="en-US" dirty="0" err="1"/>
              <a:t>sogenannter</a:t>
            </a:r>
            <a:r>
              <a:rPr lang="en-US" dirty="0"/>
              <a:t> “to-the-right style</a:t>
            </a:r>
            <a:r>
              <a:rPr lang="en-US" dirty="0" smtClean="0"/>
              <a:t>”)</a:t>
            </a:r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/>
              <a:t>in C++ </a:t>
            </a:r>
            <a:r>
              <a:rPr lang="en-US" dirty="0" err="1"/>
              <a:t>entsprechen</a:t>
            </a:r>
            <a:r>
              <a:rPr lang="en-US" dirty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 smtClean="0"/>
              <a:t>in Java</a:t>
            </a:r>
            <a:endParaRPr lang="en-US" dirty="0"/>
          </a:p>
          <a:p>
            <a:pPr marL="692150" lvl="1" indent="-342900">
              <a:buFontTx/>
              <a:buChar char="-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C++-FAQ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2167663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933056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5338222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788063" y="1062944"/>
            <a:ext cx="1771650" cy="409575"/>
          </a:xfrm>
          <a:prstGeom prst="wedgeRoundRectCallout">
            <a:avLst>
              <a:gd name="adj1" fmla="val -17481"/>
              <a:gd name="adj2" fmla="val 6491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 animBg="1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116072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013176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4862737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vorher (ohne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dirty="0" smtClean="0"/>
              <a:t>)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2400" b="1" dirty="0" smtClean="0"/>
              <a:t>Alternative </a:t>
            </a:r>
            <a:r>
              <a:rPr lang="en-US" sz="2400" b="1" dirty="0" err="1" smtClean="0"/>
              <a:t>Veranstaltungen</a:t>
            </a:r>
            <a:r>
              <a:rPr lang="en-US" sz="2400" b="1" dirty="0" smtClean="0"/>
              <a:t> an der TU Darmstadt: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Modern C++ Programming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Programmierung in der Automatisierungstechnik in C/C++ (V1+Ü1)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301733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11045</Words>
  <Application>Microsoft Office PowerPoint</Application>
  <PresentationFormat>Bildschirmpräsentation (4:3)</PresentationFormat>
  <Paragraphs>3547</Paragraphs>
  <Slides>186</Slides>
  <Notes>69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186</vt:i4>
      </vt:variant>
    </vt:vector>
  </HeadingPairs>
  <TitlesOfParts>
    <vt:vector size="199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Exkurs: Inlining und Code-Optimierung</vt:lpstr>
      <vt:lpstr>Intermezzo</vt:lpstr>
      <vt:lpstr>Programmstart</vt:lpstr>
      <vt:lpstr>Systemstart</vt:lpstr>
      <vt:lpstr>Demo: Virtuelle Maschine </vt:lpstr>
      <vt:lpstr>Ein paar Worte zu Git</vt:lpstr>
      <vt:lpstr>Programmierpraktikum C und C++</vt:lpstr>
      <vt:lpstr>Wo leben meine Daten? … und wie lange?</vt:lpstr>
      <vt:lpstr>Stack und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Nebenbemerkungen zu const</vt:lpstr>
      <vt:lpstr>Intermezzo</vt:lpstr>
      <vt:lpstr>Wieso const?</vt:lpstr>
      <vt:lpstr>Intermezzo: const</vt:lpstr>
      <vt:lpstr>Intermezzo: * und &amp;</vt:lpstr>
      <vt:lpstr>Exkurs: C++-FAQ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vorher (ohne std::shared_ptr)</vt:lpstr>
      <vt:lpstr>Mit klassischen Zeigern</vt:lpstr>
      <vt:lpstr>Person – 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Wozu Polymorphie?</vt:lpstr>
      <vt:lpstr>Wozu Polymorphie?</vt:lpstr>
      <vt:lpstr>Verschiedene Strategien als Unterklassen</vt:lpstr>
      <vt:lpstr>Lösung ohne und mit Polymorphie</vt:lpstr>
      <vt:lpstr>Intermezzo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Mehrfachvererbung: Motivation</vt:lpstr>
      <vt:lpstr>Rückschau: Containerproblem</vt:lpstr>
      <vt:lpstr>Rückschau: Lösung mit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</vt:lpstr>
      <vt:lpstr>Funktionszeiger: Beispiel</vt:lpstr>
      <vt:lpstr>Funktionszeiger: Beispiel II</vt:lpstr>
      <vt:lpstr>Funktionszeiger: Syntax</vt:lpstr>
      <vt:lpstr>Funktionsobjekte und Templates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Viel Spaß!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1186</cp:revision>
  <dcterms:created xsi:type="dcterms:W3CDTF">2008-08-19T13:25:11Z</dcterms:created>
  <dcterms:modified xsi:type="dcterms:W3CDTF">2015-09-16T08:41:33Z</dcterms:modified>
</cp:coreProperties>
</file>