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732588" cy="985678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25" autoAdjust="0"/>
  </p:normalViewPr>
  <p:slideViewPr>
    <p:cSldViewPr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732588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59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November 19, 2007</a:t>
            </a:r>
          </a:p>
        </p:txBody>
      </p:sp>
      <p:sp>
        <p:nvSpPr>
          <p:cNvPr id="122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69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3175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59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13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23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160" rIns="94680" bIns="4716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13"/>
              </a:lnSpc>
              <a:buClrTx/>
              <a:buFontTx/>
              <a:buNone/>
              <a:tabLst>
                <a:tab pos="723900" algn="l"/>
              </a:tabLst>
              <a:defRPr sz="1100" smtClean="0">
                <a:solidFill>
                  <a:srgbClr val="000000"/>
                </a:solidFill>
                <a:latin typeface="Stafford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 altLang="de-DE"/>
              <a:t>|  </a:t>
            </a:r>
            <a:fld id="{469BD267-116F-472F-9C9A-EA2D695E278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517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9435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2825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26153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416997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96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43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34557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71036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911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1960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82113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2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7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1000" y="488950"/>
            <a:ext cx="2159000" cy="4972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7775" cy="49720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88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344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6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0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6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4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027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4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7475" y="488950"/>
            <a:ext cx="2035175" cy="5092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488950"/>
            <a:ext cx="5956300" cy="5092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5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150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3387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2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83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5463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39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50825" y="1449388"/>
            <a:ext cx="8640763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Bef>
                <a:spcPts val="625"/>
              </a:spcBef>
              <a:buClr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</a:p>
        </p:txBody>
      </p:sp>
      <p:graphicFrame>
        <p:nvGraphicFramePr>
          <p:cNvPr id="1035" name="Object 10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fld id="{0549D13F-9346-468F-9958-2EE05EEC5D08}" type="slidenum">
              <a:rPr lang="de-DE" altLang="de-DE" sz="1600" smtClean="0"/>
              <a:pPr algn="l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/>
              <a:t> | </a:t>
            </a:r>
            <a:r>
              <a:rPr lang="de-DE" altLang="de-DE" sz="1000" smtClean="0"/>
              <a:t>29.08.13</a:t>
            </a:r>
            <a:r>
              <a:rPr lang="en-GB" altLang="de-DE" sz="1000" smtClean="0"/>
              <a:t>  |  </a:t>
            </a:r>
            <a:r>
              <a:rPr lang="en-US" altLang="de-DE" sz="1000" smtClean="0"/>
              <a:t>Programmierpraktikum C und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2413" y="6630988"/>
            <a:ext cx="7559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de-DE" sz="800" dirty="0" smtClean="0"/>
              <a:t>© author(s) of these slides 2014 including research results of the research network ES  and TU Darmstadt otherwise as specified at the respective slide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252413" y="6489700"/>
            <a:ext cx="8640762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5" y="5759222"/>
            <a:ext cx="4103688" cy="6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smtClean="0"/>
              <a:t> </a:t>
            </a:r>
            <a:endParaRPr lang="nl-NL" sz="1200" dirty="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de-DE" altLang="de-DE" sz="1000" smtClean="0"/>
              <a:t>29.08.13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de-DE" altLang="de-DE" sz="1000" smtClean="0"/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4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438400" y="5075238"/>
            <a:ext cx="655161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algn="r">
              <a:lnSpc>
                <a:spcPct val="100000"/>
              </a:lnSpc>
              <a:spcAft>
                <a:spcPts val="150"/>
              </a:spcAft>
              <a:buClrTx/>
              <a:buFontTx/>
              <a:buNone/>
              <a:defRPr/>
            </a:pPr>
            <a:r>
              <a:rPr lang="en-US" altLang="de-DE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Prof. Dr. rer. nat. Andy Schürr</a:t>
            </a:r>
            <a:br>
              <a:rPr lang="en-US" altLang="de-DE" sz="1000" smtClean="0"/>
            </a:br>
            <a:r>
              <a:rPr lang="en-US" altLang="de-DE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Dept. of Computer Science (adjunct Professor)</a:t>
            </a:r>
            <a:br>
              <a:rPr lang="en-US" altLang="de-DE" sz="1000" smtClean="0"/>
            </a:br>
            <a:endParaRPr lang="en-US" altLang="de-DE" sz="1000" smtClean="0"/>
          </a:p>
          <a:p>
            <a:pPr algn="r">
              <a:lnSpc>
                <a:spcPct val="100000"/>
              </a:lnSpc>
              <a:spcAft>
                <a:spcPts val="125"/>
              </a:spcAft>
              <a:buClrTx/>
              <a:buFontTx/>
              <a:buNone/>
              <a:defRPr/>
            </a:pPr>
            <a:r>
              <a:rPr lang="en-US" altLang="de-DE" sz="1000" smtClean="0"/>
              <a:t>www.es.tu-darmstadt.de</a:t>
            </a:r>
          </a:p>
        </p:txBody>
      </p:sp>
      <p:sp>
        <p:nvSpPr>
          <p:cNvPr id="206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7325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206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8775" y="374650"/>
            <a:ext cx="6734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3200" b="1">
                <a:solidFill>
                  <a:srgbClr val="FFFFFF"/>
                </a:solidFill>
              </a:rPr>
              <a:t>Programmierpraktikum C und C++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de-DE" sz="2000">
                <a:solidFill>
                  <a:srgbClr val="FFFFFF"/>
                </a:solidFill>
              </a:rPr>
              <a:t>Embedded</a:t>
            </a:r>
            <a:r>
              <a:rPr lang="de-DE" altLang="de-DE" sz="2000">
                <a:solidFill>
                  <a:srgbClr val="FFFFFF"/>
                </a:solidFill>
              </a:rPr>
              <a:t> Systems - Einführung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Analog/Digital-Wandler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Verschiedene 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527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Erweiterung am Fachgebiet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216400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bgerundete rechteckige Legende 4"/>
          <p:cNvSpPr/>
          <p:nvPr/>
        </p:nvSpPr>
        <p:spPr>
          <a:xfrm>
            <a:off x="4788024" y="823441"/>
            <a:ext cx="3329409" cy="1007418"/>
          </a:xfrm>
          <a:prstGeom prst="wedgeRoundRectCallout">
            <a:avLst>
              <a:gd name="adj1" fmla="val 21446"/>
              <a:gd name="adj2" fmla="val 96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800" dirty="0" smtClean="0">
                <a:solidFill>
                  <a:schemeClr val="bg1"/>
                </a:solidFill>
              </a:rPr>
              <a:t>Eröffnet coole Anwendungsmöglichkeiten wie wir sehen werden.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58775" y="5517232"/>
            <a:ext cx="3600400" cy="720080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z="1800" dirty="0" smtClean="0">
                <a:latin typeface="+mn-lt"/>
                <a:ea typeface="+mn-ea"/>
              </a:rPr>
              <a:t>Für mehr Informationen</a:t>
            </a:r>
            <a:br>
              <a:rPr lang="de-DE" sz="1800" dirty="0" smtClean="0">
                <a:latin typeface="+mn-lt"/>
                <a:ea typeface="+mn-ea"/>
              </a:rPr>
            </a:br>
            <a:r>
              <a:rPr lang="de-DE" sz="1800" dirty="0" smtClean="0">
                <a:latin typeface="+mn-lt"/>
                <a:ea typeface="+mn-ea"/>
              </a:rPr>
              <a:t>siehe </a:t>
            </a:r>
            <a:r>
              <a:rPr lang="de-DE" sz="1800" i="1" dirty="0" err="1" smtClean="0">
                <a:latin typeface="+mn-lt"/>
                <a:ea typeface="+mn-ea"/>
              </a:rPr>
              <a:t>Docu</a:t>
            </a:r>
            <a:r>
              <a:rPr lang="de-DE" sz="1800" dirty="0" smtClean="0">
                <a:latin typeface="+mn-lt"/>
                <a:ea typeface="+mn-ea"/>
              </a:rPr>
              <a:t>-Verzeichnis im SVN.</a:t>
            </a:r>
            <a:endParaRPr lang="en-US" sz="1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</a:t>
            </a:r>
            <a:r>
              <a:rPr lang="de-DE" altLang="de-DE" dirty="0" smtClean="0"/>
              <a:t>, 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</a:t>
            </a:r>
            <a:r>
              <a:rPr lang="de-DE" altLang="de-DE" b="1" dirty="0" smtClean="0">
                <a:latin typeface="Courier New" pitchFamily="49" charset="0"/>
              </a:rPr>
              <a:t>//</a:t>
            </a:r>
            <a:r>
              <a:rPr lang="de-DE" altLang="de-DE" b="1" dirty="0" smtClean="0"/>
              <a:t> Kommentare</a:t>
            </a:r>
          </a:p>
          <a:p>
            <a:pPr marL="747713" lvl="2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Variablendeklaration am Anfang einer Funktion (sogar Schleifenzähler)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Compiler enthält eine interne Funktion namens </a:t>
            </a:r>
            <a:r>
              <a:rPr lang="de-DE" altLang="de-DE" b="1" dirty="0" smtClean="0">
                <a:latin typeface="Courier New" pitchFamily="49" charset="0"/>
              </a:rPr>
              <a:t>__</a:t>
            </a:r>
            <a:r>
              <a:rPr lang="de-DE" altLang="de-DE" b="1" dirty="0" err="1" smtClean="0">
                <a:latin typeface="Courier New" pitchFamily="49" charset="0"/>
              </a:rPr>
              <a:t>wait_nop</a:t>
            </a:r>
            <a:r>
              <a:rPr lang="de-DE" altLang="de-DE" b="1" dirty="0" smtClean="0">
                <a:latin typeface="Courier New" pitchFamily="49" charset="0"/>
              </a:rPr>
              <a:t>()</a:t>
            </a:r>
            <a:r>
              <a:rPr lang="de-DE" altLang="de-DE" dirty="0" smtClean="0"/>
              <a:t>, die eine CPU-Instruktion zum </a:t>
            </a:r>
            <a:r>
              <a:rPr lang="de-DE" altLang="de-DE" b="1" dirty="0" smtClean="0"/>
              <a:t>Warten für einen Taktzyklus</a:t>
            </a:r>
            <a:r>
              <a:rPr lang="de-DE" altLang="de-DE" dirty="0" smtClean="0"/>
              <a:t> („NOP“) auslöst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Einführung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Keine standardisierte „Umgebung“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Compiler kann nicht wissen, welche Komponenten angeschlossen sind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</a:t>
            </a:r>
            <a:r>
              <a:rPr lang="de-DE" altLang="de-DE" dirty="0" smtClean="0"/>
              <a:t>über </a:t>
            </a:r>
            <a:r>
              <a:rPr lang="de-DE" altLang="de-DE" i="1" dirty="0" err="1" smtClean="0"/>
              <a:t>printf</a:t>
            </a:r>
            <a:r>
              <a:rPr lang="de-DE" altLang="de-DE" i="1" dirty="0" smtClean="0"/>
              <a:t>()</a:t>
            </a:r>
          </a:p>
          <a:p>
            <a:pPr marL="747713" lvl="2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Alternative: 7-Segment-Anzeige, LCD(, LEDs)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Ansteuerung externer Peripherie muss vom Entwickler selber durchgeführt werden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Wird zum Teil unterstützt durch fertige Bibliotheken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Umfangreiche und flexible Hardware </a:t>
            </a:r>
            <a:r>
              <a:rPr lang="de-DE" altLang="de-DE" dirty="0" smtClean="0"/>
              <a:t>→ erfordert Konfiguration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Realisiert über </a:t>
            </a:r>
            <a:r>
              <a:rPr lang="de-DE" altLang="de-DE" b="1" dirty="0" smtClean="0"/>
              <a:t>Register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Im Controller integrierte „Variablen“ mit unterschiedlicher Größe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Zugriff im Code über Präprozessor-Konstanten (z.B.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PDR00</a:t>
            </a:r>
            <a:r>
              <a:rPr lang="de-DE" altLang="de-DE" dirty="0" smtClean="0"/>
              <a:t>, </a:t>
            </a:r>
            <a:r>
              <a:rPr lang="de-DE" alt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DDR01</a:t>
            </a:r>
            <a:r>
              <a:rPr lang="de-DE" altLang="de-DE" dirty="0" smtClean="0"/>
              <a:t>,…)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Bedeutung unterschiedlich je nach Register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Ganzes oder Teil des Registers als </a:t>
            </a:r>
            <a:r>
              <a:rPr lang="de-DE" altLang="de-DE" b="1" dirty="0" smtClean="0"/>
              <a:t>Zahlenwert</a:t>
            </a:r>
            <a:r>
              <a:rPr lang="de-DE" altLang="de-DE" dirty="0" smtClean="0"/>
              <a:t>, z.B. als Zähler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Bits als „</a:t>
            </a:r>
            <a:r>
              <a:rPr lang="de-DE" altLang="de-DE" b="1" dirty="0" smtClean="0"/>
              <a:t>Schalter/Switch</a:t>
            </a:r>
            <a:r>
              <a:rPr lang="de-DE" altLang="de-DE" dirty="0" smtClean="0"/>
              <a:t>“ für bestimmte Funktion, z.B. einzelnes Ausgangspin auf </a:t>
            </a:r>
            <a:r>
              <a:rPr lang="de-DE" altLang="de-DE" b="1" i="1" dirty="0" smtClean="0"/>
              <a:t>High</a:t>
            </a:r>
            <a:r>
              <a:rPr lang="de-DE" altLang="de-DE" dirty="0" smtClean="0"/>
              <a:t> oder </a:t>
            </a:r>
            <a:r>
              <a:rPr lang="de-DE" altLang="de-DE" b="1" i="1" dirty="0" smtClean="0"/>
              <a:t>Low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de-DE" altLang="de-DE" dirty="0" smtClean="0"/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Kommunikation mit Außenwelt über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Einzelne digitale Ein/Ausgänge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Analoge Eingänge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Schnittstellen, z.B.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USART (serielle Schnittstelle)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(serieller Bus)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Mikrocontroller: Ports und Pins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4610100" cy="4465637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Digitale Ein/Ausgänge: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Bis zu </a:t>
            </a:r>
            <a:r>
              <a:rPr lang="de-DE" altLang="de-DE" b="1" dirty="0" smtClean="0"/>
              <a:t>8 Pins </a:t>
            </a:r>
            <a:r>
              <a:rPr lang="de-DE" altLang="de-DE" dirty="0" smtClean="0"/>
              <a:t>zusammengefasst zu einem </a:t>
            </a:r>
            <a:r>
              <a:rPr lang="de-DE" altLang="de-DE" b="1" dirty="0" smtClean="0"/>
              <a:t>Port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Jedes Pin hat eigene Konfiguration über mehrere Register, u.a.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5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Bildschirmpräsentation (4:3)</PresentationFormat>
  <Paragraphs>136</Paragraphs>
  <Slides>11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Courier New</vt:lpstr>
      <vt:lpstr>DejaVu Sans</vt:lpstr>
      <vt:lpstr>Lucida Sans Unicode</vt:lpstr>
      <vt:lpstr>Stafford</vt:lpstr>
      <vt:lpstr>Times New Roman</vt:lpstr>
      <vt:lpstr>Wingdings</vt:lpstr>
      <vt:lpstr>Larissa</vt:lpstr>
      <vt:lpstr>1_Larissa</vt:lpstr>
      <vt:lpstr>PowerPoint-Präsentation</vt:lpstr>
      <vt:lpstr>Entwicklungsboard</vt:lpstr>
      <vt:lpstr>Erweiterung am Fachgebiet</vt:lpstr>
      <vt:lpstr>C-Compiler</vt:lpstr>
      <vt:lpstr>Mikrocontroller: Einführung</vt:lpstr>
      <vt:lpstr>Mikrocontroller: Register</vt:lpstr>
      <vt:lpstr>Mikrocontroller: Ports und Pins</vt:lpstr>
      <vt:lpstr>Pins abfragen</vt:lpstr>
      <vt:lpstr>7-Segment-Anzeige</vt:lpstr>
      <vt:lpstr>Analog/Digital-Wandler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Illy</dc:creator>
  <cp:lastModifiedBy>Roland Kluge</cp:lastModifiedBy>
  <cp:revision>71</cp:revision>
  <cp:lastPrinted>1601-01-01T00:00:00Z</cp:lastPrinted>
  <dcterms:created xsi:type="dcterms:W3CDTF">2013-08-28T12:39:17Z</dcterms:created>
  <dcterms:modified xsi:type="dcterms:W3CDTF">2014-09-24T06:51:29Z</dcterms:modified>
</cp:coreProperties>
</file>