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81"/>
  </p:notesMasterIdLst>
  <p:handoutMasterIdLst>
    <p:handoutMasterId r:id="rId182"/>
  </p:handoutMasterIdLst>
  <p:sldIdLst>
    <p:sldId id="454" r:id="rId2"/>
    <p:sldId id="277" r:id="rId3"/>
    <p:sldId id="276" r:id="rId4"/>
    <p:sldId id="456" r:id="rId5"/>
    <p:sldId id="265" r:id="rId6"/>
    <p:sldId id="259" r:id="rId7"/>
    <p:sldId id="267" r:id="rId8"/>
    <p:sldId id="275" r:id="rId9"/>
    <p:sldId id="268" r:id="rId10"/>
    <p:sldId id="274" r:id="rId11"/>
    <p:sldId id="450" r:id="rId12"/>
    <p:sldId id="457" r:id="rId13"/>
    <p:sldId id="279" r:id="rId14"/>
    <p:sldId id="449" r:id="rId15"/>
    <p:sldId id="280" r:id="rId16"/>
    <p:sldId id="281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447" r:id="rId26"/>
    <p:sldId id="292" r:id="rId27"/>
    <p:sldId id="293" r:id="rId28"/>
    <p:sldId id="294" r:id="rId29"/>
    <p:sldId id="295" r:id="rId30"/>
    <p:sldId id="455" r:id="rId31"/>
    <p:sldId id="296" r:id="rId32"/>
    <p:sldId id="297" r:id="rId33"/>
    <p:sldId id="298" r:id="rId34"/>
    <p:sldId id="299" r:id="rId35"/>
    <p:sldId id="300" r:id="rId36"/>
    <p:sldId id="446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443" r:id="rId47"/>
    <p:sldId id="312" r:id="rId48"/>
    <p:sldId id="313" r:id="rId49"/>
    <p:sldId id="314" r:id="rId50"/>
    <p:sldId id="315" r:id="rId51"/>
    <p:sldId id="318" r:id="rId52"/>
    <p:sldId id="316" r:id="rId53"/>
    <p:sldId id="317" r:id="rId54"/>
    <p:sldId id="319" r:id="rId55"/>
    <p:sldId id="444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8" r:id="rId93"/>
    <p:sldId id="357" r:id="rId94"/>
    <p:sldId id="359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441" r:id="rId107"/>
    <p:sldId id="371" r:id="rId108"/>
    <p:sldId id="372" r:id="rId109"/>
    <p:sldId id="373" r:id="rId110"/>
    <p:sldId id="374" r:id="rId111"/>
    <p:sldId id="375" r:id="rId112"/>
    <p:sldId id="376" r:id="rId113"/>
    <p:sldId id="377" r:id="rId114"/>
    <p:sldId id="378" r:id="rId115"/>
    <p:sldId id="379" r:id="rId116"/>
    <p:sldId id="380" r:id="rId117"/>
    <p:sldId id="381" r:id="rId118"/>
    <p:sldId id="382" r:id="rId119"/>
    <p:sldId id="383" r:id="rId120"/>
    <p:sldId id="384" r:id="rId121"/>
    <p:sldId id="385" r:id="rId122"/>
    <p:sldId id="387" r:id="rId123"/>
    <p:sldId id="388" r:id="rId124"/>
    <p:sldId id="389" r:id="rId125"/>
    <p:sldId id="390" r:id="rId126"/>
    <p:sldId id="391" r:id="rId127"/>
    <p:sldId id="392" r:id="rId128"/>
    <p:sldId id="393" r:id="rId129"/>
    <p:sldId id="394" r:id="rId130"/>
    <p:sldId id="395" r:id="rId131"/>
    <p:sldId id="396" r:id="rId132"/>
    <p:sldId id="397" r:id="rId133"/>
    <p:sldId id="398" r:id="rId134"/>
    <p:sldId id="399" r:id="rId135"/>
    <p:sldId id="400" r:id="rId136"/>
    <p:sldId id="401" r:id="rId137"/>
    <p:sldId id="402" r:id="rId138"/>
    <p:sldId id="403" r:id="rId139"/>
    <p:sldId id="404" r:id="rId140"/>
    <p:sldId id="405" r:id="rId141"/>
    <p:sldId id="406" r:id="rId142"/>
    <p:sldId id="407" r:id="rId143"/>
    <p:sldId id="408" r:id="rId144"/>
    <p:sldId id="409" r:id="rId145"/>
    <p:sldId id="410" r:id="rId146"/>
    <p:sldId id="411" r:id="rId147"/>
    <p:sldId id="412" r:id="rId148"/>
    <p:sldId id="442" r:id="rId149"/>
    <p:sldId id="413" r:id="rId150"/>
    <p:sldId id="414" r:id="rId151"/>
    <p:sldId id="415" r:id="rId152"/>
    <p:sldId id="416" r:id="rId153"/>
    <p:sldId id="417" r:id="rId154"/>
    <p:sldId id="418" r:id="rId155"/>
    <p:sldId id="419" r:id="rId156"/>
    <p:sldId id="420" r:id="rId157"/>
    <p:sldId id="421" r:id="rId158"/>
    <p:sldId id="422" r:id="rId159"/>
    <p:sldId id="423" r:id="rId160"/>
    <p:sldId id="424" r:id="rId161"/>
    <p:sldId id="425" r:id="rId162"/>
    <p:sldId id="426" r:id="rId163"/>
    <p:sldId id="427" r:id="rId164"/>
    <p:sldId id="452" r:id="rId165"/>
    <p:sldId id="451" r:id="rId166"/>
    <p:sldId id="453" r:id="rId167"/>
    <p:sldId id="439" r:id="rId168"/>
    <p:sldId id="428" r:id="rId169"/>
    <p:sldId id="429" r:id="rId170"/>
    <p:sldId id="430" r:id="rId171"/>
    <p:sldId id="431" r:id="rId172"/>
    <p:sldId id="432" r:id="rId173"/>
    <p:sldId id="433" r:id="rId174"/>
    <p:sldId id="434" r:id="rId175"/>
    <p:sldId id="435" r:id="rId176"/>
    <p:sldId id="436" r:id="rId177"/>
    <p:sldId id="437" r:id="rId178"/>
    <p:sldId id="438" r:id="rId179"/>
    <p:sldId id="448" r:id="rId180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277"/>
            <p14:sldId id="276"/>
            <p14:sldId id="456"/>
            <p14:sldId id="265"/>
            <p14:sldId id="259"/>
            <p14:sldId id="267"/>
            <p14:sldId id="275"/>
            <p14:sldId id="268"/>
            <p14:sldId id="274"/>
            <p14:sldId id="450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455"/>
            <p14:sldId id="296"/>
            <p14:sldId id="297"/>
            <p14:sldId id="298"/>
            <p14:sldId id="299"/>
            <p14:sldId id="300"/>
            <p14:sldId id="446"/>
          </p14:sldIdLst>
        </p14:section>
        <p14:section name="Speicherverwaltung" id="{2C8B8110-A4F2-4DE1-B7D9-861865B46C00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8"/>
            <p14:sldId id="316"/>
            <p14:sldId id="317"/>
            <p14:sldId id="319"/>
            <p14:sldId id="444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Vererbung und Polymorphie" id="{C6D9C4FD-2BA1-426C-B138-974A60570EBB}">
          <p14:sldIdLst>
            <p14:sldId id="353"/>
            <p14:sldId id="354"/>
            <p14:sldId id="355"/>
            <p14:sldId id="356"/>
            <p14:sldId id="358"/>
            <p14:sldId id="357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</p14:sldIdLst>
        </p14:section>
        <p14:section name="Fortgeschrittene Themen" id="{ED0E4761-A9A0-49B5-9469-79A68F31E2AD}">
          <p14:sldIdLst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A25B"/>
    <a:srgbClr val="F7A25A"/>
    <a:srgbClr val="7BB5EC"/>
    <a:srgbClr val="F7FC28"/>
    <a:srgbClr val="FC7428"/>
    <a:srgbClr val="FC6528"/>
    <a:srgbClr val="FF7B21"/>
    <a:srgbClr val="FF3300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handoutMaster" Target="handoutMasters/handout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37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Typs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Dereferenzierungsoperator</a:t>
            </a:r>
            <a:endParaRPr lang="de-DE" altLang="de-DE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Typs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Adressoperator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88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TODO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TODO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8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138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Java: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165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6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0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03.09.2015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notesSlide" Target="../notesSlides/notesSlide30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9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47.pn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jpeg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oland.kluge@es.t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4.jpe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91950" y="1675518"/>
            <a:ext cx="165096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C++11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857325" y="2132856"/>
            <a:ext cx="35445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Speicherlayoutbild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einführen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„Lookup“-Tabelle </a:t>
            </a:r>
            <a:r>
              <a:rPr lang="de-DE" dirty="0" smtClean="0"/>
              <a:t>(</a:t>
            </a:r>
            <a:r>
              <a:rPr lang="de-DE" i="1" dirty="0" err="1" smtClean="0"/>
              <a:t>vtable</a:t>
            </a:r>
            <a:r>
              <a:rPr lang="de-DE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8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/>
          </p:nvPr>
        </p:nvGraphicFramePr>
        <p:xfrm>
          <a:off x="3333526" y="5223050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9" name="Arbeitsblatt" r:id="rId7" imgW="3010122" imgH="1076314" progId="Excel.Sheet.12">
                  <p:embed/>
                </p:oleObj>
              </mc:Choice>
              <mc:Fallback>
                <p:oleObj name="Arbeitsblatt" r:id="rId7" imgW="3010122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526" y="5223050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implementiert werden, muss aber nicht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3694374" y="4040855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++98 (1998)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3694374" y="4590211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++03 (2003)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3694374" y="5573922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++11 (2011)</a:t>
            </a:r>
            <a:endParaRPr lang="en-US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9337" y="2105213"/>
            <a:ext cx="2437085" cy="932185"/>
            <a:chOff x="3340312" y="1911050"/>
            <a:chExt cx="2437085" cy="932185"/>
          </a:xfrm>
        </p:grpSpPr>
        <p:sp>
          <p:nvSpPr>
            <p:cNvPr id="6" name="Textfeld 5"/>
            <p:cNvSpPr txBox="1"/>
            <p:nvPr/>
          </p:nvSpPr>
          <p:spPr>
            <a:xfrm>
              <a:off x="3995349" y="2110287"/>
              <a:ext cx="1782048" cy="6076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 „1.0“ (1980~85)</a:t>
              </a:r>
              <a:endParaRPr lang="en-US" dirty="0"/>
            </a:p>
          </p:txBody>
        </p:sp>
        <p:pic>
          <p:nvPicPr>
            <p:cNvPr id="16" name="Picture 6" descr="http://www.cs.uah.edu/%7Ercoleman/Common/History/Images/CPPHistory07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72"/>
            <a:stretch/>
          </p:blipFill>
          <p:spPr bwMode="auto">
            <a:xfrm>
              <a:off x="3340312" y="1911050"/>
              <a:ext cx="659373" cy="9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feld 16"/>
          <p:cNvSpPr txBox="1"/>
          <p:nvPr/>
        </p:nvSpPr>
        <p:spPr>
          <a:xfrm>
            <a:off x="3694374" y="6134492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++14 (2014)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379596" y="4747647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1.5 (2004)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6379596" y="5158916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6 (2006)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6379596" y="5585403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7 (2011)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6391405" y="6134492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8 (2014)</a:t>
            </a:r>
            <a:endParaRPr lang="en-US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6388453" y="2933288"/>
            <a:ext cx="2191934" cy="1086200"/>
            <a:chOff x="6388453" y="2933288"/>
            <a:chExt cx="2191934" cy="108620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88453" y="3013648"/>
              <a:ext cx="2191934" cy="1005840"/>
              <a:chOff x="620137" y="2638958"/>
              <a:chExt cx="2191934" cy="1005840"/>
            </a:xfrm>
          </p:grpSpPr>
          <p:sp>
            <p:nvSpPr>
              <p:cNvPr id="3" name="Textfeld 2"/>
              <p:cNvSpPr txBox="1"/>
              <p:nvPr/>
            </p:nvSpPr>
            <p:spPr>
              <a:xfrm>
                <a:off x="620137" y="3294830"/>
                <a:ext cx="2191934" cy="34996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Java </a:t>
                </a:r>
                <a:r>
                  <a:rPr lang="de-DE" dirty="0" smtClean="0"/>
                  <a:t>1.0 (1996)</a:t>
                </a:r>
                <a:endParaRPr lang="en-US" dirty="0"/>
              </a:p>
            </p:txBody>
          </p:sp>
          <p:pic>
            <p:nvPicPr>
              <p:cNvPr id="4" name="Picture 2" descr="http://upload.wikimedia.org/wikipedia/de/thumb/e/e1/Java-Logo.svg/100px-Java-Logo.svg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2926"/>
              <a:stretch/>
            </p:blipFill>
            <p:spPr bwMode="auto">
              <a:xfrm>
                <a:off x="1746713" y="2638958"/>
                <a:ext cx="439154" cy="579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746" name="Picture 2" descr="https://upload.wikimedia.org/wikipedia/commons/thumb/4/40/Wave.svg/170px-Wave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33288"/>
              <a:ext cx="384175" cy="691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08810" y="3008128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0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i="1" dirty="0" err="1" smtClean="0">
                <a:solidFill>
                  <a:schemeClr val="bg1"/>
                </a:solidFill>
              </a:rPr>
              <a:t>java.lang.Object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Lösung mit Mehrfachvererbung:</a:t>
            </a:r>
          </a:p>
          <a:p>
            <a:endParaRPr lang="en-US" dirty="0"/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</a:t>
            </a:r>
            <a:r>
              <a:rPr lang="de-DE" dirty="0" smtClean="0">
                <a:solidFill>
                  <a:schemeClr val="bg1"/>
                </a:solidFill>
              </a:rPr>
              <a:t>Templates (siehe Tag 4) </a:t>
            </a:r>
            <a:r>
              <a:rPr lang="de-DE" dirty="0">
                <a:solidFill>
                  <a:schemeClr val="bg1"/>
                </a:solidFill>
              </a:rPr>
              <a:t>ist es </a:t>
            </a:r>
            <a:r>
              <a:rPr lang="de-DE" dirty="0" smtClean="0">
                <a:solidFill>
                  <a:schemeClr val="bg1"/>
                </a:solidFill>
              </a:rPr>
              <a:t>jetzt hier möglich</a:t>
            </a:r>
            <a:r>
              <a:rPr lang="de-DE" dirty="0">
                <a:solidFill>
                  <a:schemeClr val="bg1"/>
                </a:solidFill>
              </a:rPr>
              <a:t>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  <p:extLst>
      <p:ext uri="{BB962C8B-B14F-4D97-AF65-F5344CB8AC3E}">
        <p14:creationId xmlns:p14="http://schemas.microsoft.com/office/powerpoint/2010/main" val="23184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835696" y="1514354"/>
            <a:ext cx="5256213" cy="1200150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Schnittstellenvererbung: </a:t>
            </a:r>
            <a:r>
              <a:rPr lang="de-DE" dirty="0" smtClean="0">
                <a:solidFill>
                  <a:schemeClr val="bg1"/>
                </a:solidFill>
              </a:rPr>
              <a:t>Wenn </a:t>
            </a:r>
            <a:r>
              <a:rPr lang="de-DE" dirty="0">
                <a:solidFill>
                  <a:schemeClr val="bg1"/>
                </a:solidFill>
              </a:rPr>
              <a:t>weitere Oberklassen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(</a:t>
            </a:r>
            <a:r>
              <a:rPr lang="de-DE" b="1" dirty="0">
                <a:solidFill>
                  <a:schemeClr val="bg1"/>
                </a:solidFill>
              </a:rPr>
              <a:t>enthalten nur </a:t>
            </a:r>
            <a:r>
              <a:rPr lang="de-DE" b="1" i="1" dirty="0" smtClean="0">
                <a:solidFill>
                  <a:schemeClr val="bg1"/>
                </a:solidFill>
              </a:rPr>
              <a:t>pure </a:t>
            </a:r>
            <a:r>
              <a:rPr lang="de-DE" b="1" i="1" dirty="0" err="1" smtClean="0">
                <a:solidFill>
                  <a:schemeClr val="bg1"/>
                </a:solidFill>
              </a:rPr>
              <a:t>virtual</a:t>
            </a:r>
            <a:r>
              <a:rPr lang="de-DE" b="1" i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159375"/>
            <a:ext cx="4779962" cy="107791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Implementierungsvererbung: </a:t>
            </a:r>
            <a:r>
              <a:rPr lang="de-DE" dirty="0" smtClean="0">
                <a:solidFill>
                  <a:schemeClr val="bg1"/>
                </a:solidFill>
              </a:rPr>
              <a:t>Wird </a:t>
            </a:r>
            <a:r>
              <a:rPr lang="de-DE" dirty="0">
                <a:solidFill>
                  <a:schemeClr val="bg1"/>
                </a:solidFill>
              </a:rPr>
              <a:t>aber von mehreren Oberklassen wirklich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19776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h-&gt;name; </a:t>
            </a:r>
          </a:p>
          <a:p>
            <a:pPr algn="l"/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Error: request for name is ambiguous */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3923928" y="5591175"/>
            <a:ext cx="4967659" cy="862161"/>
          </a:xfrm>
          <a:prstGeom prst="wedgeRoundRectCallout">
            <a:avLst>
              <a:gd name="adj1" fmla="val -70513"/>
              <a:gd name="adj2" fmla="val -54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Aber: Die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an der sie nötig wird (</a:t>
            </a:r>
            <a:r>
              <a:rPr lang="de-DE" i="1" dirty="0" err="1" smtClean="0">
                <a:solidFill>
                  <a:schemeClr val="bg1"/>
                </a:solidFill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79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virtual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virtual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Also – Mehrfachvererbung: Ja oder nein?</a:t>
            </a:r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Funktionszeiger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427663" y="4280544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427663" y="5269697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5867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34" grpId="0" animBg="1"/>
      <p:bldP spid="3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Templates: Wieder mal das Containerproblem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89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217139" y="4999031"/>
            <a:ext cx="3636268" cy="933450"/>
          </a:xfrm>
          <a:prstGeom prst="wedgeRoundRectCallout">
            <a:avLst>
              <a:gd name="adj1" fmla="val -25036"/>
              <a:gd name="adj2" fmla="val -162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Pauschales Gewicht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Beachte </a:t>
            </a:r>
            <a:r>
              <a:rPr lang="de-DE" dirty="0">
                <a:solidFill>
                  <a:schemeClr val="bg1"/>
                </a:solidFill>
              </a:rPr>
              <a:t>die unterschiedlichen Rückgabetypen</a:t>
            </a: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45805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300663" y="4369831"/>
            <a:ext cx="3656012" cy="771525"/>
          </a:xfrm>
          <a:prstGeom prst="wedgeRoundRectCallout">
            <a:avLst>
              <a:gd name="adj1" fmla="val -84176"/>
              <a:gd name="adj2" fmla="val -1154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500380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Nachteile und Vorteile 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226238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Wiederholung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FunktionsZeiger</a:t>
            </a:r>
            <a:r>
              <a:rPr lang="de-DE" dirty="0" smtClean="0"/>
              <a:t> und 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429001"/>
            <a:ext cx="2736801" cy="775474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07256" y="4838471"/>
            <a:ext cx="1944464" cy="717550"/>
          </a:xfrm>
          <a:prstGeom prst="wedgeRoundRectCallout">
            <a:avLst>
              <a:gd name="adj1" fmla="val 26577"/>
              <a:gd name="adj2" fmla="val -1725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051720" y="4808127"/>
            <a:ext cx="2795587" cy="1157288"/>
          </a:xfrm>
          <a:prstGeom prst="wedgeRoundRectCallout">
            <a:avLst>
              <a:gd name="adj1" fmla="val -41059"/>
              <a:gd name="adj2" fmla="val -1242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276523" y="2276474"/>
            <a:ext cx="2071342" cy="868363"/>
          </a:xfrm>
          <a:prstGeom prst="wedgeRoundRectCallout">
            <a:avLst>
              <a:gd name="adj1" fmla="val 7693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Funktionsobjekte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7231467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 dirty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Funktionszeiger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58775" y="1658788"/>
            <a:ext cx="3057248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Schleife vs. </a:t>
            </a:r>
            <a:r>
              <a:rPr lang="de-DE" altLang="de-DE" sz="1800" b="0" dirty="0" err="1" smtClean="0"/>
              <a:t>remove_copy_if</a:t>
            </a:r>
            <a:endParaRPr lang="de-DE" altLang="de-DE" sz="1800" b="0" dirty="0"/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einzeilige // Kommentare</a:t>
            </a:r>
          </a:p>
          <a:p>
            <a:pPr lvl="2"/>
            <a:r>
              <a:rPr lang="de-DE" altLang="de-DE" dirty="0" smtClean="0"/>
              <a:t>Variablendeklaration am Anfang einer Funktion 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8 Pins </a:t>
            </a:r>
            <a:r>
              <a:rPr lang="de-DE" altLang="de-DE" dirty="0" smtClean="0"/>
              <a:t>= </a:t>
            </a:r>
            <a:r>
              <a:rPr lang="de-DE" altLang="de-DE" b="1" dirty="0" smtClean="0"/>
              <a:t>Port</a:t>
            </a:r>
            <a:br>
              <a:rPr lang="de-DE" altLang="de-DE" b="1" dirty="0" smtClean="0"/>
            </a:br>
            <a:r>
              <a:rPr lang="de-DE" altLang="de-DE" sz="2000" b="1" dirty="0" smtClean="0"/>
              <a:t> </a:t>
            </a:r>
            <a:endParaRPr lang="de-DE" altLang="de-DE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Kandidaten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Iterierungskonzepte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for_each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/>
              <a:t>range-</a:t>
            </a:r>
            <a:r>
              <a:rPr lang="en-US" dirty="0" err="1"/>
              <a:t>basierte</a:t>
            </a:r>
            <a:r>
              <a:rPr lang="en-US" dirty="0"/>
              <a:t> </a:t>
            </a:r>
            <a:r>
              <a:rPr lang="en-US" dirty="0" smtClean="0"/>
              <a:t>For-</a:t>
            </a:r>
            <a:r>
              <a:rPr lang="en-US" dirty="0" err="1" smtClean="0"/>
              <a:t>Schleife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Initialisierungslisten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auto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Lambdas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callable entity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r>
              <a:rPr lang="en-US" dirty="0" smtClean="0"/>
              <a:t>: Was </a:t>
            </a:r>
            <a:r>
              <a:rPr lang="en-US" dirty="0" err="1" smtClean="0"/>
              <a:t>heißt</a:t>
            </a:r>
            <a:r>
              <a:rPr lang="en-US" dirty="0" smtClean="0"/>
              <a:t> das?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Delegating constructor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default/delete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X() </a:t>
            </a:r>
            <a:r>
              <a:rPr lang="en-US" smtClean="0"/>
              <a:t>= default;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operator=() = delete;</a:t>
            </a:r>
          </a:p>
        </p:txBody>
      </p:sp>
    </p:spTree>
    <p:extLst>
      <p:ext uri="{BB962C8B-B14F-4D97-AF65-F5344CB8AC3E}">
        <p14:creationId xmlns:p14="http://schemas.microsoft.com/office/powerpoint/2010/main" val="1374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159520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151408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607019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697036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571623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101954" y="4783138"/>
            <a:ext cx="1926430" cy="1238209"/>
            <a:chOff x="5652346" y="2922631"/>
            <a:chExt cx="1926915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652346" y="3198802"/>
              <a:ext cx="1926915" cy="961894"/>
              <a:chOff x="5440021" y="4994212"/>
              <a:chExt cx="1926915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440021" y="4994212"/>
                <a:ext cx="1926915" cy="961894"/>
                <a:chOff x="4386241" y="4067093"/>
                <a:chExt cx="1926915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386241" y="4679060"/>
                  <a:ext cx="1926915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Objektcode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 smtClean="0"/>
                  <a:t>Maschinencode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i="1" dirty="0" smtClean="0"/>
                  <a:t>main.exe,</a:t>
                </a:r>
                <a:br>
                  <a:rPr lang="de-DE" altLang="de-DE" sz="1800" b="0" i="1" dirty="0" smtClean="0"/>
                </a:br>
                <a:r>
                  <a:rPr lang="de-DE" altLang="de-DE" sz="1800" b="0" i="1" dirty="0" smtClean="0"/>
                  <a:t>mylib.dll, </a:t>
                </a:r>
                <a:r>
                  <a:rPr lang="de-DE" altLang="de-DE" sz="1800" b="0" i="1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Bibliotheken</a:t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nicht oder nebenbei behandelt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</a:t>
            </a:r>
            <a:r>
              <a:rPr lang="de-DE" sz="2200" dirty="0"/>
              <a:t>in Java </a:t>
            </a:r>
            <a:r>
              <a:rPr lang="de-DE" sz="2200" dirty="0" smtClean="0"/>
              <a:t>werden</a:t>
            </a:r>
            <a:endParaRPr lang="de-DE" sz="2200" dirty="0"/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</a:t>
            </a:r>
            <a:r>
              <a:rPr lang="en-US" dirty="0" err="1" smtClean="0"/>
              <a:t>Statisches</a:t>
            </a:r>
            <a:r>
              <a:rPr lang="en-US" dirty="0" smtClean="0"/>
              <a:t> 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25735"/>
          </a:xfrm>
        </p:spPr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“standalone”,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25735"/>
          </a:xfrm>
        </p:spPr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dirty="0" err="1" smtClean="0"/>
              <a:t>nur</a:t>
            </a:r>
            <a:r>
              <a:rPr lang="en-US" sz="2000" dirty="0" smtClean="0"/>
              <a:t> </a:t>
            </a:r>
            <a:r>
              <a:rPr lang="en-US" sz="2000" dirty="0" err="1" smtClean="0"/>
              <a:t>beim</a:t>
            </a:r>
            <a:r>
              <a:rPr lang="en-US" sz="2000" dirty="0" smtClean="0"/>
              <a:t> </a:t>
            </a:r>
            <a:r>
              <a:rPr lang="en-US" sz="2000" dirty="0" err="1" smtClean="0"/>
              <a:t>konkreten</a:t>
            </a:r>
            <a:r>
              <a:rPr lang="en-US" sz="2000" dirty="0" smtClean="0"/>
              <a:t> </a:t>
            </a:r>
            <a:r>
              <a:rPr lang="en-US" sz="2000" dirty="0" err="1" smtClean="0"/>
              <a:t>Aufruf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“minimal”,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Abhängigkeiten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</a:t>
            </a:r>
            <a:r>
              <a:rPr lang="de-DE" dirty="0" smtClean="0">
                <a:solidFill>
                  <a:schemeClr val="bg1"/>
                </a:solidFill>
              </a:rPr>
              <a:t>wird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(Alternative: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2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Debug-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4679950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kompilieren aber nicht linken 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Präprozessor?</a:t>
            </a:r>
            <a:br>
              <a:rPr lang="de-DE" altLang="de-DE" sz="1800" b="0" dirty="0"/>
            </a:br>
            <a:r>
              <a:rPr lang="de-DE" altLang="de-DE" sz="1800" b="0" dirty="0"/>
              <a:t>Ist dies bei allen Sprachen der Fall?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Arrays</a:t>
            </a:r>
            <a:r>
              <a:rPr lang="de-DE" dirty="0" smtClean="0">
                <a:solidFill>
                  <a:schemeClr val="bg1"/>
                </a:solidFill>
              </a:rPr>
              <a:t> – siehe Übung 1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i="1" dirty="0" smtClean="0">
                <a:solidFill>
                  <a:schemeClr val="accent2"/>
                </a:solidFill>
              </a:rPr>
              <a:t>WICHTIG</a:t>
            </a:r>
            <a:r>
              <a:rPr lang="de-DE" i="1" dirty="0" smtClean="0"/>
              <a:t>: Beim Importieren muss der Pfad für das </a:t>
            </a:r>
            <a:r>
              <a:rPr lang="de-DE" b="1" i="1" dirty="0" smtClean="0"/>
              <a:t>Virtuelle Plattenabbild </a:t>
            </a:r>
            <a:r>
              <a:rPr lang="de-DE" i="1" dirty="0" smtClean="0"/>
              <a:t>auf </a:t>
            </a:r>
            <a:r>
              <a:rPr lang="de-DE" b="1" i="1" dirty="0" smtClean="0"/>
              <a:t>C:/VM/</a:t>
            </a:r>
            <a:r>
              <a:rPr lang="de-DE" i="1" dirty="0" smtClean="0"/>
              <a:t> gesetzt werden – ansonsten sprengt Ihr die </a:t>
            </a:r>
            <a:r>
              <a:rPr lang="de-DE" b="1" i="1" dirty="0" err="1" smtClean="0"/>
              <a:t>Quota</a:t>
            </a:r>
            <a:r>
              <a:rPr lang="de-DE" i="1" dirty="0" smtClean="0"/>
              <a:t>!</a:t>
            </a:r>
            <a:endParaRPr lang="de-DE" u="sng" dirty="0" smtClean="0"/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791815" cy="720725"/>
          </a:xfrm>
          <a:prstGeom prst="wedgeRoundRectCallout">
            <a:avLst>
              <a:gd name="adj1" fmla="val -127147"/>
              <a:gd name="adj2" fmla="val 173398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0703"/>
              <a:gd name="adj2" fmla="val -77174"/>
              <a:gd name="adj3" fmla="val 16667"/>
            </a:avLst>
          </a:prstGeom>
          <a:solidFill>
            <a:srgbClr val="F7A25B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2925303" cy="389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dirty="0" err="1" smtClean="0">
                <a:solidFill>
                  <a:srgbClr val="FF0000"/>
                </a:solidFill>
                <a:latin typeface="Consolas" pitchFamily="49" charset="0"/>
              </a:rPr>
              <a:t>nich</a:t>
            </a: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 vorhanden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// nicht vorhanden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FF0000"/>
                </a:solidFill>
                <a:latin typeface="Consolas" pitchFamily="49" charset="0"/>
              </a:rPr>
              <a:t>Java </a:t>
            </a:r>
            <a:r>
              <a:rPr lang="de-DE" altLang="de-DE" sz="1400" dirty="0" err="1" smtClean="0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4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FF0000"/>
                </a:solidFill>
                <a:latin typeface="Consolas" pitchFamily="49" charset="0"/>
              </a:rPr>
              <a:t>Collector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</a:t>
            </a:r>
            <a:r>
              <a:rPr lang="de-DE" b="1" dirty="0" smtClean="0"/>
              <a:t>Primitiv</a:t>
            </a:r>
            <a:r>
              <a:rPr lang="de-DE" dirty="0" smtClean="0"/>
              <a:t>“ auf dem</a:t>
            </a:r>
            <a:br>
              <a:rPr lang="de-DE" dirty="0" smtClean="0"/>
            </a:br>
            <a:r>
              <a:rPr lang="de-DE" b="1" dirty="0" smtClean="0"/>
              <a:t>Stack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</a:t>
            </a:r>
            <a:r>
              <a:rPr lang="de-DE" b="1" dirty="0" smtClean="0"/>
              <a:t>Primitiv</a:t>
            </a:r>
            <a:r>
              <a:rPr lang="de-DE" dirty="0" smtClean="0"/>
              <a:t>“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Heap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Objekt</a:t>
            </a:r>
            <a:r>
              <a:rPr lang="de-DE" dirty="0" smtClean="0"/>
              <a:t>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Stack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Objekt</a:t>
            </a:r>
            <a:r>
              <a:rPr lang="de-DE" dirty="0" smtClean="0"/>
              <a:t>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Heap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Heap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-35668"/>
              <a:gd name="adj2" fmla="val -7598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Breite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>
                <a:latin typeface="+mj-lt"/>
                <a:cs typeface="Courier New" panose="02070309020205020404" pitchFamily="49" charset="0"/>
              </a:rPr>
              <a:t>Siehe: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Was passiert 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  <a:endParaRPr lang="de-DE" altLang="de-DE" sz="1600" b="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694473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225421" y="3664630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-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0446" y="3666464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-</a:t>
              </a:r>
              <a:endParaRPr lang="de-DE" altLang="de-DE" sz="1800" b="0" dirty="0"/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68261" y="3665585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77454" y="3666238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i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114339" y="3666672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l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80737" y="3666338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e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647336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980990" y="4246362"/>
            <a:ext cx="3057484" cy="561506"/>
          </a:xfrm>
          <a:prstGeom prst="wedgeRoundRectCallout">
            <a:avLst>
              <a:gd name="adj1" fmla="val -34934"/>
              <a:gd name="adj2" fmla="val -728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Error:„Assignment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472100" y="4279539"/>
            <a:ext cx="3423666" cy="506873"/>
          </a:xfrm>
          <a:prstGeom prst="wedgeRoundRectCallout">
            <a:avLst>
              <a:gd name="adj1" fmla="val -50337"/>
              <a:gd name="adj2" fmla="val -691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„Assignment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5081938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(egal wieso),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>
                <a:hlinkClick r:id="rId3"/>
              </a:rPr>
              <a:t>roland.kluge@es.tu</a:t>
            </a:r>
            <a:r>
              <a:rPr lang="de-DE" dirty="0" smtClean="0"/>
              <a:t>... und via </a:t>
            </a:r>
            <a:r>
              <a:rPr lang="de-DE" dirty="0" err="1" smtClean="0"/>
              <a:t>Moodle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Matthias Gazzari (während der Übungen)</a:t>
            </a:r>
          </a:p>
          <a:p>
            <a:pPr marL="180975" lvl="1" indent="0" eaLnBrk="1" hangingPunct="1">
              <a:buNone/>
              <a:defRPr/>
            </a:pPr>
            <a:r>
              <a:rPr lang="de-DE" dirty="0"/>
              <a:t>Eugen Lutz (während der Übungen)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132856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/>
              <a:t>A</a:t>
            </a:r>
            <a:r>
              <a:rPr lang="de-DE" altLang="de-DE" b="1" dirty="0" smtClean="0"/>
              <a:t>lias auf eine Variable</a:t>
            </a:r>
            <a:r>
              <a:rPr lang="de-DE" altLang="de-DE" dirty="0" smtClean="0"/>
              <a:t> (braucht keinen eigenen Speicher). Sie verhält sich </a:t>
            </a:r>
            <a:r>
              <a:rPr lang="de-DE" altLang="de-DE" b="1" dirty="0" smtClean="0"/>
              <a:t>wie(!)</a:t>
            </a:r>
            <a:r>
              <a:rPr lang="de-DE" altLang="de-DE" dirty="0" smtClean="0"/>
              <a:t> ein </a:t>
            </a:r>
            <a:r>
              <a:rPr lang="de-DE" altLang="de-DE" b="1" dirty="0" err="1" smtClean="0"/>
              <a:t>const</a:t>
            </a:r>
            <a:r>
              <a:rPr lang="de-DE" altLang="de-DE" b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</a:t>
            </a:r>
            <a:r>
              <a:rPr lang="de-DE" altLang="de-DE" sz="2000" dirty="0" smtClean="0"/>
              <a:t>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0" y="1484784"/>
            <a:ext cx="8640763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br>
              <a:rPr lang="en-US" sz="1600" dirty="0" smtClean="0"/>
            </a:br>
            <a:r>
              <a:rPr lang="en-US" sz="1600" dirty="0" smtClean="0"/>
              <a:t>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/>
              <a:t> </a:t>
            </a:r>
            <a:r>
              <a:rPr lang="de-DE" altLang="de-DE" sz="1800" b="0" smtClean="0"/>
              <a:t>(</a:t>
            </a:r>
            <a:r>
              <a:rPr lang="de-DE" altLang="de-DE" sz="18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1859"/>
              <a:gd name="adj2" fmla="val -2997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36515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072025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 animBg="1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13.10.2014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  <a:br>
              <a:rPr lang="de-DE" altLang="de-DE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084168" y="396875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33540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116072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1167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Zustand eines Objektes zu übertragen: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?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1" grpId="0" animBg="1"/>
      <p:bldP spid="12" grpId="0"/>
      <p:bldP spid="14" grpId="0" animBg="1"/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958638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3491880" y="6338888"/>
            <a:ext cx="2642597" cy="513832"/>
            <a:chOff x="6153923" y="6332814"/>
            <a:chExt cx="2642597" cy="513832"/>
          </a:xfrm>
        </p:grpSpPr>
        <p:sp>
          <p:nvSpPr>
            <p:cNvPr id="13" name="Rechteck 12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085795" y="6414746"/>
              <a:ext cx="171072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Copy_Elision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Übung (nachmittags) </a:t>
            </a:r>
            <a:r>
              <a:rPr lang="de-DE" dirty="0" smtClean="0"/>
              <a:t>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Virtuelle Maschine</a:t>
            </a:r>
            <a:r>
              <a:rPr lang="de-DE" dirty="0" smtClean="0"/>
              <a:t>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505325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klassischen Zeigern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484313"/>
            <a:ext cx="0" cy="49208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feld 1"/>
          <p:cNvSpPr txBox="1"/>
          <p:nvPr/>
        </p:nvSpPr>
        <p:spPr>
          <a:xfrm>
            <a:off x="-3616300" y="3179526"/>
            <a:ext cx="360451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Re-engineer this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4860032" y="4797152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4920825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156176" y="5517232"/>
            <a:ext cx="257859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check </a:t>
            </a:r>
            <a:r>
              <a:rPr lang="en-US" dirty="0" err="1" smtClean="0"/>
              <a:t>weak_ptr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98109" y="4870450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</a:t>
            </a:r>
            <a:r>
              <a:rPr lang="de-DE" b="1" dirty="0" smtClean="0">
                <a:solidFill>
                  <a:schemeClr val="bg1"/>
                </a:solidFill>
              </a:rPr>
              <a:t>etlichen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anderen </a:t>
            </a:r>
            <a:r>
              <a:rPr lang="de-DE" dirty="0">
                <a:solidFill>
                  <a:schemeClr val="bg1"/>
                </a:solidFill>
              </a:rPr>
              <a:t>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  <p:extLst>
      <p:ext uri="{BB962C8B-B14F-4D97-AF65-F5344CB8AC3E}">
        <p14:creationId xmlns:p14="http://schemas.microsoft.com/office/powerpoint/2010/main" val="7343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274638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595817" y="1700808"/>
            <a:ext cx="3700595" cy="4292260"/>
          </a:xfrm>
          <a:prstGeom prst="foldedCorner">
            <a:avLst>
              <a:gd name="adj" fmla="val 1062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660210" y="3890491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317207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310004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82426" y="5515111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01475" y="5597043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3" y="5550986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69603" y="5597043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4413663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4400026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267744" y="1578848"/>
            <a:ext cx="163448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</a:t>
            </a:r>
          </a:p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4003808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 smtClean="0">
                <a:solidFill>
                  <a:srgbClr val="2A00FF"/>
                </a:solidFill>
                <a:latin typeface="Consolas" pitchFamily="49" charset="0"/>
              </a:rPr>
              <a:t>ElevatorStrategy.hp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3010223" y="1558821"/>
            <a:ext cx="127444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604965" y="1513873"/>
            <a:ext cx="127444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8169882" y="1520825"/>
            <a:ext cx="69837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.</a:t>
            </a:r>
            <a:r>
              <a:rPr lang="de-DE" dirty="0" err="1" smtClean="0"/>
              <a:t>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36439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428455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12271"/>
            <a:ext cx="3528516" cy="1394545"/>
          </a:xfrm>
          <a:prstGeom prst="wedgeRoundRectCallout">
            <a:avLst>
              <a:gd name="adj1" fmla="val -13884"/>
              <a:gd name="adj2" fmla="val -1802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149505" y="2457449"/>
            <a:ext cx="1746250" cy="885825"/>
          </a:xfrm>
          <a:prstGeom prst="wedgeRoundRectCallout">
            <a:avLst>
              <a:gd name="adj1" fmla="val -99055"/>
              <a:gd name="adj2" fmla="val -4400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3210242" y="1537515"/>
            <a:ext cx="69837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11144</Words>
  <Application>Microsoft Office PowerPoint</Application>
  <PresentationFormat>Bildschirmpräsentation (4:3)</PresentationFormat>
  <Paragraphs>3428</Paragraphs>
  <Slides>179</Slides>
  <Notes>65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179</vt:i4>
      </vt:variant>
    </vt:vector>
  </HeadingPairs>
  <TitlesOfParts>
    <vt:vector size="192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C, C++ und Java</vt:lpstr>
      <vt:lpstr>Fragen?</vt:lpstr>
      <vt:lpstr>Programmierpraktikum C und C++</vt:lpstr>
      <vt:lpstr>Laufendes Beispiel</vt:lpstr>
      <vt:lpstr>Laufendes Beispiel: Implementierung einer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 in Java</vt:lpstr>
      <vt:lpstr>Kompilierung für C/C++ I</vt:lpstr>
      <vt:lpstr>Kompilierung für C/C++ II</vt:lpstr>
      <vt:lpstr>Exkurs: Statisches und dynamisches Linken</vt:lpstr>
      <vt:lpstr>Was genau macht der Präprozessor?</vt:lpstr>
      <vt:lpstr>Exkurs: Fortgeschrittene Verwendung des Präprozessors</vt:lpstr>
      <vt:lpstr>Intermezzo</vt:lpstr>
      <vt:lpstr>Programmstart</vt:lpstr>
      <vt:lpstr>Systemstart</vt:lpstr>
      <vt:lpstr>Demo – Virtuelle Maschine 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Intermezzo</vt:lpstr>
      <vt:lpstr>Unveränderlichkeit - const</vt:lpstr>
      <vt:lpstr>Was ist eine (C++)-Referenz?</vt:lpstr>
      <vt:lpstr>const bei Objekten</vt:lpstr>
      <vt:lpstr>Intermezzo</vt:lpstr>
      <vt:lpstr>Wieso const?</vt:lpstr>
      <vt:lpstr>Intermezzo: const</vt:lpstr>
      <vt:lpstr>Intermezzo: * und &amp;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Ohne Smart Pointer</vt:lpstr>
      <vt:lpstr>Mit klassischen Zeigern</vt:lpstr>
      <vt:lpstr>Mit std::shared_ptr</vt:lpstr>
      <vt:lpstr>Mit std::shared_ptr</vt:lpstr>
      <vt:lpstr>Weak SmartPointer: Motivation</vt:lpstr>
      <vt:lpstr>Weak Pointer (std::weak_ptr)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Lösung ohne Polymorphie</vt:lpstr>
      <vt:lpstr>Verschiedene Strategien als Unterklassen</vt:lpstr>
      <vt:lpstr>Lösung mit Polymorphie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Copy Elision</vt:lpstr>
      <vt:lpstr>Mehrfachvererbung</vt:lpstr>
      <vt:lpstr>Mehrfachvererbung: Historie</vt:lpstr>
      <vt:lpstr>Mehrfachvererbung: Nicht mehr so relevant!</vt:lpstr>
      <vt:lpstr>Schnittstellen- vs. Implementierungsvererbung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Intermezzo</vt:lpstr>
      <vt:lpstr>Programmierpraktikum C und C++</vt:lpstr>
      <vt:lpstr>Fortgeschrittene Themen in C++</vt:lpstr>
      <vt:lpstr>Templates</vt:lpstr>
      <vt:lpstr>Templates: Motivation</vt:lpstr>
      <vt:lpstr>Templates: Wieder mal das Containerproblem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Wiederholung Mehrfachvererbung</vt:lpstr>
      <vt:lpstr>FunktionsZeiger und Funktoren</vt:lpstr>
      <vt:lpstr>Funktionszeiger: Beispiel</vt:lpstr>
      <vt:lpstr>Funktionszeiger: Beispiel II</vt:lpstr>
      <vt:lpstr>Funktionszeiger: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Demo</vt:lpstr>
      <vt:lpstr>Kandidaten für neue Inhalte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938</cp:revision>
  <dcterms:created xsi:type="dcterms:W3CDTF">2008-08-19T13:25:11Z</dcterms:created>
  <dcterms:modified xsi:type="dcterms:W3CDTF">2015-09-03T11:44:30Z</dcterms:modified>
</cp:coreProperties>
</file>