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307" r:id="rId11"/>
    <p:sldId id="296" r:id="rId12"/>
    <p:sldId id="264" r:id="rId13"/>
    <p:sldId id="265" r:id="rId14"/>
    <p:sldId id="297" r:id="rId15"/>
    <p:sldId id="269" r:id="rId16"/>
    <p:sldId id="270" r:id="rId17"/>
    <p:sldId id="306" r:id="rId18"/>
    <p:sldId id="294" r:id="rId19"/>
    <p:sldId id="268" r:id="rId20"/>
    <p:sldId id="267" r:id="rId21"/>
    <p:sldId id="274" r:id="rId22"/>
    <p:sldId id="275" r:id="rId23"/>
    <p:sldId id="276" r:id="rId24"/>
    <p:sldId id="298" r:id="rId25"/>
    <p:sldId id="303" r:id="rId26"/>
    <p:sldId id="304" r:id="rId27"/>
    <p:sldId id="305" r:id="rId28"/>
    <p:sldId id="271" r:id="rId29"/>
    <p:sldId id="277" r:id="rId30"/>
    <p:sldId id="279" r:id="rId31"/>
    <p:sldId id="280" r:id="rId32"/>
    <p:sldId id="281" r:id="rId33"/>
    <p:sldId id="278" r:id="rId34"/>
    <p:sldId id="283" r:id="rId35"/>
    <p:sldId id="282" r:id="rId36"/>
    <p:sldId id="272" r:id="rId37"/>
    <p:sldId id="284" r:id="rId38"/>
    <p:sldId id="285" r:id="rId39"/>
    <p:sldId id="299" r:id="rId40"/>
    <p:sldId id="287" r:id="rId41"/>
    <p:sldId id="288" r:id="rId42"/>
    <p:sldId id="289" r:id="rId43"/>
    <p:sldId id="290" r:id="rId44"/>
    <p:sldId id="291" r:id="rId45"/>
    <p:sldId id="286" r:id="rId46"/>
    <p:sldId id="292" r:id="rId47"/>
    <p:sldId id="300" r:id="rId48"/>
    <p:sldId id="301" r:id="rId49"/>
    <p:sldId id="302" r:id="rId50"/>
    <p:sldId id="293" r:id="rId51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3300"/>
    <a:srgbClr val="FF7B21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304" autoAdjust="0"/>
    <p:restoredTop sz="82305" autoAdjust="0"/>
  </p:normalViewPr>
  <p:slideViewPr>
    <p:cSldViewPr>
      <p:cViewPr varScale="1">
        <p:scale>
          <a:sx n="73" d="100"/>
          <a:sy n="73" d="100"/>
        </p:scale>
        <p:origin x="118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804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E9D35B-5542-4FAB-AD93-4D0C47152E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9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71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A34E3D71-B836-4D7C-A208-A1ABA1F793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8949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2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0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1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1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4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64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06080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6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09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45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4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4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10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282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9DD867CC-15E2-4C4C-AAE6-5306BBD7129E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11681BF7-5A25-4D71-A3F2-09D9FD20208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22.09.2014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3913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Speicherverwaltung und Lebenszyklus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Was heißt </a:t>
            </a:r>
            <a:r>
              <a:rPr lang="de-DE" altLang="de-DE" i="1" dirty="0" err="1" smtClean="0"/>
              <a:t>char</a:t>
            </a:r>
            <a:r>
              <a:rPr lang="de-DE" altLang="de-DE" i="1" dirty="0" smtClean="0"/>
              <a:t>** </a:t>
            </a:r>
            <a:r>
              <a:rPr lang="de-DE" altLang="de-DE" i="1" dirty="0" err="1" smtClean="0"/>
              <a:t>argv</a:t>
            </a:r>
            <a:r>
              <a:rPr lang="de-DE" altLang="de-DE" dirty="0" smtClean="0"/>
              <a:t>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r>
              <a:rPr lang="de-DE" dirty="0" smtClean="0"/>
              <a:t>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15401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17560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19719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21878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447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4606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6765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8924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11083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13242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24053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26212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28371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30530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32689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34848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37007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39166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41325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43484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45643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2300807" y="2360189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440" y="2192310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1002807" y="2319105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015849" y="2166130"/>
            <a:ext cx="2215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 /</a:t>
            </a:r>
            <a:br>
              <a:rPr lang="de-DE" altLang="de-DE" sz="1600" b="0" dirty="0" smtClean="0"/>
            </a:br>
            <a:r>
              <a:rPr lang="de-DE" altLang="de-DE" sz="1600" b="0" dirty="0" smtClean="0"/>
              <a:t>              </a:t>
            </a: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[1] </a:t>
            </a:r>
            <a:endParaRPr lang="de-DE" altLang="de-DE" sz="1600" b="0" dirty="0"/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746863" y="3126348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2264</a:t>
            </a:r>
            <a:endParaRPr lang="de-DE" altLang="de-DE" sz="1800" b="0" i="1" dirty="0"/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19416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4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21575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23734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25893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28068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30227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4590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6749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8908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11067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13242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15401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43189" y="3604186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17857" y="4455303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656453" y="4494648"/>
            <a:ext cx="130676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2158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Hallo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Welt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2290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30598" y="4729659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69" name="Rectangle 19"/>
          <p:cNvSpPr>
            <a:spLocks noChangeArrowheads="1"/>
          </p:cNvSpPr>
          <p:nvPr/>
        </p:nvSpPr>
        <p:spPr bwMode="auto">
          <a:xfrm>
            <a:off x="60765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0" name="Rectangle 20"/>
          <p:cNvSpPr>
            <a:spLocks noChangeArrowheads="1"/>
          </p:cNvSpPr>
          <p:nvPr/>
        </p:nvSpPr>
        <p:spPr bwMode="auto">
          <a:xfrm>
            <a:off x="62924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1" name="Rectangle 21"/>
          <p:cNvSpPr>
            <a:spLocks noChangeArrowheads="1"/>
          </p:cNvSpPr>
          <p:nvPr/>
        </p:nvSpPr>
        <p:spPr bwMode="auto">
          <a:xfrm>
            <a:off x="65083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2" name="Rectangle 22"/>
          <p:cNvSpPr>
            <a:spLocks noChangeArrowheads="1"/>
          </p:cNvSpPr>
          <p:nvPr/>
        </p:nvSpPr>
        <p:spPr bwMode="auto">
          <a:xfrm>
            <a:off x="67242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3" name="Rectangle 23"/>
          <p:cNvSpPr>
            <a:spLocks noChangeArrowheads="1"/>
          </p:cNvSpPr>
          <p:nvPr/>
        </p:nvSpPr>
        <p:spPr bwMode="auto">
          <a:xfrm>
            <a:off x="47811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4" name="Rectangle 24"/>
          <p:cNvSpPr>
            <a:spLocks noChangeArrowheads="1"/>
          </p:cNvSpPr>
          <p:nvPr/>
        </p:nvSpPr>
        <p:spPr bwMode="auto">
          <a:xfrm>
            <a:off x="49970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52129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54288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6447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58606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9" name="Rectangle 29"/>
          <p:cNvSpPr>
            <a:spLocks noChangeArrowheads="1"/>
          </p:cNvSpPr>
          <p:nvPr/>
        </p:nvSpPr>
        <p:spPr bwMode="auto">
          <a:xfrm>
            <a:off x="69417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0" name="Rectangle 30"/>
          <p:cNvSpPr>
            <a:spLocks noChangeArrowheads="1"/>
          </p:cNvSpPr>
          <p:nvPr/>
        </p:nvSpPr>
        <p:spPr bwMode="auto">
          <a:xfrm>
            <a:off x="71576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" name="Rectangle 31"/>
          <p:cNvSpPr>
            <a:spLocks noChangeArrowheads="1"/>
          </p:cNvSpPr>
          <p:nvPr/>
        </p:nvSpPr>
        <p:spPr bwMode="auto">
          <a:xfrm>
            <a:off x="73735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" name="Rectangle 32"/>
          <p:cNvSpPr>
            <a:spLocks noChangeArrowheads="1"/>
          </p:cNvSpPr>
          <p:nvPr/>
        </p:nvSpPr>
        <p:spPr bwMode="auto">
          <a:xfrm>
            <a:off x="75894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3" name="Rectangle 33"/>
          <p:cNvSpPr>
            <a:spLocks noChangeArrowheads="1"/>
          </p:cNvSpPr>
          <p:nvPr/>
        </p:nvSpPr>
        <p:spPr bwMode="auto">
          <a:xfrm>
            <a:off x="78053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80212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82371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84530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3263136" y="3627257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3" name="Text Box 54"/>
          <p:cNvSpPr txBox="1">
            <a:spLocks noChangeArrowheads="1"/>
          </p:cNvSpPr>
          <p:nvPr/>
        </p:nvSpPr>
        <p:spPr bwMode="auto">
          <a:xfrm>
            <a:off x="3494727" y="3633261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7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181769" y="3136287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-</a:t>
            </a:r>
          </a:p>
        </p:txBody>
      </p:sp>
      <p:sp>
        <p:nvSpPr>
          <p:cNvPr id="94" name="Text Box 44"/>
          <p:cNvSpPr txBox="1">
            <a:spLocks noChangeArrowheads="1"/>
          </p:cNvSpPr>
          <p:nvPr/>
        </p:nvSpPr>
        <p:spPr bwMode="auto">
          <a:xfrm>
            <a:off x="5406794" y="3138121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-</a:t>
            </a:r>
            <a:endParaRPr lang="de-DE" altLang="de-DE" sz="1800" b="0" dirty="0"/>
          </a:p>
        </p:txBody>
      </p:sp>
      <p:sp>
        <p:nvSpPr>
          <p:cNvPr id="95" name="Text Box 44"/>
          <p:cNvSpPr txBox="1">
            <a:spLocks noChangeArrowheads="1"/>
          </p:cNvSpPr>
          <p:nvPr/>
        </p:nvSpPr>
        <p:spPr bwMode="auto">
          <a:xfrm>
            <a:off x="5624609" y="3137242"/>
            <a:ext cx="2487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5833802" y="3137895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i</a:t>
            </a:r>
            <a:endParaRPr lang="de-DE" altLang="de-DE" sz="1800" b="0" dirty="0"/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6070687" y="3138329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l</a:t>
            </a:r>
            <a:endParaRPr lang="de-DE" altLang="de-DE" sz="1800" b="0" dirty="0"/>
          </a:p>
        </p:txBody>
      </p:sp>
      <p:sp>
        <p:nvSpPr>
          <p:cNvPr id="98" name="Text Box 44"/>
          <p:cNvSpPr txBox="1">
            <a:spLocks noChangeArrowheads="1"/>
          </p:cNvSpPr>
          <p:nvPr/>
        </p:nvSpPr>
        <p:spPr bwMode="auto">
          <a:xfrm>
            <a:off x="6237085" y="3137995"/>
            <a:ext cx="31290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e</a:t>
            </a:r>
            <a:endParaRPr lang="de-DE" altLang="de-DE" sz="1800" b="0" dirty="0"/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7500623" y="313962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</a:t>
            </a:r>
            <a:endParaRPr lang="de-DE" altLang="de-DE" sz="1800" b="0" dirty="0"/>
          </a:p>
        </p:txBody>
      </p:sp>
      <p:sp>
        <p:nvSpPr>
          <p:cNvPr id="100" name="Text Box 44"/>
          <p:cNvSpPr txBox="1">
            <a:spLocks noChangeArrowheads="1"/>
          </p:cNvSpPr>
          <p:nvPr/>
        </p:nvSpPr>
        <p:spPr bwMode="auto">
          <a:xfrm>
            <a:off x="7744884" y="3139295"/>
            <a:ext cx="3482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e</a:t>
            </a:r>
          </a:p>
        </p:txBody>
      </p:sp>
      <p:sp>
        <p:nvSpPr>
          <p:cNvPr id="101" name="Text Box 44"/>
          <p:cNvSpPr txBox="1">
            <a:spLocks noChangeArrowheads="1"/>
          </p:cNvSpPr>
          <p:nvPr/>
        </p:nvSpPr>
        <p:spPr bwMode="auto">
          <a:xfrm>
            <a:off x="7997142" y="3138203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l</a:t>
            </a:r>
            <a:endParaRPr lang="de-DE" altLang="de-DE" sz="1800" b="0" dirty="0"/>
          </a:p>
        </p:txBody>
      </p:sp>
      <p:sp>
        <p:nvSpPr>
          <p:cNvPr id="102" name="Text Box 44"/>
          <p:cNvSpPr txBox="1">
            <a:spLocks noChangeArrowheads="1"/>
          </p:cNvSpPr>
          <p:nvPr/>
        </p:nvSpPr>
        <p:spPr bwMode="auto">
          <a:xfrm>
            <a:off x="8211831" y="3138856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t</a:t>
            </a:r>
            <a:endParaRPr lang="de-DE" altLang="de-DE" sz="1800" b="0" dirty="0"/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8363029" y="3137324"/>
            <a:ext cx="395650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9" name="Text Box 48"/>
          <p:cNvSpPr txBox="1">
            <a:spLocks noChangeArrowheads="1"/>
          </p:cNvSpPr>
          <p:nvPr/>
        </p:nvSpPr>
        <p:spPr bwMode="auto">
          <a:xfrm>
            <a:off x="2024173" y="3155107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2279</a:t>
            </a:r>
            <a:endParaRPr lang="de-DE" altLang="de-DE" sz="1800" b="0" i="1" dirty="0"/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2892641" y="3159475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2290</a:t>
            </a:r>
            <a:endParaRPr lang="de-DE" altLang="de-DE" sz="1800" b="0" i="1" dirty="0"/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51732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53891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0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" name="Text Box 51"/>
          <p:cNvSpPr txBox="1">
            <a:spLocks noChangeArrowheads="1"/>
          </p:cNvSpPr>
          <p:nvPr/>
        </p:nvSpPr>
        <p:spPr bwMode="auto">
          <a:xfrm>
            <a:off x="5605070" y="3679142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1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4" name="Text Box 52"/>
          <p:cNvSpPr txBox="1">
            <a:spLocks noChangeArrowheads="1"/>
          </p:cNvSpPr>
          <p:nvPr/>
        </p:nvSpPr>
        <p:spPr bwMode="auto">
          <a:xfrm>
            <a:off x="58209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60384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62543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17" name="Text Box 52"/>
          <p:cNvSpPr txBox="1">
            <a:spLocks noChangeArrowheads="1"/>
          </p:cNvSpPr>
          <p:nvPr/>
        </p:nvSpPr>
        <p:spPr bwMode="auto">
          <a:xfrm>
            <a:off x="7555113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0</a:t>
            </a:r>
          </a:p>
        </p:txBody>
      </p:sp>
      <p:sp>
        <p:nvSpPr>
          <p:cNvPr id="118" name="Text Box 53"/>
          <p:cNvSpPr txBox="1">
            <a:spLocks noChangeArrowheads="1"/>
          </p:cNvSpPr>
          <p:nvPr/>
        </p:nvSpPr>
        <p:spPr bwMode="auto">
          <a:xfrm>
            <a:off x="7772600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9" name="Text Box 54"/>
          <p:cNvSpPr txBox="1">
            <a:spLocks noChangeArrowheads="1"/>
          </p:cNvSpPr>
          <p:nvPr/>
        </p:nvSpPr>
        <p:spPr bwMode="auto">
          <a:xfrm>
            <a:off x="7988500" y="3667650"/>
            <a:ext cx="2600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0" name="Text Box 54"/>
          <p:cNvSpPr txBox="1">
            <a:spLocks noChangeArrowheads="1"/>
          </p:cNvSpPr>
          <p:nvPr/>
        </p:nvSpPr>
        <p:spPr bwMode="auto">
          <a:xfrm>
            <a:off x="8228886" y="3665321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21" name="Text Box 54"/>
          <p:cNvSpPr txBox="1">
            <a:spLocks noChangeArrowheads="1"/>
          </p:cNvSpPr>
          <p:nvPr/>
        </p:nvSpPr>
        <p:spPr bwMode="auto">
          <a:xfrm>
            <a:off x="8460477" y="3671325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4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636258" y="2232963"/>
            <a:ext cx="1200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**</a:t>
            </a:r>
            <a:r>
              <a:rPr lang="de-DE" altLang="de-DE" sz="1600" b="0" dirty="0" err="1" smtClean="0"/>
              <a:t>argv</a:t>
            </a:r>
            <a:endParaRPr lang="de-DE" altLang="de-DE" sz="1600" b="0" dirty="0"/>
          </a:p>
        </p:txBody>
      </p:sp>
      <p:sp>
        <p:nvSpPr>
          <p:cNvPr id="123" name="AutoShape 40"/>
          <p:cNvSpPr>
            <a:spLocks/>
          </p:cNvSpPr>
          <p:nvPr/>
        </p:nvSpPr>
        <p:spPr bwMode="auto">
          <a:xfrm rot="5400000">
            <a:off x="3155979" y="2363534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5" name="AutoShape 40"/>
          <p:cNvSpPr>
            <a:spLocks/>
          </p:cNvSpPr>
          <p:nvPr/>
        </p:nvSpPr>
        <p:spPr bwMode="auto">
          <a:xfrm rot="5400000">
            <a:off x="5213794" y="2684429"/>
            <a:ext cx="218171" cy="20878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5069730" y="2364219"/>
            <a:ext cx="1585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[0][0]</a:t>
            </a:r>
            <a:endParaRPr lang="de-DE" altLang="de-DE" sz="1600" b="0" dirty="0"/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7816165" y="215632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074737" y="5488973"/>
            <a:ext cx="2670175" cy="781759"/>
          </a:xfrm>
          <a:prstGeom prst="wedgeRoundRectCallout">
            <a:avLst>
              <a:gd name="adj1" fmla="val -57864"/>
              <a:gd name="adj2" fmla="val -9183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 smtClean="0">
                <a:solidFill>
                  <a:schemeClr val="bg1"/>
                </a:solidFill>
              </a:rPr>
              <a:t>char</a:t>
            </a:r>
            <a:r>
              <a:rPr lang="de-DE" b="1" i="1" dirty="0" smtClean="0">
                <a:solidFill>
                  <a:schemeClr val="bg1"/>
                </a:solidFill>
              </a:rPr>
              <a:t>*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6429715" y="3137995"/>
            <a:ext cx="37702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0433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  <p:bldP spid="11293" grpId="0" animBg="1"/>
      <p:bldP spid="11294" grpId="0" animBg="1"/>
      <p:bldP spid="11295" grpId="0" animBg="1"/>
      <p:bldP spid="11296" grpId="0" animBg="1"/>
      <p:bldP spid="11297" grpId="0" animBg="1"/>
      <p:bldP spid="11298" grpId="0"/>
      <p:bldP spid="11299" grpId="0" animBg="1"/>
      <p:bldP spid="11300" grpId="0"/>
      <p:bldP spid="11305" grpId="0" animBg="1"/>
      <p:bldP spid="11306" grpId="0"/>
      <p:bldP spid="11307" grpId="0"/>
      <p:bldP spid="11308" grpId="0"/>
      <p:bldP spid="11309" grpId="0"/>
      <p:bldP spid="11310" grpId="0"/>
      <p:bldP spid="11311" grpId="0"/>
      <p:bldP spid="11314" grpId="0"/>
      <p:bldP spid="11315" grpId="0"/>
      <p:bldP spid="11316" grpId="0"/>
      <p:bldP spid="11317" grpId="0"/>
      <p:bldP spid="11318" grpId="0"/>
      <p:bldP spid="11319" grpId="0"/>
      <p:bldP spid="11320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2" grpId="0"/>
      <p:bldP spid="93" grpId="0"/>
      <p:bldP spid="11301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25" grpId="0" animBg="1"/>
      <p:bldP spid="126" grpId="0"/>
      <p:bldP spid="127" grpId="0"/>
      <p:bldP spid="131" grpId="0" animBg="1"/>
      <p:bldP spid="1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229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Braucht man wirklich Zeiger?  Wieso kann man nicht einfach nur normale Variablen verwenden?  Wäre doch viel einfacher, oder?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822649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831290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i="1" dirty="0" err="1"/>
              <a:t>const</a:t>
            </a:r>
            <a:r>
              <a:rPr lang="de-DE" altLang="de-DE" b="1" dirty="0"/>
              <a:t> Zeiger</a:t>
            </a:r>
            <a:r>
              <a:rPr lang="de-DE" altLang="de-DE" dirty="0"/>
              <a:t>, 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wird </a:t>
            </a:r>
            <a:r>
              <a:rPr lang="de-DE" altLang="de-DE" dirty="0" smtClean="0"/>
              <a:t>(„</a:t>
            </a:r>
            <a:r>
              <a:rPr lang="de-DE" altLang="de-DE" dirty="0" err="1" smtClean="0"/>
              <a:t>Syntactic</a:t>
            </a:r>
            <a:r>
              <a:rPr lang="de-DE" altLang="de-DE" dirty="0" smtClean="0"/>
              <a:t> Sugar“).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numberOfFloors);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printFloorPlan() 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0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</a:t>
            </a:r>
            <a:r>
              <a:rPr lang="de-DE" altLang="de-DE" dirty="0" err="1" smtClean="0"/>
              <a:t>Destruktor</a:t>
            </a:r>
            <a:r>
              <a:rPr lang="de-DE" altLang="de-DE" dirty="0" smtClean="0"/>
              <a:t>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913562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Konstruktor, Destruktor und Copy-Konstruktor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</a:t>
            </a:r>
            <a:r>
              <a:rPr lang="de-DE" altLang="de-DE" smtClean="0"/>
              <a:t>wie lange?</a:t>
            </a:r>
          </a:p>
        </p:txBody>
      </p:sp>
      <p:pic>
        <p:nvPicPr>
          <p:cNvPr id="4099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363788"/>
            <a:ext cx="4052887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301207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75225" y="2076450"/>
            <a:ext cx="3646488" cy="409575"/>
          </a:xfrm>
          <a:prstGeom prst="wedgeRoundRectCallout">
            <a:avLst>
              <a:gd name="adj1" fmla="val -69524"/>
              <a:gd name="adj2" fmla="val -16357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Schlagwort: </a:t>
            </a:r>
            <a:r>
              <a:rPr lang="de-DE" b="1" i="1" dirty="0" err="1" smtClean="0">
                <a:solidFill>
                  <a:schemeClr val="bg1"/>
                </a:solidFill>
              </a:rPr>
              <a:t>Const</a:t>
            </a:r>
            <a:r>
              <a:rPr lang="de-DE" b="1" i="1" dirty="0" smtClean="0">
                <a:solidFill>
                  <a:schemeClr val="bg1"/>
                </a:solidFill>
              </a:rPr>
              <a:t> Correctness</a:t>
            </a:r>
            <a:endParaRPr lang="de-DE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 smtClean="0"/>
              <a:t> 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4699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err="1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0927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Hängende Zeiger</a:t>
            </a:r>
          </a:p>
          <a:p>
            <a:pPr marL="1184275" lvl="4" indent="-457200">
              <a:buFont typeface="Arial" charset="0"/>
              <a:buAutoNum type="arabicPeriod"/>
            </a:pPr>
            <a:endParaRPr lang="de-DE" altLang="de-DE" sz="2400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Speicherlecks</a:t>
            </a:r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 bwMode="auto">
          <a:xfrm>
            <a:off x="6728790" y="4263888"/>
            <a:ext cx="2019673" cy="824948"/>
          </a:xfrm>
          <a:prstGeom prst="roundRect">
            <a:avLst/>
          </a:prstGeom>
          <a:solidFill>
            <a:srgbClr val="005A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Smart Pointer: </a:t>
            </a:r>
            <a:r>
              <a:rPr lang="de-DE" altLang="de-DE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rescue</a:t>
            </a:r>
            <a:r>
              <a:rPr lang="de-DE" altLang="de-DE" dirty="0" smtClean="0"/>
              <a:t>!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21315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279354" y="639534"/>
            <a:ext cx="3822129" cy="1428750"/>
          </a:xfrm>
          <a:prstGeom prst="wedgeRoundRectCallout">
            <a:avLst>
              <a:gd name="adj1" fmla="val -41086"/>
              <a:gd name="adj2" fmla="val 6634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3205658" y="3096040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1187624" y="3573016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1187624" y="4365104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1187624" y="5157192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988371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74504" y="4348814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979244" y="5157192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994552" y="357850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985441" y="4359790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985440" y="514107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911885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911884" y="434881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11885" y="5124612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700808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202386" y="1522904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347864" y="149149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makeSmallTalkWith(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person-&gt;getName()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greet(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person-&gt;getName()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passerBy(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makeSmallTalkWith(passerBy);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eve(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greet(eve);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alice =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greet(alice);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boost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boost::weak_ptr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505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50825" y="1988840"/>
            <a:ext cx="4033143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3491880" y="3283837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50825" y="4725144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302602" y="4809543"/>
            <a:ext cx="3459162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4925417" y="4756096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?</a:t>
            </a:r>
            <a:endParaRPr lang="de-DE" altLang="de-DE" sz="6000" b="1" dirty="0"/>
          </a:p>
        </p:txBody>
      </p:sp>
      <p:sp>
        <p:nvSpPr>
          <p:cNvPr id="33" name="Abgerundete rechteckige Legende 32"/>
          <p:cNvSpPr/>
          <p:nvPr/>
        </p:nvSpPr>
        <p:spPr>
          <a:xfrm>
            <a:off x="5208167" y="5816880"/>
            <a:ext cx="3459162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4830982" y="5763433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!</a:t>
            </a:r>
            <a:endParaRPr lang="de-DE" alt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8788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19" y="5321553"/>
            <a:ext cx="3459162" cy="806450"/>
          </a:xfrm>
          <a:prstGeom prst="wedgeRoundRectCallout">
            <a:avLst>
              <a:gd name="adj1" fmla="val -63588"/>
              <a:gd name="adj2" fmla="val -80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dirty="0" err="1" smtClean="0">
                <a:solidFill>
                  <a:schemeClr val="bg1"/>
                </a:solidFill>
              </a:rPr>
              <a:t>immutablen</a:t>
            </a:r>
            <a:r>
              <a:rPr lang="de-DE" dirty="0" smtClean="0">
                <a:solidFill>
                  <a:schemeClr val="bg1"/>
                </a:solidFill>
              </a:rPr>
              <a:t> Objekten (wie </a:t>
            </a:r>
            <a:r>
              <a:rPr lang="de-DE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71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3434</Words>
  <Application>Microsoft Office PowerPoint</Application>
  <PresentationFormat>Bildschirmpräsentation (4:3)</PresentationFormat>
  <Paragraphs>1245</Paragraphs>
  <Slides>50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50</vt:i4>
      </vt:variant>
    </vt:vector>
  </HeadingPairs>
  <TitlesOfParts>
    <vt:vector size="60" baseType="lpstr">
      <vt:lpstr>Arial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Was heißt char** argv?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Konstruktor, Destruktor und Copy-Konstruktor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 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Smart Pointer: Boost to the rescue!</vt:lpstr>
      <vt:lpstr>Ohne Smart Pointer</vt:lpstr>
      <vt:lpstr>Intermezzo</vt:lpstr>
      <vt:lpstr>Mit boost::shared_ptr</vt:lpstr>
      <vt:lpstr>Ohne Smart Pointer</vt:lpstr>
      <vt:lpstr>Ohne SmartPointer</vt:lpstr>
      <vt:lpstr>Mit boost::shared_ptr</vt:lpstr>
      <vt:lpstr>Mit boost::shared_ptr</vt:lpstr>
      <vt:lpstr>Weak SmartPointer: Motivation</vt:lpstr>
      <vt:lpstr>boost::weak_ptr</vt:lpstr>
      <vt:lpstr>Intermezzo</vt:lpstr>
      <vt:lpstr>Mögliche Lösung für zyklische Zeiger</vt:lpstr>
      <vt:lpstr>Mögliche Lösung für zyklische Zeiger II</vt:lpstr>
      <vt:lpstr>Zusammenfassung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673</cp:revision>
  <dcterms:created xsi:type="dcterms:W3CDTF">2008-08-19T13:25:11Z</dcterms:created>
  <dcterms:modified xsi:type="dcterms:W3CDTF">2014-09-22T07:02:22Z</dcterms:modified>
</cp:coreProperties>
</file>