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2" r:id="rId1"/>
  </p:sldMasterIdLst>
  <p:notesMasterIdLst>
    <p:notesMasterId r:id="rId53"/>
  </p:notesMasterIdLst>
  <p:handoutMasterIdLst>
    <p:handoutMasterId r:id="rId54"/>
  </p:handoutMasterIdLst>
  <p:sldIdLst>
    <p:sldId id="256" r:id="rId2"/>
    <p:sldId id="323" r:id="rId3"/>
    <p:sldId id="336" r:id="rId4"/>
    <p:sldId id="297" r:id="rId5"/>
    <p:sldId id="298" r:id="rId6"/>
    <p:sldId id="299" r:id="rId7"/>
    <p:sldId id="327" r:id="rId8"/>
    <p:sldId id="300" r:id="rId9"/>
    <p:sldId id="301" r:id="rId10"/>
    <p:sldId id="302" r:id="rId11"/>
    <p:sldId id="303" r:id="rId12"/>
    <p:sldId id="328" r:id="rId13"/>
    <p:sldId id="335" r:id="rId14"/>
    <p:sldId id="284" r:id="rId15"/>
    <p:sldId id="304" r:id="rId16"/>
    <p:sldId id="305" r:id="rId17"/>
    <p:sldId id="308" r:id="rId18"/>
    <p:sldId id="309" r:id="rId19"/>
    <p:sldId id="310" r:id="rId20"/>
    <p:sldId id="311" r:id="rId21"/>
    <p:sldId id="312" r:id="rId22"/>
    <p:sldId id="307" r:id="rId23"/>
    <p:sldId id="313" r:id="rId24"/>
    <p:sldId id="329" r:id="rId25"/>
    <p:sldId id="285" r:id="rId26"/>
    <p:sldId id="334" r:id="rId27"/>
    <p:sldId id="324" r:id="rId28"/>
    <p:sldId id="277" r:id="rId29"/>
    <p:sldId id="314" r:id="rId30"/>
    <p:sldId id="315" r:id="rId31"/>
    <p:sldId id="316" r:id="rId32"/>
    <p:sldId id="317" r:id="rId33"/>
    <p:sldId id="330" r:id="rId34"/>
    <p:sldId id="325" r:id="rId35"/>
    <p:sldId id="337" r:id="rId36"/>
    <p:sldId id="296" r:id="rId37"/>
    <p:sldId id="318" r:id="rId38"/>
    <p:sldId id="332" r:id="rId39"/>
    <p:sldId id="319" r:id="rId40"/>
    <p:sldId id="338" r:id="rId41"/>
    <p:sldId id="320" r:id="rId42"/>
    <p:sldId id="321" r:id="rId43"/>
    <p:sldId id="322" r:id="rId44"/>
    <p:sldId id="331" r:id="rId45"/>
    <p:sldId id="326" r:id="rId46"/>
    <p:sldId id="339" r:id="rId47"/>
    <p:sldId id="341" r:id="rId48"/>
    <p:sldId id="342" r:id="rId49"/>
    <p:sldId id="344" r:id="rId50"/>
    <p:sldId id="343" r:id="rId51"/>
    <p:sldId id="345" r:id="rId52"/>
  </p:sldIdLst>
  <p:sldSz cx="9144000" cy="6858000" type="screen4x3"/>
  <p:notesSz cx="7099300" cy="10234613"/>
  <p:defaultTextStyle>
    <a:defPPr>
      <a:defRPr lang="en-US"/>
    </a:defPPr>
    <a:lvl1pPr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2" charset="0"/>
        <a:cs typeface="Lucida Sans Unicode" pitchFamily="32" charset="0"/>
      </a:defRPr>
    </a:lvl1pPr>
    <a:lvl2pPr marL="4572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2" charset="0"/>
        <a:cs typeface="Lucida Sans Unicode" pitchFamily="32" charset="0"/>
      </a:defRPr>
    </a:lvl2pPr>
    <a:lvl3pPr marL="9144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2" charset="0"/>
        <a:cs typeface="Lucida Sans Unicode" pitchFamily="32" charset="0"/>
      </a:defRPr>
    </a:lvl3pPr>
    <a:lvl4pPr marL="13716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2" charset="0"/>
        <a:cs typeface="Lucida Sans Unicode" pitchFamily="32" charset="0"/>
      </a:defRPr>
    </a:lvl4pPr>
    <a:lvl5pPr marL="18288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2" charset="0"/>
        <a:cs typeface="Lucida Sans Unicode" pitchFamily="32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2" charset="0"/>
        <a:cs typeface="Lucida Sans Unicode" pitchFamily="32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2" charset="0"/>
        <a:cs typeface="Lucida Sans Unicode" pitchFamily="32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2" charset="0"/>
        <a:cs typeface="Lucida Sans Unicode" pitchFamily="32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2" charset="0"/>
        <a:cs typeface="Lucida Sans Unicode" pitchFamily="32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659">
          <p15:clr>
            <a:srgbClr val="A4A3A4"/>
          </p15:clr>
        </p15:guide>
        <p15:guide id="2" pos="24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5AA9"/>
    <a:srgbClr val="FF7B21"/>
    <a:srgbClr val="FF3300"/>
    <a:srgbClr val="979797"/>
    <a:srgbClr val="7F7F7F"/>
    <a:srgbClr val="FFD72F"/>
    <a:srgbClr val="E5F3C3"/>
    <a:srgbClr val="BDE0FF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2336" autoAdjust="0"/>
    <p:restoredTop sz="84233" autoAdjust="0"/>
  </p:normalViewPr>
  <p:slideViewPr>
    <p:cSldViewPr>
      <p:cViewPr varScale="1">
        <p:scale>
          <a:sx n="111" d="100"/>
          <a:sy n="111" d="100"/>
        </p:scale>
        <p:origin x="1236" y="114"/>
      </p:cViewPr>
      <p:guideLst>
        <p:guide orient="horz" pos="2659"/>
        <p:guide pos="24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0" d="100"/>
          <a:sy n="90" d="100"/>
        </p:scale>
        <p:origin x="3708" y="96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t" anchorCtr="0" compatLnSpc="1">
            <a:prstTxWarp prst="textNoShape">
              <a:avLst/>
            </a:prstTxWarp>
          </a:bodyPr>
          <a:lstStyle>
            <a:lvl1pPr algn="l" defTabSz="463550">
              <a:defRPr sz="1100">
                <a:solidFill>
                  <a:srgbClr val="000000"/>
                </a:solidFill>
                <a:ea typeface="Lucida Sans Unicode" pitchFamily="34" charset="0"/>
                <a:cs typeface="Lucida Sans Unicode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t" anchorCtr="0" compatLnSpc="1">
            <a:prstTxWarp prst="textNoShape">
              <a:avLst/>
            </a:prstTxWarp>
          </a:bodyPr>
          <a:lstStyle>
            <a:lvl1pPr algn="r" defTabSz="463550">
              <a:defRPr sz="1100">
                <a:solidFill>
                  <a:srgbClr val="000000"/>
                </a:solidFill>
                <a:ea typeface="Lucida Sans Unicode" pitchFamily="34" charset="0"/>
                <a:cs typeface="Lucida Sans Unicode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b" anchorCtr="0" compatLnSpc="1">
            <a:prstTxWarp prst="textNoShape">
              <a:avLst/>
            </a:prstTxWarp>
          </a:bodyPr>
          <a:lstStyle>
            <a:lvl1pPr algn="l" defTabSz="463550">
              <a:defRPr sz="1100">
                <a:solidFill>
                  <a:srgbClr val="000000"/>
                </a:solidFill>
                <a:ea typeface="Lucida Sans Unicode" pitchFamily="34" charset="0"/>
                <a:cs typeface="Lucida Sans Unicode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b" anchorCtr="0" compatLnSpc="1">
            <a:prstTxWarp prst="textNoShape">
              <a:avLst/>
            </a:prstTxWarp>
          </a:bodyPr>
          <a:lstStyle>
            <a:lvl1pPr algn="r" defTabSz="463550">
              <a:defRPr sz="1100">
                <a:solidFill>
                  <a:srgbClr val="000000"/>
                </a:solidFill>
                <a:ea typeface="Lucida Sans Unicode" pitchFamily="34" charset="0"/>
                <a:cs typeface="Lucida Sans Unicode" pitchFamily="34" charset="0"/>
              </a:defRPr>
            </a:lvl1pPr>
          </a:lstStyle>
          <a:p>
            <a:pPr>
              <a:defRPr/>
            </a:pPr>
            <a:fld id="{08F1425F-B1EE-45D3-8AFA-6833E9515E0F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1245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AutoShape 1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pic>
        <p:nvPicPr>
          <p:cNvPr id="4403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4075" y="403225"/>
            <a:ext cx="968375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307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195263" y="9720263"/>
            <a:ext cx="1674812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l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  <a:tab pos="1492250" algn="l"/>
              </a:tabLst>
              <a:defRPr sz="1100">
                <a:solidFill>
                  <a:srgbClr val="000000"/>
                </a:solidFill>
                <a:latin typeface="Stafford" pitchFamily="2" charset="0"/>
                <a:ea typeface="Lucida Sans Unicode" pitchFamily="34" charset="0"/>
                <a:cs typeface="Lucida Sans Unicode" pitchFamily="34" charset="0"/>
              </a:defRPr>
            </a:lvl1pPr>
          </a:lstStyle>
          <a:p>
            <a:pPr>
              <a:defRPr/>
            </a:pPr>
            <a:r>
              <a:rPr lang="en-US"/>
              <a:t>November 19, 2007</a:t>
            </a:r>
          </a:p>
        </p:txBody>
      </p:sp>
      <p:sp>
        <p:nvSpPr>
          <p:cNvPr id="44037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0950" y="1035050"/>
            <a:ext cx="4578350" cy="343376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196850" y="4795838"/>
            <a:ext cx="6702425" cy="47910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1871663" y="9720263"/>
            <a:ext cx="4248150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l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100">
                <a:solidFill>
                  <a:srgbClr val="000000"/>
                </a:solidFill>
                <a:latin typeface="Stafford" pitchFamily="2" charset="0"/>
                <a:ea typeface="Lucida Sans Unicode" pitchFamily="34" charset="0"/>
                <a:cs typeface="Lucida Sans Unicode" pitchFamily="34" charset="0"/>
              </a:defRPr>
            </a:lvl1pPr>
          </a:lstStyle>
          <a:p>
            <a:pPr>
              <a:defRPr/>
            </a:pPr>
            <a:r>
              <a:rPr lang="en-US"/>
              <a:t>|  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6121400" y="9720263"/>
            <a:ext cx="97472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r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</a:tabLst>
              <a:defRPr sz="1100">
                <a:solidFill>
                  <a:srgbClr val="000000"/>
                </a:solidFill>
                <a:latin typeface="Stafford" pitchFamily="2" charset="0"/>
                <a:ea typeface="Lucida Sans Unicode" pitchFamily="34" charset="0"/>
                <a:cs typeface="Lucida Sans Unicode" pitchFamily="34" charset="0"/>
              </a:defRPr>
            </a:lvl1pPr>
          </a:lstStyle>
          <a:p>
            <a:pPr>
              <a:defRPr/>
            </a:pPr>
            <a:r>
              <a:rPr lang="en-US"/>
              <a:t>|  </a:t>
            </a:r>
            <a:fld id="{72E324A3-01C2-45DD-9993-943ECECA3B40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  <p:sp>
        <p:nvSpPr>
          <p:cNvPr id="44041" name="Rectangle 8"/>
          <p:cNvSpPr>
            <a:spLocks noChangeArrowheads="1"/>
          </p:cNvSpPr>
          <p:nvPr/>
        </p:nvSpPr>
        <p:spPr bwMode="auto">
          <a:xfrm>
            <a:off x="196850" y="433388"/>
            <a:ext cx="5594350" cy="44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16937" tIns="0" rIns="0" bIns="0" anchor="ctr"/>
          <a:lstStyle>
            <a:lvl1pPr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ts val="1388"/>
              </a:lnSpc>
              <a:buFont typeface="Stafford" pitchFamily="2" charset="0"/>
              <a:buNone/>
              <a:defRPr/>
            </a:pPr>
            <a:endParaRPr lang="de-DE" altLang="de-DE" sz="1100" b="1" smtClean="0">
              <a:solidFill>
                <a:srgbClr val="000000"/>
              </a:solidFill>
              <a:latin typeface="Stafford" pitchFamily="2" charset="0"/>
            </a:endParaRPr>
          </a:p>
        </p:txBody>
      </p:sp>
      <p:sp>
        <p:nvSpPr>
          <p:cNvPr id="44042" name="Rectangle 9"/>
          <p:cNvSpPr>
            <a:spLocks noChangeArrowheads="1"/>
          </p:cNvSpPr>
          <p:nvPr/>
        </p:nvSpPr>
        <p:spPr bwMode="auto">
          <a:xfrm>
            <a:off x="196850" y="201613"/>
            <a:ext cx="6707188" cy="160337"/>
          </a:xfrm>
          <a:prstGeom prst="rect">
            <a:avLst/>
          </a:prstGeom>
          <a:solidFill>
            <a:srgbClr val="B5B5B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44043" name="Line 10"/>
          <p:cNvSpPr>
            <a:spLocks noChangeShapeType="1"/>
          </p:cNvSpPr>
          <p:nvPr/>
        </p:nvSpPr>
        <p:spPr bwMode="auto">
          <a:xfrm>
            <a:off x="196850" y="403225"/>
            <a:ext cx="6707188" cy="1588"/>
          </a:xfrm>
          <a:prstGeom prst="line">
            <a:avLst/>
          </a:prstGeom>
          <a:noFill/>
          <a:ln w="1512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4044" name="Line 11"/>
          <p:cNvSpPr>
            <a:spLocks noChangeShapeType="1"/>
          </p:cNvSpPr>
          <p:nvPr/>
        </p:nvSpPr>
        <p:spPr bwMode="auto">
          <a:xfrm>
            <a:off x="196850" y="876300"/>
            <a:ext cx="6707188" cy="1588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4045" name="Line 12"/>
          <p:cNvSpPr>
            <a:spLocks noChangeShapeType="1"/>
          </p:cNvSpPr>
          <p:nvPr/>
        </p:nvSpPr>
        <p:spPr bwMode="auto">
          <a:xfrm>
            <a:off x="196850" y="9720263"/>
            <a:ext cx="6707188" cy="1587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4046" name="Line 13"/>
          <p:cNvSpPr>
            <a:spLocks noChangeShapeType="1"/>
          </p:cNvSpPr>
          <p:nvPr/>
        </p:nvSpPr>
        <p:spPr bwMode="auto">
          <a:xfrm>
            <a:off x="195263" y="4591050"/>
            <a:ext cx="6707187" cy="1588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1655183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45059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4506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F09C5DF8-820D-4854-8931-A8AC0E0A2178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  <p:sp>
        <p:nvSpPr>
          <p:cNvPr id="450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71032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4275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427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12B2B1A5-7312-4DD8-B08B-CF5BA7873C67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19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  <p:sp>
        <p:nvSpPr>
          <p:cNvPr id="542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72657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5299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530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64B6418A-4F40-4505-9410-F1920183D862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20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  <p:sp>
        <p:nvSpPr>
          <p:cNvPr id="553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17500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6323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632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8A743EE5-3B72-4BEA-8381-9F7A5E2CB52C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21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  <p:sp>
        <p:nvSpPr>
          <p:cNvPr id="563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14188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Pro:</a:t>
            </a:r>
          </a:p>
          <a:p>
            <a:r>
              <a:rPr lang="de-DE" altLang="de-DE" smtClean="0">
                <a:latin typeface="Times New Roman" pitchFamily="16" charset="0"/>
              </a:rPr>
              <a:t>	- Mixins</a:t>
            </a:r>
          </a:p>
          <a:p>
            <a:r>
              <a:rPr lang="de-DE" altLang="de-DE" smtClean="0">
                <a:latin typeface="Times New Roman" pitchFamily="16" charset="0"/>
              </a:rPr>
              <a:t>	- mächtig</a:t>
            </a:r>
          </a:p>
          <a:p>
            <a:r>
              <a:rPr lang="de-DE" altLang="de-DE" smtClean="0">
                <a:latin typeface="Times New Roman" pitchFamily="16" charset="0"/>
              </a:rPr>
              <a:t>Contra:</a:t>
            </a:r>
          </a:p>
          <a:p>
            <a:r>
              <a:rPr lang="de-DE" altLang="de-DE" smtClean="0">
                <a:latin typeface="Times New Roman" pitchFamily="16" charset="0"/>
              </a:rPr>
              <a:t>	- zu mächtig/komplex</a:t>
            </a:r>
          </a:p>
        </p:txBody>
      </p:sp>
      <p:sp>
        <p:nvSpPr>
          <p:cNvPr id="57348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7349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7350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D95EFEB0-8B75-4D51-B519-04CD61FEC210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24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45764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Funktionszeiger, Function Pointer</a:t>
            </a:r>
          </a:p>
        </p:txBody>
      </p:sp>
      <p:sp>
        <p:nvSpPr>
          <p:cNvPr id="5837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9pPr>
          </a:lstStyle>
          <a:p>
            <a:pPr eaLnBrk="1" hangingPunct="1">
              <a:buFont typeface="Stafford" charset="0"/>
              <a:buNone/>
            </a:pPr>
            <a:r>
              <a:rPr lang="en-US" altLang="de-DE" smtClean="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5837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9pPr>
          </a:lstStyle>
          <a:p>
            <a:pPr eaLnBrk="1" hangingPunct="1">
              <a:buFont typeface="Stafford" charset="0"/>
              <a:buNone/>
            </a:pPr>
            <a:r>
              <a:rPr lang="en-US" altLang="de-DE" smtClean="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5837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9pPr>
          </a:lstStyle>
          <a:p>
            <a:pPr eaLnBrk="1" hangingPunct="1">
              <a:buFont typeface="Stafford" charset="0"/>
              <a:buNone/>
            </a:pPr>
            <a:r>
              <a:rPr lang="en-US" altLang="de-DE" smtClean="0">
                <a:solidFill>
                  <a:srgbClr val="000000"/>
                </a:solidFill>
                <a:latin typeface="Stafford" charset="0"/>
              </a:rPr>
              <a:t>|  </a:t>
            </a:r>
            <a:fld id="{7925F69F-0191-480E-B8FD-2514D3F32D99}" type="slidenum">
              <a:rPr lang="en-US" altLang="de-DE" smtClean="0">
                <a:solidFill>
                  <a:srgbClr val="000000"/>
                </a:solidFill>
                <a:latin typeface="Stafford" charset="0"/>
              </a:rPr>
              <a:pPr eaLnBrk="1" hangingPunct="1">
                <a:buFont typeface="Stafford" charset="0"/>
                <a:buNone/>
              </a:pPr>
              <a:t>27</a:t>
            </a:fld>
            <a:endParaRPr lang="en-US" altLang="de-DE" smtClean="0">
              <a:solidFill>
                <a:srgbClr val="000000"/>
              </a:solidFill>
              <a:latin typeface="Staffor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57661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Motivation?!?</a:t>
            </a:r>
          </a:p>
        </p:txBody>
      </p:sp>
      <p:sp>
        <p:nvSpPr>
          <p:cNvPr id="59396" name="Date Placehold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9397" name="Footer Placehold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9398" name="Slide Number Placehold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BE9395B8-0784-411B-A0A2-9C5EE2E5943D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28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71344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  <p:sp>
        <p:nvSpPr>
          <p:cNvPr id="60420" name="Date Placehold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60421" name="Footer Placehold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60422" name="Slide Number Placehold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8D54ED61-1AFA-4D10-88AF-720A4E8F1074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32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59611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  <p:sp>
        <p:nvSpPr>
          <p:cNvPr id="61444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61445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61446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B86D3BD6-8AB6-4B94-8CDA-29CCD66636FE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33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14279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InputIterator:</a:t>
            </a:r>
          </a:p>
          <a:p>
            <a:r>
              <a:rPr lang="de-DE" altLang="de-DE" smtClean="0">
                <a:latin typeface="Times New Roman" pitchFamily="16" charset="0"/>
              </a:rPr>
              <a:t>	++ Iterator vorwärts bewegen</a:t>
            </a:r>
          </a:p>
          <a:p>
            <a:r>
              <a:rPr lang="de-DE" altLang="de-DE" smtClean="0">
                <a:latin typeface="Times New Roman" pitchFamily="16" charset="0"/>
              </a:rPr>
              <a:t>	*    Lesezugriff</a:t>
            </a:r>
          </a:p>
          <a:p>
            <a:r>
              <a:rPr lang="de-DE" altLang="de-DE" smtClean="0">
                <a:latin typeface="Times New Roman" pitchFamily="16" charset="0"/>
              </a:rPr>
              <a:t>	==/!= prüfen, ob Iterator am Ende angekommen ist</a:t>
            </a:r>
          </a:p>
          <a:p>
            <a:r>
              <a:rPr lang="de-DE" altLang="de-DE" smtClean="0">
                <a:latin typeface="Times New Roman" pitchFamily="16" charset="0"/>
              </a:rPr>
              <a:t>OutputIterator</a:t>
            </a:r>
          </a:p>
          <a:p>
            <a:r>
              <a:rPr lang="de-DE" altLang="de-DE" smtClean="0">
                <a:latin typeface="Times New Roman" pitchFamily="16" charset="0"/>
              </a:rPr>
              <a:t>	++ Iterator vorwärts bewegen</a:t>
            </a:r>
          </a:p>
          <a:p>
            <a:r>
              <a:rPr lang="de-DE" altLang="de-DE" smtClean="0">
                <a:latin typeface="Times New Roman" pitchFamily="16" charset="0"/>
              </a:rPr>
              <a:t>	*    Schreibzugriff</a:t>
            </a:r>
          </a:p>
        </p:txBody>
      </p:sp>
      <p:sp>
        <p:nvSpPr>
          <p:cNvPr id="62468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62469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62470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DF31CE3E-CE32-4C98-80D9-28E69E9754EF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38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41860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Übergabe per Value ^^</a:t>
            </a:r>
          </a:p>
        </p:txBody>
      </p:sp>
      <p:sp>
        <p:nvSpPr>
          <p:cNvPr id="63492" name="Date Placehold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63493" name="Footer Placehold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63494" name="Slide Number Placehold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C72927AE-6AD4-4062-8390-4629514404B6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43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79494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dirty="0" smtClean="0">
                <a:latin typeface="Times New Roman" pitchFamily="16" charset="0"/>
              </a:rPr>
              <a:t>#1 – </a:t>
            </a:r>
            <a:r>
              <a:rPr lang="de-DE" altLang="de-DE" dirty="0" err="1" smtClean="0">
                <a:latin typeface="Times New Roman" pitchFamily="16" charset="0"/>
              </a:rPr>
              <a:t>Object</a:t>
            </a:r>
            <a:r>
              <a:rPr lang="de-DE" altLang="de-DE" dirty="0" smtClean="0">
                <a:latin typeface="Times New Roman" pitchFamily="16" charset="0"/>
              </a:rPr>
              <a:t> ist teuer</a:t>
            </a:r>
          </a:p>
          <a:p>
            <a:r>
              <a:rPr lang="de-DE" altLang="de-DE" dirty="0" smtClean="0">
                <a:latin typeface="Times New Roman" pitchFamily="16" charset="0"/>
              </a:rPr>
              <a:t>	- enthalten in jeder Instanz – ob gewollt oder nicht</a:t>
            </a:r>
          </a:p>
          <a:p>
            <a:r>
              <a:rPr lang="de-DE" altLang="de-DE" dirty="0" smtClean="0">
                <a:latin typeface="Times New Roman" pitchFamily="16" charset="0"/>
              </a:rPr>
              <a:t>	</a:t>
            </a:r>
          </a:p>
          <a:p>
            <a:r>
              <a:rPr lang="de-DE" altLang="de-DE" dirty="0" smtClean="0">
                <a:latin typeface="Times New Roman" pitchFamily="16" charset="0"/>
              </a:rPr>
              <a:t>#2 – Unterschied zw. Templates und </a:t>
            </a:r>
            <a:r>
              <a:rPr lang="de-DE" altLang="de-DE" dirty="0" err="1" smtClean="0">
                <a:latin typeface="Times New Roman" pitchFamily="16" charset="0"/>
              </a:rPr>
              <a:t>Generics</a:t>
            </a:r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Templates:</a:t>
            </a:r>
          </a:p>
          <a:p>
            <a:r>
              <a:rPr lang="de-DE" altLang="de-DE" dirty="0" smtClean="0">
                <a:latin typeface="Times New Roman" pitchFamily="16" charset="0"/>
              </a:rPr>
              <a:t>	- Replikation einer Code-Schablone mit Typen-Platzhaltern (</a:t>
            </a:r>
            <a:r>
              <a:rPr lang="de-DE" altLang="de-DE" b="1" dirty="0" smtClean="0">
                <a:latin typeface="Times New Roman" pitchFamily="16" charset="0"/>
              </a:rPr>
              <a:t>Template </a:t>
            </a:r>
            <a:r>
              <a:rPr lang="de-DE" altLang="de-DE" b="1" dirty="0" err="1" smtClean="0">
                <a:latin typeface="Times New Roman" pitchFamily="16" charset="0"/>
              </a:rPr>
              <a:t>Specialisation</a:t>
            </a:r>
            <a:r>
              <a:rPr lang="de-DE" altLang="de-DE" dirty="0" smtClean="0">
                <a:latin typeface="Times New Roman" pitchFamily="16" charset="0"/>
              </a:rPr>
              <a:t>)</a:t>
            </a:r>
          </a:p>
          <a:p>
            <a:r>
              <a:rPr lang="de-DE" altLang="de-DE" dirty="0" smtClean="0">
                <a:latin typeface="Times New Roman" pitchFamily="16" charset="0"/>
              </a:rPr>
              <a:t>	- eingeschränkte Typsicherheit: Methodenaufrufe etc. (?)</a:t>
            </a:r>
          </a:p>
          <a:p>
            <a:r>
              <a:rPr lang="de-DE" altLang="de-DE" dirty="0" smtClean="0">
                <a:latin typeface="Times New Roman" pitchFamily="16" charset="0"/>
              </a:rPr>
              <a:t>	- Auch </a:t>
            </a:r>
            <a:r>
              <a:rPr lang="de-DE" altLang="de-DE" b="1" dirty="0" smtClean="0">
                <a:latin typeface="Times New Roman" pitchFamily="16" charset="0"/>
              </a:rPr>
              <a:t>primitive Datentypen</a:t>
            </a:r>
            <a:r>
              <a:rPr lang="de-DE" altLang="de-DE" dirty="0" smtClean="0">
                <a:latin typeface="Times New Roman" pitchFamily="16" charset="0"/>
              </a:rPr>
              <a:t> können verwendet werden.</a:t>
            </a:r>
          </a:p>
          <a:p>
            <a:r>
              <a:rPr lang="de-DE" altLang="de-DE" dirty="0" smtClean="0">
                <a:latin typeface="Times New Roman" pitchFamily="16" charset="0"/>
              </a:rPr>
              <a:t>	- Spezialimplementierungen für bestimmte Template-Instanzen sind möglich (z.B. „</a:t>
            </a:r>
            <a:r>
              <a:rPr lang="de-DE" altLang="de-DE" dirty="0" err="1" smtClean="0">
                <a:latin typeface="Times New Roman" pitchFamily="16" charset="0"/>
              </a:rPr>
              <a:t>add</a:t>
            </a:r>
            <a:r>
              <a:rPr lang="de-DE" altLang="de-DE" dirty="0" smtClean="0">
                <a:latin typeface="Times New Roman" pitchFamily="16" charset="0"/>
              </a:rPr>
              <a:t>“ in List&lt;String&gt;) (</a:t>
            </a:r>
            <a:r>
              <a:rPr lang="de-DE" altLang="de-DE" b="1" dirty="0" smtClean="0">
                <a:latin typeface="Times New Roman" pitchFamily="16" charset="0"/>
              </a:rPr>
              <a:t>Explicit Template </a:t>
            </a:r>
            <a:r>
              <a:rPr lang="de-DE" altLang="de-DE" b="1" dirty="0" err="1" smtClean="0">
                <a:latin typeface="Times New Roman" pitchFamily="16" charset="0"/>
              </a:rPr>
              <a:t>Specialisation</a:t>
            </a:r>
            <a:r>
              <a:rPr lang="de-DE" altLang="de-DE" dirty="0" smtClean="0">
                <a:latin typeface="Times New Roman" pitchFamily="16" charset="0"/>
              </a:rPr>
              <a:t>)</a:t>
            </a:r>
          </a:p>
          <a:p>
            <a:r>
              <a:rPr lang="de-DE" altLang="de-DE" dirty="0" smtClean="0">
                <a:latin typeface="Times New Roman" pitchFamily="16" charset="0"/>
              </a:rPr>
              <a:t>	- (seit C++11</a:t>
            </a:r>
            <a:r>
              <a:rPr lang="de-DE" altLang="de-DE" dirty="0" smtClean="0">
                <a:latin typeface="Times New Roman" pitchFamily="16" charset="0"/>
                <a:sym typeface="Wingdings" charset="2"/>
              </a:rPr>
              <a:t>: ) </a:t>
            </a:r>
            <a:r>
              <a:rPr lang="de-DE" altLang="de-DE" b="1" dirty="0" err="1" smtClean="0">
                <a:latin typeface="Times New Roman" pitchFamily="16" charset="0"/>
                <a:sym typeface="Wingdings" charset="2"/>
              </a:rPr>
              <a:t>Variadic</a:t>
            </a:r>
            <a:r>
              <a:rPr lang="de-DE" altLang="de-DE" b="1" dirty="0" smtClean="0">
                <a:latin typeface="Times New Roman" pitchFamily="16" charset="0"/>
                <a:sym typeface="Wingdings" charset="2"/>
              </a:rPr>
              <a:t> Templates</a:t>
            </a:r>
            <a:r>
              <a:rPr lang="de-DE" altLang="de-DE" dirty="0" smtClean="0">
                <a:latin typeface="Times New Roman" pitchFamily="16" charset="0"/>
                <a:sym typeface="Wingdings" charset="2"/>
              </a:rPr>
              <a:t> können beliebig viele Template-Argumente nehmen (verwandt mit </a:t>
            </a:r>
            <a:r>
              <a:rPr lang="de-DE" altLang="de-DE" i="1" dirty="0" err="1" smtClean="0">
                <a:latin typeface="Times New Roman" pitchFamily="16" charset="0"/>
                <a:sym typeface="Wingdings" charset="2"/>
              </a:rPr>
              <a:t>Varargs</a:t>
            </a:r>
            <a:r>
              <a:rPr lang="de-DE" altLang="de-DE" dirty="0" smtClean="0">
                <a:latin typeface="Times New Roman" pitchFamily="16" charset="0"/>
                <a:sym typeface="Wingdings" charset="2"/>
              </a:rPr>
              <a:t> in Java)</a:t>
            </a:r>
            <a:endParaRPr lang="de-DE" altLang="de-DE" b="1" dirty="0" smtClean="0">
              <a:latin typeface="Times New Roman" pitchFamily="16" charset="0"/>
            </a:endParaRP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err="1" smtClean="0">
                <a:latin typeface="Times New Roman" pitchFamily="16" charset="0"/>
              </a:rPr>
              <a:t>Generics</a:t>
            </a:r>
            <a:r>
              <a:rPr lang="de-DE" altLang="de-DE" dirty="0" smtClean="0">
                <a:latin typeface="Times New Roman" pitchFamily="16" charset="0"/>
              </a:rPr>
              <a:t>:</a:t>
            </a:r>
          </a:p>
          <a:p>
            <a:r>
              <a:rPr lang="de-DE" altLang="de-DE" dirty="0" smtClean="0">
                <a:latin typeface="Times New Roman" pitchFamily="16" charset="0"/>
              </a:rPr>
              <a:t>	- Type </a:t>
            </a:r>
            <a:r>
              <a:rPr lang="de-DE" altLang="de-DE" dirty="0" err="1" smtClean="0">
                <a:latin typeface="Times New Roman" pitchFamily="16" charset="0"/>
              </a:rPr>
              <a:t>erasure</a:t>
            </a:r>
            <a:r>
              <a:rPr lang="de-DE" altLang="de-DE" dirty="0" smtClean="0">
                <a:latin typeface="Times New Roman" pitchFamily="16" charset="0"/>
              </a:rPr>
              <a:t>: Typinformationen werden nach den </a:t>
            </a:r>
            <a:r>
              <a:rPr lang="de-DE" altLang="de-DE" dirty="0" err="1" smtClean="0">
                <a:latin typeface="Times New Roman" pitchFamily="16" charset="0"/>
              </a:rPr>
              <a:t>Compile</a:t>
            </a:r>
            <a:r>
              <a:rPr lang="de-DE" altLang="de-DE" dirty="0" smtClean="0">
                <a:latin typeface="Times New Roman" pitchFamily="16" charset="0"/>
              </a:rPr>
              <a:t>-Time-Checks gelöscht</a:t>
            </a:r>
          </a:p>
          <a:p>
            <a:r>
              <a:rPr lang="de-DE" altLang="de-DE" dirty="0" smtClean="0">
                <a:latin typeface="Times New Roman" pitchFamily="16" charset="0"/>
              </a:rPr>
              <a:t>	- Nur </a:t>
            </a:r>
            <a:r>
              <a:rPr lang="de-DE" altLang="de-DE" b="1" dirty="0" smtClean="0">
                <a:latin typeface="Times New Roman" pitchFamily="16" charset="0"/>
              </a:rPr>
              <a:t>eine Version</a:t>
            </a:r>
            <a:r>
              <a:rPr lang="de-DE" altLang="de-DE" dirty="0" smtClean="0">
                <a:latin typeface="Times New Roman" pitchFamily="16" charset="0"/>
              </a:rPr>
              <a:t> des Codes wird generiert</a:t>
            </a:r>
          </a:p>
          <a:p>
            <a:r>
              <a:rPr lang="de-DE" altLang="de-DE" dirty="0" smtClean="0">
                <a:latin typeface="Times New Roman" pitchFamily="16" charset="0"/>
              </a:rPr>
              <a:t>	- kann keinen </a:t>
            </a:r>
            <a:r>
              <a:rPr lang="de-DE" altLang="de-DE" dirty="0" err="1" smtClean="0">
                <a:latin typeface="Times New Roman" pitchFamily="16" charset="0"/>
              </a:rPr>
              <a:t>Generics-Konstruktur</a:t>
            </a:r>
            <a:r>
              <a:rPr lang="de-DE" altLang="de-DE" dirty="0" smtClean="0">
                <a:latin typeface="Times New Roman" pitchFamily="16" charset="0"/>
              </a:rPr>
              <a:t> aufrufen, z.B. </a:t>
            </a:r>
            <a:r>
              <a:rPr lang="de-DE" altLang="de-DE" i="1" dirty="0" err="1" smtClean="0">
                <a:latin typeface="Times New Roman" pitchFamily="16" charset="0"/>
              </a:rPr>
              <a:t>new</a:t>
            </a:r>
            <a:r>
              <a:rPr lang="de-DE" altLang="de-DE" i="1" dirty="0" smtClean="0">
                <a:latin typeface="Times New Roman" pitchFamily="16" charset="0"/>
              </a:rPr>
              <a:t> T()</a:t>
            </a:r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	- statische Variablen/Methoden werden von allen Instanzen der Klasse geteilt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#3 – C?</a:t>
            </a:r>
          </a:p>
          <a:p>
            <a:r>
              <a:rPr lang="de-DE" altLang="de-DE" dirty="0" smtClean="0">
                <a:latin typeface="Times New Roman" pitchFamily="16" charset="0"/>
              </a:rPr>
              <a:t>	- über </a:t>
            </a:r>
            <a:r>
              <a:rPr lang="de-DE" altLang="de-DE" dirty="0" err="1" smtClean="0">
                <a:latin typeface="Times New Roman" pitchFamily="16" charset="0"/>
              </a:rPr>
              <a:t>void</a:t>
            </a:r>
            <a:r>
              <a:rPr lang="de-DE" altLang="de-DE" dirty="0" smtClean="0">
                <a:latin typeface="Times New Roman" pitchFamily="16" charset="0"/>
              </a:rPr>
              <a:t> Pointer</a:t>
            </a:r>
          </a:p>
          <a:p>
            <a:r>
              <a:rPr lang="de-DE" altLang="de-DE" dirty="0" smtClean="0">
                <a:latin typeface="Times New Roman" pitchFamily="16" charset="0"/>
              </a:rPr>
              <a:t>	- siehe Code</a:t>
            </a:r>
            <a:r>
              <a:rPr lang="de-DE" altLang="de-DE" baseline="0" dirty="0" smtClean="0">
                <a:latin typeface="Times New Roman" pitchFamily="16" charset="0"/>
              </a:rPr>
              <a:t>-Beispiel „</a:t>
            </a:r>
            <a:r>
              <a:rPr lang="de-DE" altLang="de-DE" baseline="0" dirty="0" err="1" smtClean="0">
                <a:latin typeface="Times New Roman" pitchFamily="16" charset="0"/>
              </a:rPr>
              <a:t>GenericsInC</a:t>
            </a:r>
            <a:r>
              <a:rPr lang="de-DE" altLang="de-DE" baseline="0" dirty="0" smtClean="0">
                <a:latin typeface="Times New Roman" pitchFamily="16" charset="0"/>
              </a:rPr>
              <a:t>“</a:t>
            </a:r>
            <a:endParaRPr lang="de-DE" altLang="de-DE" dirty="0" smtClean="0">
              <a:latin typeface="Times New Roman" pitchFamily="16" charset="0"/>
            </a:endParaRPr>
          </a:p>
          <a:p>
            <a:endParaRPr lang="de-DE" altLang="de-DE" dirty="0" smtClean="0">
              <a:latin typeface="Times New Roman" pitchFamily="16" charset="0"/>
            </a:endParaRP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#4 – </a:t>
            </a:r>
            <a:r>
              <a:rPr lang="de-DE" altLang="de-DE" dirty="0" err="1" smtClean="0">
                <a:latin typeface="Times New Roman" pitchFamily="16" charset="0"/>
              </a:rPr>
              <a:t>Scheme</a:t>
            </a:r>
            <a:r>
              <a:rPr lang="de-DE" altLang="de-DE" dirty="0" smtClean="0">
                <a:latin typeface="Times New Roman" pitchFamily="16" charset="0"/>
              </a:rPr>
              <a:t>/</a:t>
            </a:r>
            <a:r>
              <a:rPr lang="de-DE" altLang="de-DE" dirty="0" err="1" smtClean="0">
                <a:latin typeface="Times New Roman" pitchFamily="16" charset="0"/>
              </a:rPr>
              <a:t>Haskell</a:t>
            </a:r>
            <a:r>
              <a:rPr lang="de-DE" altLang="de-DE" dirty="0" smtClean="0">
                <a:latin typeface="Times New Roman" pitchFamily="16" charset="0"/>
              </a:rPr>
              <a:t>/Python/Ruby</a:t>
            </a:r>
            <a:r>
              <a:rPr lang="de-DE" altLang="de-DE" dirty="0" smtClean="0">
                <a:latin typeface="Times New Roman" pitchFamily="16" charset="0"/>
              </a:rPr>
              <a:t>?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	- </a:t>
            </a:r>
            <a:r>
              <a:rPr lang="de-DE" altLang="de-DE" dirty="0" err="1" smtClean="0">
                <a:latin typeface="Times New Roman" pitchFamily="16" charset="0"/>
              </a:rPr>
              <a:t>Haskell</a:t>
            </a:r>
            <a:r>
              <a:rPr lang="de-DE" altLang="de-DE" dirty="0" smtClean="0">
                <a:latin typeface="Times New Roman" pitchFamily="16" charset="0"/>
              </a:rPr>
              <a:t>: mittels Typvariablen</a:t>
            </a:r>
          </a:p>
          <a:p>
            <a:r>
              <a:rPr lang="de-DE" altLang="de-DE" dirty="0" smtClean="0">
                <a:latin typeface="Times New Roman" pitchFamily="16" charset="0"/>
              </a:rPr>
              <a:t>		- z.B. </a:t>
            </a:r>
            <a:r>
              <a:rPr lang="en-US" dirty="0" smtClean="0"/>
              <a:t>map :: (a -&gt; b) -&gt; [a] -&gt; [b] (map </a:t>
            </a:r>
            <a:r>
              <a:rPr lang="en-US" dirty="0" err="1" smtClean="0"/>
              <a:t>nimmt</a:t>
            </a:r>
            <a:r>
              <a:rPr lang="en-US" dirty="0" smtClean="0"/>
              <a:t>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Funktion</a:t>
            </a:r>
            <a:r>
              <a:rPr lang="en-US" dirty="0" smtClean="0"/>
              <a:t>,</a:t>
            </a:r>
            <a:r>
              <a:rPr lang="en-US" baseline="0" dirty="0" smtClean="0"/>
              <a:t> die </a:t>
            </a:r>
            <a:r>
              <a:rPr lang="en-US" baseline="0" dirty="0" err="1" smtClean="0"/>
              <a:t>Instanzen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Typ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nimmt</a:t>
            </a:r>
            <a:r>
              <a:rPr lang="en-US" baseline="0" dirty="0" smtClean="0"/>
              <a:t> und </a:t>
            </a:r>
            <a:r>
              <a:rPr lang="en-US" baseline="0" dirty="0" err="1" smtClean="0"/>
              <a:t>Instanzen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Typ</a:t>
            </a:r>
            <a:r>
              <a:rPr lang="en-US" baseline="0" dirty="0" smtClean="0"/>
              <a:t> b </a:t>
            </a:r>
            <a:r>
              <a:rPr lang="en-US" baseline="0" dirty="0" err="1" smtClean="0"/>
              <a:t>liefert</a:t>
            </a:r>
            <a:r>
              <a:rPr lang="en-US" baseline="0" dirty="0" smtClean="0"/>
              <a:t> und </a:t>
            </a:r>
            <a:r>
              <a:rPr lang="en-US" baseline="0" dirty="0" err="1" smtClean="0"/>
              <a:t>eine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Liste</a:t>
            </a:r>
            <a:r>
              <a:rPr lang="en-US" baseline="0" dirty="0" smtClean="0"/>
              <a:t> von a und </a:t>
            </a:r>
            <a:r>
              <a:rPr lang="en-US" baseline="0" dirty="0" err="1" smtClean="0"/>
              <a:t>liefert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Liste</a:t>
            </a:r>
            <a:r>
              <a:rPr lang="en-US" baseline="0" dirty="0" smtClean="0"/>
              <a:t> von b)</a:t>
            </a:r>
          </a:p>
          <a:p>
            <a:r>
              <a:rPr lang="de-DE" altLang="de-DE" baseline="0" dirty="0" smtClean="0">
                <a:latin typeface="Times New Roman" pitchFamily="16" charset="0"/>
              </a:rPr>
              <a:t>		- siehe auch Code-Beispiele unter http://de.wikipedia.org/wiki/Haskell_%28Programmiersprache%29</a:t>
            </a:r>
          </a:p>
          <a:p>
            <a:r>
              <a:rPr lang="de-DE" altLang="de-DE" baseline="0" dirty="0" smtClean="0">
                <a:latin typeface="Times New Roman" pitchFamily="16" charset="0"/>
              </a:rPr>
              <a:t>	- </a:t>
            </a:r>
            <a:r>
              <a:rPr lang="de-DE" altLang="de-DE" baseline="0" dirty="0" err="1" smtClean="0">
                <a:latin typeface="Times New Roman" pitchFamily="16" charset="0"/>
              </a:rPr>
              <a:t>Scheme</a:t>
            </a:r>
            <a:r>
              <a:rPr lang="de-DE" altLang="de-DE" baseline="0" dirty="0" smtClean="0">
                <a:latin typeface="Times New Roman" pitchFamily="16" charset="0"/>
              </a:rPr>
              <a:t>:</a:t>
            </a:r>
          </a:p>
          <a:p>
            <a:r>
              <a:rPr lang="de-DE" altLang="de-DE" baseline="0" dirty="0" smtClean="0">
                <a:latin typeface="Times New Roman" pitchFamily="16" charset="0"/>
              </a:rPr>
              <a:t>		- dynamische Typisierung, Listen können z.B. Elemente unterschiedlichen Typs enthalten</a:t>
            </a:r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	- Ruby/Python: Duck</a:t>
            </a:r>
            <a:r>
              <a:rPr lang="de-DE" altLang="de-DE" baseline="0" dirty="0" smtClean="0">
                <a:latin typeface="Times New Roman" pitchFamily="16" charset="0"/>
              </a:rPr>
              <a:t> </a:t>
            </a:r>
            <a:r>
              <a:rPr lang="de-DE" altLang="de-DE" baseline="0" dirty="0" err="1" smtClean="0">
                <a:latin typeface="Times New Roman" pitchFamily="16" charset="0"/>
              </a:rPr>
              <a:t>Typing</a:t>
            </a:r>
            <a:r>
              <a:rPr lang="de-DE" altLang="de-DE" baseline="0" dirty="0" smtClean="0">
                <a:latin typeface="Times New Roman" pitchFamily="16" charset="0"/>
              </a:rPr>
              <a:t>, Auswertung zur Laufzeit (nicht zur </a:t>
            </a:r>
            <a:r>
              <a:rPr lang="de-DE" altLang="de-DE" baseline="0" dirty="0" err="1" smtClean="0">
                <a:latin typeface="Times New Roman" pitchFamily="16" charset="0"/>
              </a:rPr>
              <a:t>Compile</a:t>
            </a:r>
            <a:r>
              <a:rPr lang="de-DE" altLang="de-DE" baseline="0" dirty="0" smtClean="0">
                <a:latin typeface="Times New Roman" pitchFamily="16" charset="0"/>
              </a:rPr>
              <a:t>-Zeit wie bei C++!)</a:t>
            </a:r>
            <a:endParaRPr lang="de-DE" altLang="de-DE" dirty="0" smtClean="0">
              <a:latin typeface="Times New Roman" pitchFamily="16" charset="0"/>
            </a:endParaRPr>
          </a:p>
          <a:p>
            <a:endParaRPr lang="de-DE" altLang="de-DE" dirty="0" smtClean="0">
              <a:latin typeface="Times New Roman" pitchFamily="16" charset="0"/>
            </a:endParaRPr>
          </a:p>
          <a:p>
            <a:endParaRPr lang="de-DE" altLang="de-DE" b="1" dirty="0" smtClean="0">
              <a:latin typeface="Times New Roman" pitchFamily="16" charset="0"/>
            </a:endParaRPr>
          </a:p>
        </p:txBody>
      </p:sp>
      <p:sp>
        <p:nvSpPr>
          <p:cNvPr id="46084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46085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46086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A208623C-7D9E-4407-B8EB-6DF92FB943F5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7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94072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#1 – vs. Schleife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enthält nur die wesentlichen Informationen (vgl. imperativ vs. funktional)</a:t>
            </a:r>
          </a:p>
          <a:p>
            <a:pPr>
              <a:buFontTx/>
              <a:buNone/>
              <a:defRPr/>
            </a:pPr>
            <a:endParaRPr lang="de-DE" dirty="0" smtClean="0"/>
          </a:p>
          <a:p>
            <a:pPr>
              <a:buFontTx/>
              <a:buNone/>
              <a:defRPr/>
            </a:pPr>
            <a:r>
              <a:rPr lang="de-DE" dirty="0" smtClean="0"/>
              <a:t>#2 - Vorteil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generische Verwendbarkeit</a:t>
            </a:r>
            <a:endParaRPr lang="de-DE" dirty="0"/>
          </a:p>
        </p:txBody>
      </p:sp>
      <p:sp>
        <p:nvSpPr>
          <p:cNvPr id="64516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64517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64518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4E5ECD92-A2C3-4487-ABB8-158CAB211D83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44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14681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72E324A3-01C2-45DD-9993-943ECECA3B40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9093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72E324A3-01C2-45DD-9993-943ECECA3B40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9868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Notwendigkeit der Implementierung im Header besser erklären</a:t>
            </a:r>
          </a:p>
        </p:txBody>
      </p:sp>
      <p:sp>
        <p:nvSpPr>
          <p:cNvPr id="47108" name="Date Placehold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47109" name="Footer Placehold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47110" name="Slide Number Placehold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D47E5DDC-22A9-4FC0-8760-4BEFEC8788BD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9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16900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T* direkt als Zeiger zu verwenden ist etwas ungünstig…   Besser wäre direkt -&gt; und != auf den Typparameter aufzurufen</a:t>
            </a:r>
          </a:p>
        </p:txBody>
      </p:sp>
      <p:sp>
        <p:nvSpPr>
          <p:cNvPr id="4813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4813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4813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42B98642-87D7-4DA3-90BE-A971F0CB85C6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10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08985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  <p:sp>
        <p:nvSpPr>
          <p:cNvPr id="49156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49157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49158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E71930E0-C8D5-4B5A-8ECB-24034CE7266B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11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26281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#1 – Induzierte Schnittstelle</a:t>
            </a:r>
          </a:p>
          <a:p>
            <a:pPr>
              <a:defRPr/>
            </a:pPr>
            <a:r>
              <a:rPr lang="de-DE" dirty="0" smtClean="0"/>
              <a:t>- Benutzung der Typparameter legt erwartete Methoden fest.</a:t>
            </a:r>
          </a:p>
          <a:p>
            <a:pPr>
              <a:defRPr/>
            </a:pPr>
            <a:endParaRPr lang="de-DE" dirty="0" smtClean="0"/>
          </a:p>
          <a:p>
            <a:pPr>
              <a:defRPr/>
            </a:pPr>
            <a:r>
              <a:rPr lang="de-DE" dirty="0" smtClean="0"/>
              <a:t>#2 – Nachteile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Sie ist implizit.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Sie kann nicht zur </a:t>
            </a:r>
            <a:r>
              <a:rPr lang="de-DE" dirty="0" err="1" smtClean="0"/>
              <a:t>Compile</a:t>
            </a:r>
            <a:r>
              <a:rPr lang="de-DE" dirty="0" smtClean="0"/>
              <a:t>-Zeit überprüft werden.</a:t>
            </a:r>
          </a:p>
          <a:p>
            <a:pPr marL="171450" indent="-171450">
              <a:buFontTx/>
              <a:buChar char="-"/>
              <a:defRPr/>
            </a:pPr>
            <a:endParaRPr lang="de-DE" dirty="0" smtClean="0"/>
          </a:p>
          <a:p>
            <a:pPr>
              <a:defRPr/>
            </a:pPr>
            <a:r>
              <a:rPr lang="de-DE" dirty="0" smtClean="0"/>
              <a:t>#2 – Vorteile </a:t>
            </a:r>
          </a:p>
          <a:p>
            <a:pPr>
              <a:defRPr/>
            </a:pPr>
            <a:r>
              <a:rPr lang="de-DE" dirty="0" smtClean="0"/>
              <a:t>- Reduzierter Implementierungsaufwand („Duck </a:t>
            </a:r>
            <a:r>
              <a:rPr lang="de-DE" dirty="0" err="1" smtClean="0"/>
              <a:t>Typing</a:t>
            </a:r>
            <a:r>
              <a:rPr lang="de-DE" dirty="0" smtClean="0"/>
              <a:t>“)</a:t>
            </a:r>
            <a:endParaRPr lang="de-DE" dirty="0"/>
          </a:p>
        </p:txBody>
      </p:sp>
      <p:sp>
        <p:nvSpPr>
          <p:cNvPr id="50180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0181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0182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48177EE5-852D-45CB-B494-53757599A7A7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12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60482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Klassendiagramm durch die Anordnung nicht ganz offensichtlich</a:t>
            </a:r>
          </a:p>
        </p:txBody>
      </p:sp>
      <p:sp>
        <p:nvSpPr>
          <p:cNvPr id="51204" name="Date Placehold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1205" name="Footer Placehold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1206" name="Slide Number Placehold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F49B66D0-B4A6-4C59-B728-BAA09A26C243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15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40391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2227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222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E5FFA480-F5A3-468B-BA33-648505BDA440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17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  <p:sp>
        <p:nvSpPr>
          <p:cNvPr id="522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3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58752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3251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325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4FBFB852-E688-469B-B0AF-137D40AAC421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18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  <p:sp>
        <p:nvSpPr>
          <p:cNvPr id="532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177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mtClean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FDCA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52413" y="6629400"/>
            <a:ext cx="7559675" cy="2174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46800" rIns="90000" bIns="4680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sz="800" dirty="0" smtClean="0"/>
              <a:t>© author(s) of these slides 2014 including research results of the research network ES  and TU Darmstadt otherwise as specified at the respective slide</a:t>
            </a:r>
            <a:endParaRPr lang="en-US" sz="1200" dirty="0" smtClean="0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250825" y="5475170"/>
            <a:ext cx="4103688" cy="95103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nl-NL" b="1" dirty="0" smtClean="0"/>
              <a:t>Roland Kluge</a:t>
            </a:r>
            <a:r>
              <a:rPr lang="nl-NL" dirty="0" smtClean="0"/>
              <a:t/>
            </a:r>
            <a:br>
              <a:rPr lang="nl-NL" dirty="0" smtClean="0"/>
            </a:br>
            <a:endParaRPr lang="nl-NL" sz="1800" dirty="0" smtClean="0"/>
          </a:p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de-DE" sz="1800" dirty="0" smtClean="0"/>
              <a:t>roland.kluge@es.tu-darmstadt.de</a:t>
            </a:r>
            <a:r>
              <a:rPr lang="nl-NL" sz="1800" smtClean="0"/>
              <a:t> </a:t>
            </a:r>
            <a:endParaRPr lang="nl-NL" sz="1800" dirty="0" smtClean="0"/>
          </a:p>
        </p:txBody>
      </p:sp>
      <p:pic>
        <p:nvPicPr>
          <p:cNvPr id="11" name="Picture 11" descr="tud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72325" y="657225"/>
            <a:ext cx="187325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2" descr="logo(200x184)_es02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4413" y="3605213"/>
            <a:ext cx="1112837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2438400" y="5229225"/>
            <a:ext cx="6551613" cy="10556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200" smtClean="0"/>
              <a:t>ES Real-Time Systems Lab</a:t>
            </a:r>
          </a:p>
          <a:p>
            <a:pPr algn="r">
              <a:lnSpc>
                <a:spcPct val="14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Prof. Dr. rer. nat. Andy Schürr</a:t>
            </a:r>
            <a:br>
              <a:rPr lang="en-US" sz="1000" smtClean="0"/>
            </a:br>
            <a:r>
              <a:rPr lang="en-US" sz="1000" smtClean="0"/>
              <a:t>Dept. of Electrical Engineering and Information Technology</a:t>
            </a:r>
          </a:p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Dept. of Computer Science (adjunct Professor)</a:t>
            </a:r>
          </a:p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www.es.tu-darmstadt.de                            </a:t>
            </a:r>
          </a:p>
        </p:txBody>
      </p:sp>
      <p:sp>
        <p:nvSpPr>
          <p:cNvPr id="4976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58775" y="374650"/>
            <a:ext cx="6734175" cy="895350"/>
          </a:xfrm>
        </p:spPr>
        <p:txBody>
          <a:bodyPr anchor="b" anchorCtr="1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smtClean="0"/>
              <a:t>x</a:t>
            </a:r>
          </a:p>
        </p:txBody>
      </p:sp>
      <p:sp>
        <p:nvSpPr>
          <p:cNvPr id="49766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734175" cy="944562"/>
          </a:xfrm>
        </p:spPr>
        <p:txBody>
          <a:bodyPr lIns="0" tIns="0" rIns="0" bIns="0"/>
          <a:lstStyle>
            <a:lvl1pPr marL="0" indent="0" algn="ctr">
              <a:spcBef>
                <a:spcPct val="0"/>
              </a:spcBef>
              <a:buFont typeface="Wingdings" pitchFamily="2" charset="2"/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smtClean="0"/>
              <a:t>x. Frontalveranstaltung</a:t>
            </a:r>
          </a:p>
        </p:txBody>
      </p:sp>
    </p:spTree>
    <p:extLst>
      <p:ext uri="{BB962C8B-B14F-4D97-AF65-F5344CB8AC3E}">
        <p14:creationId xmlns:p14="http://schemas.microsoft.com/office/powerpoint/2010/main" val="14770888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0033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732588" y="488950"/>
            <a:ext cx="2159000" cy="59642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50825" y="488950"/>
            <a:ext cx="6329363" cy="59642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71309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el und Text über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250825" y="1484313"/>
            <a:ext cx="8640763" cy="2408237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50825" y="4044950"/>
            <a:ext cx="8640763" cy="24082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2989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407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4418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0825" y="1484313"/>
            <a:ext cx="4243388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484313"/>
            <a:ext cx="4244975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6875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9084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0156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684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843055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277335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1028" name="SlideTitle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8770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Mastertitelformat bearbeiten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484313"/>
            <a:ext cx="8640763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Mastertextformat bearbeiten</a:t>
            </a:r>
          </a:p>
          <a:p>
            <a:pPr lvl="1"/>
            <a:r>
              <a:rPr lang="de-DE" altLang="de-DE" smtClean="0"/>
              <a:t>Zweite Ebene</a:t>
            </a:r>
          </a:p>
          <a:p>
            <a:pPr lvl="2"/>
            <a:r>
              <a:rPr lang="de-DE" altLang="de-DE" smtClean="0"/>
              <a:t>Dritte Ebene</a:t>
            </a:r>
          </a:p>
          <a:p>
            <a:pPr lvl="3"/>
            <a:r>
              <a:rPr lang="de-DE" altLang="de-DE" smtClean="0"/>
              <a:t>Vierte Ebene</a:t>
            </a:r>
          </a:p>
          <a:p>
            <a:pPr lvl="4"/>
            <a:r>
              <a:rPr lang="de-DE" altLang="de-DE" smtClean="0"/>
              <a:t>Fünfte Ebene</a:t>
            </a: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pic>
        <p:nvPicPr>
          <p:cNvPr id="1031" name="Picture 7" descr="tud_logo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6732588" y="6524625"/>
            <a:ext cx="1798637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de-DE" sz="1000" smtClean="0">
                <a:solidFill>
                  <a:srgbClr val="B5B5B5"/>
                </a:solidFill>
              </a:rPr>
              <a:t>ES – Real-Time Systems Lab</a:t>
            </a:r>
            <a:endParaRPr lang="de-DE" altLang="de-DE" sz="1000" smtClean="0">
              <a:solidFill>
                <a:srgbClr val="B5B5B5"/>
              </a:solidFill>
            </a:endParaRPr>
          </a:p>
        </p:txBody>
      </p:sp>
      <p:graphicFrame>
        <p:nvGraphicFramePr>
          <p:cNvPr id="1035" name="Object 11"/>
          <p:cNvGraphicFramePr>
            <a:graphicFrameLocks noChangeAspect="1"/>
          </p:cNvGraphicFramePr>
          <p:nvPr/>
        </p:nvGraphicFramePr>
        <p:xfrm>
          <a:off x="8604250" y="6348413"/>
          <a:ext cx="539750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5" r:id="rId16" imgW="1038370" imgH="980952" progId="">
                  <p:embed/>
                </p:oleObj>
              </mc:Choice>
              <mc:Fallback>
                <p:oleObj r:id="rId16" imgW="1038370" imgH="980952" progId="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250" y="6348413"/>
                        <a:ext cx="539750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6" name="Rectangle 12"/>
          <p:cNvSpPr>
            <a:spLocks noChangeArrowheads="1"/>
          </p:cNvSpPr>
          <p:nvPr userDrawn="1"/>
        </p:nvSpPr>
        <p:spPr bwMode="auto">
          <a:xfrm>
            <a:off x="358775" y="6510338"/>
            <a:ext cx="8531225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defRPr/>
            </a:pPr>
            <a:fld id="{2CDE19D0-D4A1-411D-9674-3D03EC0C4810}" type="slidenum">
              <a:rPr lang="en-GB" altLang="de-DE" sz="1600" smtClean="0">
                <a:solidFill>
                  <a:srgbClr val="000000"/>
                </a:solidFill>
              </a:rPr>
              <a:pPr algn="l" eaLnBrk="1" hangingPunct="1">
                <a:lnSpc>
                  <a:spcPct val="100000"/>
                </a:lnSpc>
                <a:defRPr/>
              </a:pPr>
              <a:t>‹Nr.›</a:t>
            </a:fld>
            <a:r>
              <a:rPr lang="en-GB" altLang="de-DE" sz="1000" smtClean="0">
                <a:solidFill>
                  <a:srgbClr val="000000"/>
                </a:solidFill>
              </a:rPr>
              <a:t> | </a:t>
            </a:r>
            <a:fld id="{6196C2E8-9E39-4C00-AAF3-9396E5E6C2BC}" type="datetime1">
              <a:rPr lang="de-DE" altLang="de-DE" sz="1000" smtClean="0">
                <a:solidFill>
                  <a:srgbClr val="000000"/>
                </a:solidFill>
              </a:rPr>
              <a:pPr algn="l" eaLnBrk="1" hangingPunct="1">
                <a:lnSpc>
                  <a:spcPct val="100000"/>
                </a:lnSpc>
                <a:defRPr/>
              </a:pPr>
              <a:t>27.08.2014</a:t>
            </a:fld>
            <a:r>
              <a:rPr lang="en-GB" altLang="de-DE" sz="1000" smtClean="0">
                <a:solidFill>
                  <a:srgbClr val="000000"/>
                </a:solidFill>
              </a:rPr>
              <a:t>  |  </a:t>
            </a:r>
            <a:r>
              <a:rPr lang="en-US" altLang="de-DE" sz="1000" smtClean="0">
                <a:solidFill>
                  <a:srgbClr val="000000"/>
                </a:solidFill>
              </a:rPr>
              <a:t>Programmierpraktikum C und C++</a:t>
            </a:r>
            <a:endParaRPr lang="en-GB" altLang="de-DE" sz="1000" smtClean="0">
              <a:solidFill>
                <a:srgbClr val="000000"/>
              </a:solidFill>
            </a:endParaRPr>
          </a:p>
          <a:p>
            <a:pPr algn="l" eaLnBrk="1">
              <a:lnSpc>
                <a:spcPct val="100000"/>
              </a:lnSpc>
              <a:buSzPct val="45000"/>
              <a:buFont typeface="Wingdings" pitchFamily="2" charset="2"/>
              <a:buNone/>
              <a:defRPr/>
            </a:pPr>
            <a:endParaRPr lang="en-GB" altLang="de-DE" sz="1000" smtClean="0">
              <a:solidFill>
                <a:srgbClr val="000000"/>
              </a:solidFill>
              <a:latin typeface="Times New Roman" pitchFamily="16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0" r:id="rId1"/>
    <p:sldLayoutId id="2147484069" r:id="rId2"/>
    <p:sldLayoutId id="2147484070" r:id="rId3"/>
    <p:sldLayoutId id="2147484071" r:id="rId4"/>
    <p:sldLayoutId id="2147484072" r:id="rId5"/>
    <p:sldLayoutId id="2147484073" r:id="rId6"/>
    <p:sldLayoutId id="2147484074" r:id="rId7"/>
    <p:sldLayoutId id="2147484075" r:id="rId8"/>
    <p:sldLayoutId id="2147484076" r:id="rId9"/>
    <p:sldLayoutId id="2147484077" r:id="rId10"/>
    <p:sldLayoutId id="2147484078" r:id="rId11"/>
    <p:sldLayoutId id="2147484079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eaLnBrk="0" fontAlgn="base" hangingPunct="0">
        <a:spcBef>
          <a:spcPct val="20000"/>
        </a:spcBef>
        <a:spcAft>
          <a:spcPct val="0"/>
        </a:spcAft>
        <a:buFont typeface="Wingdings" charset="2"/>
        <a:buChar char="§"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349250" indent="-168275" algn="l" rtl="0" eaLnBrk="0" fontAlgn="base" hangingPunct="0">
        <a:spcBef>
          <a:spcPct val="20000"/>
        </a:spcBef>
        <a:spcAft>
          <a:spcPct val="0"/>
        </a:spcAft>
        <a:buFont typeface="Wingdings" charset="2"/>
        <a:buChar char="§"/>
        <a:defRPr>
          <a:solidFill>
            <a:schemeClr val="tx1"/>
          </a:solidFill>
          <a:latin typeface="+mn-lt"/>
        </a:defRPr>
      </a:lvl2pPr>
      <a:lvl3pPr marL="538163" indent="-187325" algn="l" rtl="0" eaLnBrk="0" fontAlgn="base" hangingPunct="0">
        <a:spcBef>
          <a:spcPct val="20000"/>
        </a:spcBef>
        <a:spcAft>
          <a:spcPct val="0"/>
        </a:spcAft>
        <a:buFont typeface="Wingdings" charset="2"/>
        <a:buChar char="§"/>
        <a:defRPr>
          <a:solidFill>
            <a:schemeClr val="tx1"/>
          </a:solidFill>
          <a:latin typeface="+mn-lt"/>
        </a:defRPr>
      </a:lvl3pPr>
      <a:lvl4pPr marL="717550" indent="-173038" algn="l" rtl="0" eaLnBrk="0" fontAlgn="base" hangingPunct="0">
        <a:spcBef>
          <a:spcPct val="20000"/>
        </a:spcBef>
        <a:spcAft>
          <a:spcPct val="0"/>
        </a:spcAft>
        <a:buFont typeface="Wingdings" charset="2"/>
        <a:buChar char="§"/>
        <a:defRPr sz="1600">
          <a:solidFill>
            <a:schemeClr val="tx1"/>
          </a:solidFill>
          <a:latin typeface="+mn-lt"/>
        </a:defRPr>
      </a:lvl4pPr>
      <a:lvl5pPr marL="908050" indent="-188913" algn="l" rtl="0" eaLnBrk="0" fontAlgn="base" hangingPunct="0">
        <a:spcBef>
          <a:spcPct val="20000"/>
        </a:spcBef>
        <a:spcAft>
          <a:spcPct val="0"/>
        </a:spcAft>
        <a:buFont typeface="Wingdings" charset="2"/>
        <a:buChar char="§"/>
        <a:defRPr sz="1600">
          <a:solidFill>
            <a:schemeClr val="tx1"/>
          </a:solidFill>
          <a:latin typeface="+mn-lt"/>
        </a:defRPr>
      </a:lvl5pPr>
      <a:lvl6pPr marL="13652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algorithm/copy/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algorithm/copy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algorithm/remove_copy_if/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algorithm/remove_copy_if/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queue/priority_queue/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lusplus.com/reference/queue/priority_queue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6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de-DE" altLang="de-DE" smtClean="0"/>
              <a:t>Programmierpraktikum C und C++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28675" y="1449388"/>
            <a:ext cx="6013450" cy="944562"/>
          </a:xfrm>
        </p:spPr>
        <p:txBody>
          <a:bodyPr/>
          <a:lstStyle/>
          <a:p>
            <a:pPr algn="l" eaLnBrk="1" hangingPunct="1">
              <a:buFont typeface="Wingdings" charset="2"/>
              <a:buNone/>
            </a:pPr>
            <a:r>
              <a:rPr lang="de-DE" altLang="de-DE" smtClean="0"/>
              <a:t>Fortgeschrittene Themen</a:t>
            </a:r>
          </a:p>
        </p:txBody>
      </p:sp>
      <p:pic>
        <p:nvPicPr>
          <p:cNvPr id="3076" name="Picture 4" descr="C:\Users\anjorin\Dropbox\Home\documents\uni\c++_praktikum\SoSe2013\Clipart\iStock_000003063638XSma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238" y="2636838"/>
            <a:ext cx="2447925" cy="328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hteck 14"/>
          <p:cNvSpPr>
            <a:spLocks noChangeArrowheads="1"/>
          </p:cNvSpPr>
          <p:nvPr/>
        </p:nvSpPr>
        <p:spPr bwMode="auto">
          <a:xfrm>
            <a:off x="323850" y="2660650"/>
            <a:ext cx="5184775" cy="192088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6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Function Templates: Syntax am Beispiel</a:t>
            </a:r>
          </a:p>
        </p:txBody>
      </p:sp>
      <p:sp>
        <p:nvSpPr>
          <p:cNvPr id="11268" name="Rechteck 3"/>
          <p:cNvSpPr>
            <a:spLocks noChangeArrowheads="1"/>
          </p:cNvSpPr>
          <p:nvPr/>
        </p:nvSpPr>
        <p:spPr bwMode="auto">
          <a:xfrm>
            <a:off x="395288" y="2603500"/>
            <a:ext cx="6192837" cy="289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644632"/>
                </a:solidFill>
                <a:latin typeface="Consolas" pitchFamily="49" charset="0"/>
              </a:rPr>
              <a:t>S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totalWeight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altLang="de-DE" sz="1400" b="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* start, </a:t>
            </a:r>
            <a:r>
              <a:rPr lang="en-US" altLang="de-DE" sz="1400" b="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* end, </a:t>
            </a:r>
            <a:r>
              <a:rPr lang="en-US" altLang="de-DE" sz="1400" b="0" dirty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things){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	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total = 0;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while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start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!= end){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	total +=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start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++-&gt;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getWeight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 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"Total weight of 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things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	 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 is 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total;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 &lt;&lt; </a:t>
            </a:r>
            <a:r>
              <a:rPr lang="de-DE" altLang="de-DE" sz="1400" b="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total;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6" name="Abgerundete rechteckige Legende 5"/>
          <p:cNvSpPr/>
          <p:nvPr/>
        </p:nvSpPr>
        <p:spPr>
          <a:xfrm>
            <a:off x="2916238" y="1720850"/>
            <a:ext cx="3527425" cy="771525"/>
          </a:xfrm>
          <a:prstGeom prst="wedgeRoundRectCallout">
            <a:avLst>
              <a:gd name="adj1" fmla="val -34487"/>
              <a:gd name="adj2" fmla="val 7969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Mehrere Typparameter möglich (auch bei Class Templates)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4067175" y="4797425"/>
            <a:ext cx="3529013" cy="771525"/>
          </a:xfrm>
          <a:prstGeom prst="wedgeRoundRectCallout">
            <a:avLst>
              <a:gd name="adj1" fmla="val -37910"/>
              <a:gd name="adj2" fmla="val -8787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Typ kann genauso wie in einer Klasse frei verwendet werden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5300663" y="3449638"/>
            <a:ext cx="3656012" cy="771525"/>
          </a:xfrm>
          <a:prstGeom prst="wedgeRoundRectCallout">
            <a:avLst>
              <a:gd name="adj1" fmla="val -58319"/>
              <a:gd name="adj2" fmla="val -2531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Dies ist besonders für generische Algorithmen sehr nützlich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Templates: Verwendung</a:t>
            </a:r>
          </a:p>
        </p:txBody>
      </p:sp>
      <p:sp>
        <p:nvSpPr>
          <p:cNvPr id="12291" name="Rechteck 4"/>
          <p:cNvSpPr>
            <a:spLocks noChangeArrowheads="1"/>
          </p:cNvSpPr>
          <p:nvPr/>
        </p:nvSpPr>
        <p:spPr bwMode="auto">
          <a:xfrm>
            <a:off x="179388" y="1779588"/>
            <a:ext cx="6840537" cy="438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argc, </a:t>
            </a:r>
            <a:r>
              <a:rPr lang="de-DE" altLang="de-DE" sz="1200" b="0">
                <a:solidFill>
                  <a:srgbClr val="7F0055"/>
                </a:solidFill>
                <a:latin typeface="Consolas" pitchFamily="49" charset="0"/>
              </a:rPr>
              <a:t>char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**argv)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5032"/>
                </a:solidFill>
                <a:latin typeface="Consolas" pitchFamily="49" charset="0"/>
              </a:rPr>
              <a:t>Elevator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&lt;&gt; elevator;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 people[] = {</a:t>
            </a:r>
            <a:r>
              <a:rPr lang="en-US" altLang="de-DE" sz="1200" b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altLang="de-DE" sz="1200" b="0">
                <a:solidFill>
                  <a:srgbClr val="2A00FF"/>
                </a:solidFill>
                <a:latin typeface="Consolas" pitchFamily="49" charset="0"/>
              </a:rPr>
              <a:t>"Tony"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, 75),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			   </a:t>
            </a:r>
            <a:r>
              <a:rPr lang="en-US" altLang="de-DE" sz="1200" b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altLang="de-DE" sz="1200" b="0">
                <a:solidFill>
                  <a:srgbClr val="2A00FF"/>
                </a:solidFill>
                <a:latin typeface="Consolas" pitchFamily="49" charset="0"/>
              </a:rPr>
              <a:t>"Lukas"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, 14)};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elevator.placeInElevator(people);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elevator.placeInElevator(people + 1);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 totalAsInt = totalWeight&lt;</a:t>
            </a:r>
            <a:r>
              <a:rPr lang="en-US" altLang="de-DE" sz="12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200" b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			 (people, people + 2, </a:t>
            </a:r>
            <a:r>
              <a:rPr lang="en-US" altLang="de-DE" sz="1200" b="0">
                <a:solidFill>
                  <a:srgbClr val="2A00FF"/>
                </a:solidFill>
                <a:latin typeface="Consolas" pitchFamily="49" charset="0"/>
              </a:rPr>
              <a:t>"people"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3F7F5F"/>
                </a:solidFill>
                <a:latin typeface="Consolas" pitchFamily="49" charset="0"/>
              </a:rPr>
              <a:t>// :~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5032"/>
                </a:solidFill>
                <a:latin typeface="Consolas" pitchFamily="49" charset="0"/>
              </a:rPr>
              <a:t>Elevator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200" b="0">
                <a:solidFill>
                  <a:srgbClr val="005032"/>
                </a:solidFill>
                <a:latin typeface="Consolas" pitchFamily="49" charset="0"/>
              </a:rPr>
              <a:t>Dish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&gt; dumbwaiter;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5032"/>
                </a:solidFill>
                <a:latin typeface="Consolas" pitchFamily="49" charset="0"/>
              </a:rPr>
              <a:t>Dish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 dishes[] =	{</a:t>
            </a:r>
            <a:r>
              <a:rPr lang="en-US" altLang="de-DE" sz="1200" b="0">
                <a:solidFill>
                  <a:srgbClr val="005032"/>
                </a:solidFill>
                <a:latin typeface="Consolas" pitchFamily="49" charset="0"/>
              </a:rPr>
              <a:t>Dish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altLang="de-DE" sz="1200" b="0">
                <a:solidFill>
                  <a:srgbClr val="2A00FF"/>
                </a:solidFill>
                <a:latin typeface="Consolas" pitchFamily="49" charset="0"/>
              </a:rPr>
              <a:t>"Jollof Rice"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),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		    	 </a:t>
            </a:r>
            <a:r>
              <a:rPr lang="en-US" altLang="de-DE" sz="1200" b="0">
                <a:solidFill>
                  <a:srgbClr val="005032"/>
                </a:solidFill>
                <a:latin typeface="Consolas" pitchFamily="49" charset="0"/>
              </a:rPr>
              <a:t>Dish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altLang="de-DE" sz="1200" b="0">
                <a:solidFill>
                  <a:srgbClr val="2A00FF"/>
                </a:solidFill>
                <a:latin typeface="Consolas" pitchFamily="49" charset="0"/>
              </a:rPr>
              <a:t>"Roasted Chicken"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)};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dumbwaiter.placeInElevator(dishes);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dumbwaiter.placeInElevator(dishes + 1);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7F0055"/>
                </a:solidFill>
                <a:latin typeface="Consolas" pitchFamily="49" charset="0"/>
              </a:rPr>
              <a:t>double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totalAsDouble = totalWeight&lt;</a:t>
            </a:r>
            <a:r>
              <a:rPr lang="de-DE" altLang="de-DE" sz="1200" b="0">
                <a:solidFill>
                  <a:srgbClr val="7F0055"/>
                </a:solidFill>
                <a:latin typeface="Consolas" pitchFamily="49" charset="0"/>
              </a:rPr>
              <a:t>double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200" b="0">
                <a:solidFill>
                  <a:srgbClr val="005032"/>
                </a:solidFill>
                <a:latin typeface="Consolas" pitchFamily="49" charset="0"/>
              </a:rPr>
              <a:t>Dish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				  (dishes, dishes + 2, </a:t>
            </a:r>
            <a:r>
              <a:rPr lang="de-DE" altLang="de-DE" sz="1200" b="0">
                <a:solidFill>
                  <a:srgbClr val="2A00FF"/>
                </a:solidFill>
                <a:latin typeface="Consolas" pitchFamily="49" charset="0"/>
              </a:rPr>
              <a:t>"dishes"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cxnSp>
        <p:nvCxnSpPr>
          <p:cNvPr id="12292" name="Gerade Verbindung 48"/>
          <p:cNvCxnSpPr>
            <a:cxnSpLocks noChangeShapeType="1"/>
          </p:cNvCxnSpPr>
          <p:nvPr/>
        </p:nvCxnSpPr>
        <p:spPr bwMode="auto">
          <a:xfrm>
            <a:off x="4932363" y="1582738"/>
            <a:ext cx="0" cy="4654550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" name="Abgerundete rechteckige Legende 6"/>
          <p:cNvSpPr/>
          <p:nvPr/>
        </p:nvSpPr>
        <p:spPr>
          <a:xfrm>
            <a:off x="684213" y="1268413"/>
            <a:ext cx="2879725" cy="700087"/>
          </a:xfrm>
          <a:prstGeom prst="wedgeRoundRectCallout">
            <a:avLst>
              <a:gd name="adj1" fmla="val -35290"/>
              <a:gd name="adj2" fmla="val 7969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err="1" smtClean="0">
                <a:solidFill>
                  <a:schemeClr val="bg1"/>
                </a:solidFill>
              </a:rPr>
              <a:t>Defaulttyp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i="1" dirty="0" smtClean="0">
                <a:solidFill>
                  <a:schemeClr val="bg1"/>
                </a:solidFill>
              </a:rPr>
              <a:t>Person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wird verwendet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2051050" y="6092825"/>
            <a:ext cx="2720975" cy="581025"/>
          </a:xfrm>
          <a:prstGeom prst="wedgeRoundRectCallout">
            <a:avLst>
              <a:gd name="adj1" fmla="val -3570"/>
              <a:gd name="adj2" fmla="val -11508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„Primitive“ können auch verwendet werden</a:t>
            </a:r>
          </a:p>
        </p:txBody>
      </p:sp>
      <p:sp>
        <p:nvSpPr>
          <p:cNvPr id="12295" name="Rechteck 8"/>
          <p:cNvSpPr>
            <a:spLocks noChangeArrowheads="1"/>
          </p:cNvSpPr>
          <p:nvPr/>
        </p:nvSpPr>
        <p:spPr bwMode="auto">
          <a:xfrm>
            <a:off x="5076825" y="1452563"/>
            <a:ext cx="3816350" cy="507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Elevator()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Person(Tony,75)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Person(Lukas,14)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Adding Tony with weight: 75 to elevator.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Adding Lukas with weight: 14 to elevator.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Total weight of people is 89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Elevator()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Dish(Jollof Rice)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Dish(Roasted Chicken)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Adding Jollof Rice with weight: 1.5 to elevator.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Adding Roasted Chicken with weight: 1.5 to elevator.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Total weight of dishes is 3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~Dish(Roasted Chicken)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~Dish(Jollof Rice)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~Elevator()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~Person(Lukas,14)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~Person(Tony,75)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~Elevator()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z="7200" b="0" smtClean="0">
                <a:latin typeface="Earwig Factory" pitchFamily="2" charset="0"/>
              </a:rPr>
              <a:t>Intermezzo</a:t>
            </a:r>
          </a:p>
        </p:txBody>
      </p:sp>
      <p:pic>
        <p:nvPicPr>
          <p:cNvPr id="13315" name="Picture 2" descr="C:\Users\anjorin\Dropbox\Home\documents\uni\c++_praktikum\SoSe2013\Clipart\iStock_000007216207XSma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225" y="4054475"/>
            <a:ext cx="3646488" cy="241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6" name="Textfeld 4"/>
          <p:cNvSpPr txBox="1">
            <a:spLocks noChangeArrowheads="1"/>
          </p:cNvSpPr>
          <p:nvPr/>
        </p:nvSpPr>
        <p:spPr bwMode="auto">
          <a:xfrm>
            <a:off x="396875" y="1987550"/>
            <a:ext cx="5662613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Was ist genau damit gemeint, dass Templates eine Schnittstelle induzieren?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Was sind Nachteile und Vorteile dieser Art von „impliziten“ Schnittstellen?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Mehrfachvererbung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00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Mehrfachvererbung: Historie</a:t>
            </a:r>
          </a:p>
        </p:txBody>
      </p:sp>
      <p:sp>
        <p:nvSpPr>
          <p:cNvPr id="14339" name="Textfeld 2"/>
          <p:cNvSpPr txBox="1">
            <a:spLocks noChangeArrowheads="1"/>
          </p:cNvSpPr>
          <p:nvPr/>
        </p:nvSpPr>
        <p:spPr bwMode="auto">
          <a:xfrm>
            <a:off x="468313" y="1700213"/>
            <a:ext cx="5829300" cy="60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Char char="•"/>
            </a:pPr>
            <a:r>
              <a:rPr lang="de-DE" altLang="de-DE" sz="1800" b="0"/>
              <a:t>Ursprünglich als Lösung für Containerproblem (bevor es Templates gab)</a:t>
            </a:r>
          </a:p>
        </p:txBody>
      </p:sp>
      <p:grpSp>
        <p:nvGrpSpPr>
          <p:cNvPr id="14340" name="Gruppieren 12"/>
          <p:cNvGrpSpPr>
            <a:grpSpLocks/>
          </p:cNvGrpSpPr>
          <p:nvPr/>
        </p:nvGrpSpPr>
        <p:grpSpPr bwMode="auto">
          <a:xfrm>
            <a:off x="4595813" y="2276475"/>
            <a:ext cx="379412" cy="635000"/>
            <a:chOff x="1259632" y="2507052"/>
            <a:chExt cx="449687" cy="751806"/>
          </a:xfrm>
        </p:grpSpPr>
        <p:sp>
          <p:nvSpPr>
            <p:cNvPr id="14352" name="Pfeil nach unten 17"/>
            <p:cNvSpPr>
              <a:spLocks noChangeArrowheads="1"/>
            </p:cNvSpPr>
            <p:nvPr/>
          </p:nvSpPr>
          <p:spPr bwMode="auto">
            <a:xfrm>
              <a:off x="1336056" y="3023983"/>
              <a:ext cx="268003" cy="23487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14353" name="Picture 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507052"/>
              <a:ext cx="449687" cy="55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4341" name="Textfeld 8"/>
          <p:cNvSpPr txBox="1">
            <a:spLocks noChangeArrowheads="1"/>
          </p:cNvSpPr>
          <p:nvPr/>
        </p:nvSpPr>
        <p:spPr bwMode="auto">
          <a:xfrm>
            <a:off x="4573588" y="3917950"/>
            <a:ext cx="500062" cy="72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4400" b="0">
                <a:latin typeface="Consolas" pitchFamily="49" charset="0"/>
                <a:cs typeface="Consolas" pitchFamily="49" charset="0"/>
              </a:rPr>
              <a:t>?</a:t>
            </a:r>
          </a:p>
        </p:txBody>
      </p:sp>
      <p:cxnSp>
        <p:nvCxnSpPr>
          <p:cNvPr id="14342" name="Gewinkelte Verbindung 23"/>
          <p:cNvCxnSpPr>
            <a:cxnSpLocks noChangeShapeType="1"/>
          </p:cNvCxnSpPr>
          <p:nvPr/>
        </p:nvCxnSpPr>
        <p:spPr bwMode="auto">
          <a:xfrm rot="10800000">
            <a:off x="5073650" y="2552700"/>
            <a:ext cx="935038" cy="8636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43" name="Gewinkelte Verbindung 38"/>
          <p:cNvCxnSpPr>
            <a:cxnSpLocks noChangeShapeType="1"/>
          </p:cNvCxnSpPr>
          <p:nvPr/>
        </p:nvCxnSpPr>
        <p:spPr bwMode="auto">
          <a:xfrm rot="10800000" flipV="1">
            <a:off x="5073650" y="3416300"/>
            <a:ext cx="935038" cy="86518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44" name="Gleichschenkliges Dreieck 11"/>
          <p:cNvSpPr>
            <a:spLocks noChangeArrowheads="1"/>
          </p:cNvSpPr>
          <p:nvPr/>
        </p:nvSpPr>
        <p:spPr bwMode="auto">
          <a:xfrm rot="5400000">
            <a:off x="6542088" y="3300413"/>
            <a:ext cx="277812" cy="239712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cxnSp>
        <p:nvCxnSpPr>
          <p:cNvPr id="14345" name="Gerade Verbindung 12"/>
          <p:cNvCxnSpPr>
            <a:cxnSpLocks noChangeShapeType="1"/>
          </p:cNvCxnSpPr>
          <p:nvPr/>
        </p:nvCxnSpPr>
        <p:spPr bwMode="auto">
          <a:xfrm>
            <a:off x="6081713" y="3417888"/>
            <a:ext cx="431800" cy="4762"/>
          </a:xfrm>
          <a:prstGeom prst="line">
            <a:avLst/>
          </a:prstGeom>
          <a:noFill/>
          <a:ln w="2857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46" name="Rechteck 13"/>
          <p:cNvSpPr>
            <a:spLocks noChangeArrowheads="1"/>
          </p:cNvSpPr>
          <p:nvPr/>
        </p:nvSpPr>
        <p:spPr bwMode="auto">
          <a:xfrm>
            <a:off x="6873875" y="3228975"/>
            <a:ext cx="906463" cy="38735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latin typeface="Consolas" pitchFamily="49" charset="0"/>
                <a:cs typeface="Consolas" pitchFamily="49" charset="0"/>
              </a:rPr>
              <a:t>Object</a:t>
            </a:r>
          </a:p>
        </p:txBody>
      </p:sp>
      <p:pic>
        <p:nvPicPr>
          <p:cNvPr id="1434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3024188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348" name="Gewinkelte Verbindung 23"/>
          <p:cNvCxnSpPr>
            <a:cxnSpLocks noChangeShapeType="1"/>
          </p:cNvCxnSpPr>
          <p:nvPr/>
        </p:nvCxnSpPr>
        <p:spPr bwMode="auto">
          <a:xfrm flipV="1">
            <a:off x="2470150" y="2552700"/>
            <a:ext cx="1990725" cy="7620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49" name="Gewinkelte Verbindung 38"/>
          <p:cNvCxnSpPr>
            <a:cxnSpLocks noChangeShapeType="1"/>
          </p:cNvCxnSpPr>
          <p:nvPr/>
        </p:nvCxnSpPr>
        <p:spPr bwMode="auto">
          <a:xfrm>
            <a:off x="2471738" y="3536950"/>
            <a:ext cx="1989137" cy="74453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Abgerundete rechteckige Legende 17"/>
          <p:cNvSpPr/>
          <p:nvPr/>
        </p:nvSpPr>
        <p:spPr>
          <a:xfrm>
            <a:off x="5436097" y="4221163"/>
            <a:ext cx="3511054" cy="1066800"/>
          </a:xfrm>
          <a:prstGeom prst="wedgeRoundRectCallout">
            <a:avLst>
              <a:gd name="adj1" fmla="val 9892"/>
              <a:gd name="adj2" fmla="val -11424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Aus Effizienzgründen gibt es in C++ keine </a:t>
            </a:r>
            <a:r>
              <a:rPr lang="de-DE" dirty="0" smtClean="0">
                <a:solidFill>
                  <a:schemeClr val="bg1"/>
                </a:solidFill>
              </a:rPr>
              <a:t>„</a:t>
            </a:r>
            <a:r>
              <a:rPr lang="de-DE" dirty="0" err="1" smtClean="0">
                <a:solidFill>
                  <a:schemeClr val="bg1"/>
                </a:solidFill>
              </a:rPr>
              <a:t>Object</a:t>
            </a:r>
            <a:r>
              <a:rPr lang="de-DE" dirty="0" smtClean="0">
                <a:solidFill>
                  <a:schemeClr val="bg1"/>
                </a:solidFill>
              </a:rPr>
              <a:t>-basierte“ </a:t>
            </a:r>
            <a:r>
              <a:rPr lang="de-DE" dirty="0">
                <a:solidFill>
                  <a:schemeClr val="bg1"/>
                </a:solidFill>
              </a:rPr>
              <a:t>Hierarchie wie in Java</a:t>
            </a:r>
          </a:p>
        </p:txBody>
      </p:sp>
      <p:sp>
        <p:nvSpPr>
          <p:cNvPr id="19" name="Abgerundete rechteckige Legende 18"/>
          <p:cNvSpPr/>
          <p:nvPr/>
        </p:nvSpPr>
        <p:spPr>
          <a:xfrm>
            <a:off x="395288" y="4429125"/>
            <a:ext cx="3563937" cy="728663"/>
          </a:xfrm>
          <a:prstGeom prst="wedgeRoundRectCallout">
            <a:avLst>
              <a:gd name="adj1" fmla="val -11067"/>
              <a:gd name="adj2" fmla="val -10930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Wir können also nicht einfach „Objekte“ in den Aufzug laden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Mehrfachvererbung: Nicht mehr so relevant!</a:t>
            </a:r>
          </a:p>
        </p:txBody>
      </p:sp>
      <p:sp>
        <p:nvSpPr>
          <p:cNvPr id="15363" name="Textfeld 3"/>
          <p:cNvSpPr txBox="1">
            <a:spLocks noChangeArrowheads="1"/>
          </p:cNvSpPr>
          <p:nvPr/>
        </p:nvSpPr>
        <p:spPr bwMode="auto">
          <a:xfrm>
            <a:off x="468313" y="1700213"/>
            <a:ext cx="5829300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Char char="•"/>
            </a:pPr>
            <a:r>
              <a:rPr lang="de-DE" altLang="de-DE" sz="1800" b="0"/>
              <a:t>Lösung mit Mehrfachvererbung:</a:t>
            </a:r>
          </a:p>
        </p:txBody>
      </p:sp>
      <p:grpSp>
        <p:nvGrpSpPr>
          <p:cNvPr id="15364" name="Gruppieren 12"/>
          <p:cNvGrpSpPr>
            <a:grpSpLocks/>
          </p:cNvGrpSpPr>
          <p:nvPr/>
        </p:nvGrpSpPr>
        <p:grpSpPr bwMode="auto">
          <a:xfrm>
            <a:off x="4595813" y="2276475"/>
            <a:ext cx="379412" cy="635000"/>
            <a:chOff x="1259632" y="2507052"/>
            <a:chExt cx="449687" cy="751806"/>
          </a:xfrm>
        </p:grpSpPr>
        <p:sp>
          <p:nvSpPr>
            <p:cNvPr id="15377" name="Pfeil nach unten 17"/>
            <p:cNvSpPr>
              <a:spLocks noChangeArrowheads="1"/>
            </p:cNvSpPr>
            <p:nvPr/>
          </p:nvSpPr>
          <p:spPr bwMode="auto">
            <a:xfrm>
              <a:off x="1336056" y="3023983"/>
              <a:ext cx="268003" cy="23487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15378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507052"/>
              <a:ext cx="449687" cy="55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365" name="Textfeld 7"/>
          <p:cNvSpPr txBox="1">
            <a:spLocks noChangeArrowheads="1"/>
          </p:cNvSpPr>
          <p:nvPr/>
        </p:nvSpPr>
        <p:spPr bwMode="auto">
          <a:xfrm>
            <a:off x="4573588" y="3917950"/>
            <a:ext cx="500062" cy="72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4400" b="0">
                <a:latin typeface="Consolas" pitchFamily="49" charset="0"/>
                <a:cs typeface="Consolas" pitchFamily="49" charset="0"/>
              </a:rPr>
              <a:t>?</a:t>
            </a:r>
          </a:p>
        </p:txBody>
      </p:sp>
      <p:cxnSp>
        <p:nvCxnSpPr>
          <p:cNvPr id="15366" name="Gewinkelte Verbindung 23"/>
          <p:cNvCxnSpPr>
            <a:cxnSpLocks noChangeShapeType="1"/>
          </p:cNvCxnSpPr>
          <p:nvPr/>
        </p:nvCxnSpPr>
        <p:spPr bwMode="auto">
          <a:xfrm rot="10800000">
            <a:off x="5073650" y="2552700"/>
            <a:ext cx="935038" cy="8636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67" name="Gewinkelte Verbindung 38"/>
          <p:cNvCxnSpPr>
            <a:cxnSpLocks noChangeShapeType="1"/>
          </p:cNvCxnSpPr>
          <p:nvPr/>
        </p:nvCxnSpPr>
        <p:spPr bwMode="auto">
          <a:xfrm rot="10800000" flipV="1">
            <a:off x="5073650" y="3416300"/>
            <a:ext cx="935038" cy="86518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68" name="Gleichschenkliges Dreieck 10"/>
          <p:cNvSpPr>
            <a:spLocks noChangeArrowheads="1"/>
          </p:cNvSpPr>
          <p:nvPr/>
        </p:nvSpPr>
        <p:spPr bwMode="auto">
          <a:xfrm rot="5400000">
            <a:off x="5992813" y="3300413"/>
            <a:ext cx="277812" cy="239712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pic>
        <p:nvPicPr>
          <p:cNvPr id="1536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3024188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370" name="Gewinkelte Verbindung 23"/>
          <p:cNvCxnSpPr>
            <a:cxnSpLocks noChangeShapeType="1"/>
          </p:cNvCxnSpPr>
          <p:nvPr/>
        </p:nvCxnSpPr>
        <p:spPr bwMode="auto">
          <a:xfrm flipV="1">
            <a:off x="2470150" y="2552700"/>
            <a:ext cx="1990725" cy="7620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1" name="Gewinkelte Verbindung 38"/>
          <p:cNvCxnSpPr>
            <a:cxnSpLocks noChangeShapeType="1"/>
          </p:cNvCxnSpPr>
          <p:nvPr/>
        </p:nvCxnSpPr>
        <p:spPr bwMode="auto">
          <a:xfrm>
            <a:off x="2471738" y="3536950"/>
            <a:ext cx="1989137" cy="74453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Abgerundete rechteckige Legende 17"/>
          <p:cNvSpPr/>
          <p:nvPr/>
        </p:nvSpPr>
        <p:spPr>
          <a:xfrm>
            <a:off x="5148263" y="1484313"/>
            <a:ext cx="3671887" cy="969962"/>
          </a:xfrm>
          <a:prstGeom prst="wedgeRoundRectCallout">
            <a:avLst>
              <a:gd name="adj1" fmla="val -57292"/>
              <a:gd name="adj2" fmla="val 4512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Jeder Typ, der in den Behälter soll, erbt zusätzlich von Typ des </a:t>
            </a:r>
            <a:r>
              <a:rPr lang="de-DE" b="1" dirty="0">
                <a:solidFill>
                  <a:schemeClr val="bg1"/>
                </a:solidFill>
              </a:rPr>
              <a:t>Behälterinhalts</a:t>
            </a:r>
          </a:p>
        </p:txBody>
      </p:sp>
      <p:sp>
        <p:nvSpPr>
          <p:cNvPr id="15373" name="Rechteck 18"/>
          <p:cNvSpPr>
            <a:spLocks noChangeArrowheads="1"/>
          </p:cNvSpPr>
          <p:nvPr/>
        </p:nvSpPr>
        <p:spPr bwMode="auto">
          <a:xfrm>
            <a:off x="6329363" y="3228975"/>
            <a:ext cx="2447925" cy="387350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latin typeface="Consolas" pitchFamily="49" charset="0"/>
                <a:cs typeface="Consolas" pitchFamily="49" charset="0"/>
              </a:rPr>
              <a:t>ContentOfContainer</a:t>
            </a:r>
          </a:p>
        </p:txBody>
      </p:sp>
      <p:sp>
        <p:nvSpPr>
          <p:cNvPr id="20" name="Abgerundete rechteckige Legende 19"/>
          <p:cNvSpPr/>
          <p:nvPr/>
        </p:nvSpPr>
        <p:spPr>
          <a:xfrm>
            <a:off x="358775" y="4221163"/>
            <a:ext cx="3565525" cy="1173162"/>
          </a:xfrm>
          <a:prstGeom prst="wedgeRoundRectCallout">
            <a:avLst>
              <a:gd name="adj1" fmla="val -34300"/>
              <a:gd name="adj2" fmla="val 1058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Führte zu </a:t>
            </a:r>
            <a:r>
              <a:rPr lang="de-DE" b="1" dirty="0">
                <a:solidFill>
                  <a:schemeClr val="bg1"/>
                </a:solidFill>
              </a:rPr>
              <a:t>komplexen Vererbungshierarchien</a:t>
            </a:r>
            <a:r>
              <a:rPr lang="de-DE" dirty="0">
                <a:solidFill>
                  <a:schemeClr val="bg1"/>
                </a:solidFill>
              </a:rPr>
              <a:t>, die mit Entwurfsentscheidungen nichts mehr zu tun hatten </a:t>
            </a:r>
            <a:r>
              <a:rPr lang="de-DE" dirty="0">
                <a:solidFill>
                  <a:schemeClr val="bg1"/>
                </a:solidFill>
                <a:sym typeface="Wingdings" pitchFamily="2" charset="2"/>
              </a:rPr>
              <a:t>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7" name="Abgerundete rechteckige Legende 16"/>
          <p:cNvSpPr/>
          <p:nvPr/>
        </p:nvSpPr>
        <p:spPr>
          <a:xfrm>
            <a:off x="5707063" y="4130675"/>
            <a:ext cx="3240087" cy="882650"/>
          </a:xfrm>
          <a:prstGeom prst="wedgeRoundRectCallout">
            <a:avLst>
              <a:gd name="adj1" fmla="val 9892"/>
              <a:gd name="adj2" fmla="val -11424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Jeder Behälterlieferer definiert einen Typ, den der Behälter enthalten kann</a:t>
            </a:r>
          </a:p>
        </p:txBody>
      </p:sp>
      <p:sp>
        <p:nvSpPr>
          <p:cNvPr id="21" name="Abgerundete rechteckige Legende 20"/>
          <p:cNvSpPr/>
          <p:nvPr/>
        </p:nvSpPr>
        <p:spPr>
          <a:xfrm>
            <a:off x="4284663" y="5281613"/>
            <a:ext cx="4708525" cy="1027112"/>
          </a:xfrm>
          <a:prstGeom prst="wedgeRoundRectCallout">
            <a:avLst>
              <a:gd name="adj1" fmla="val 9360"/>
              <a:gd name="adj2" fmla="val -2131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Mit Templates ist es jetzt möglich, auf </a:t>
            </a:r>
            <a:r>
              <a:rPr lang="de-DE" b="1" dirty="0">
                <a:solidFill>
                  <a:schemeClr val="bg1"/>
                </a:solidFill>
              </a:rPr>
              <a:t>Mehrfachvererbung zu verzichten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17" grpId="0" animBg="1"/>
      <p:bldP spid="2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Mehrfachvererbung:  Schnittstellenvererbung</a:t>
            </a:r>
          </a:p>
        </p:txBody>
      </p:sp>
      <p:sp>
        <p:nvSpPr>
          <p:cNvPr id="16387" name="Rectangle 9"/>
          <p:cNvSpPr>
            <a:spLocks noChangeArrowheads="1"/>
          </p:cNvSpPr>
          <p:nvPr/>
        </p:nvSpPr>
        <p:spPr bwMode="auto">
          <a:xfrm>
            <a:off x="1474788" y="4510088"/>
            <a:ext cx="1368425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HiWi</a:t>
            </a:r>
          </a:p>
        </p:txBody>
      </p:sp>
      <p:sp>
        <p:nvSpPr>
          <p:cNvPr id="16388" name="Rectangle 10"/>
          <p:cNvSpPr>
            <a:spLocks noChangeArrowheads="1"/>
          </p:cNvSpPr>
          <p:nvPr/>
        </p:nvSpPr>
        <p:spPr bwMode="auto">
          <a:xfrm>
            <a:off x="1474788" y="4799013"/>
            <a:ext cx="1368425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6389" name="Rectangle 11"/>
          <p:cNvSpPr>
            <a:spLocks noChangeArrowheads="1"/>
          </p:cNvSpPr>
          <p:nvPr/>
        </p:nvSpPr>
        <p:spPr bwMode="auto">
          <a:xfrm>
            <a:off x="1474788" y="4870450"/>
            <a:ext cx="1368425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6390" name="Rectangle 12"/>
          <p:cNvSpPr>
            <a:spLocks noChangeArrowheads="1"/>
          </p:cNvSpPr>
          <p:nvPr/>
        </p:nvSpPr>
        <p:spPr bwMode="auto">
          <a:xfrm>
            <a:off x="538163" y="3213100"/>
            <a:ext cx="1512887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Student</a:t>
            </a:r>
          </a:p>
        </p:txBody>
      </p:sp>
      <p:sp>
        <p:nvSpPr>
          <p:cNvPr id="16391" name="Rectangle 13"/>
          <p:cNvSpPr>
            <a:spLocks noChangeArrowheads="1"/>
          </p:cNvSpPr>
          <p:nvPr/>
        </p:nvSpPr>
        <p:spPr bwMode="auto">
          <a:xfrm>
            <a:off x="539750" y="3502025"/>
            <a:ext cx="1512888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+name : string</a:t>
            </a:r>
          </a:p>
        </p:txBody>
      </p:sp>
      <p:sp>
        <p:nvSpPr>
          <p:cNvPr id="16392" name="Rectangle 14"/>
          <p:cNvSpPr>
            <a:spLocks noChangeArrowheads="1"/>
          </p:cNvSpPr>
          <p:nvPr/>
        </p:nvSpPr>
        <p:spPr bwMode="auto">
          <a:xfrm>
            <a:off x="539750" y="3790950"/>
            <a:ext cx="1512888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6393" name="AutoShape 15"/>
          <p:cNvSpPr>
            <a:spLocks noChangeArrowheads="1"/>
          </p:cNvSpPr>
          <p:nvPr/>
        </p:nvSpPr>
        <p:spPr bwMode="auto">
          <a:xfrm>
            <a:off x="1117600" y="3862388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6394" name="Line 16"/>
          <p:cNvSpPr>
            <a:spLocks noChangeShapeType="1"/>
          </p:cNvSpPr>
          <p:nvPr/>
        </p:nvSpPr>
        <p:spPr bwMode="auto">
          <a:xfrm>
            <a:off x="1189038" y="4078288"/>
            <a:ext cx="0" cy="14446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395" name="Rectangle 17"/>
          <p:cNvSpPr>
            <a:spLocks noChangeArrowheads="1"/>
          </p:cNvSpPr>
          <p:nvPr/>
        </p:nvSpPr>
        <p:spPr bwMode="auto">
          <a:xfrm>
            <a:off x="2268538" y="3213100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Mitarbeiter</a:t>
            </a:r>
          </a:p>
        </p:txBody>
      </p:sp>
      <p:sp>
        <p:nvSpPr>
          <p:cNvPr id="16396" name="Rectangle 18"/>
          <p:cNvSpPr>
            <a:spLocks noChangeArrowheads="1"/>
          </p:cNvSpPr>
          <p:nvPr/>
        </p:nvSpPr>
        <p:spPr bwMode="auto">
          <a:xfrm>
            <a:off x="2268538" y="3790950"/>
            <a:ext cx="1511300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6397" name="Line 19"/>
          <p:cNvSpPr>
            <a:spLocks noChangeShapeType="1"/>
          </p:cNvSpPr>
          <p:nvPr/>
        </p:nvSpPr>
        <p:spPr bwMode="auto">
          <a:xfrm>
            <a:off x="1189038" y="4222750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398" name="Line 20"/>
          <p:cNvSpPr>
            <a:spLocks noChangeShapeType="1"/>
          </p:cNvSpPr>
          <p:nvPr/>
        </p:nvSpPr>
        <p:spPr bwMode="auto">
          <a:xfrm>
            <a:off x="2052638" y="4222750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399" name="AutoShape 21"/>
          <p:cNvSpPr>
            <a:spLocks noChangeArrowheads="1"/>
          </p:cNvSpPr>
          <p:nvPr/>
        </p:nvSpPr>
        <p:spPr bwMode="auto">
          <a:xfrm>
            <a:off x="3060700" y="3862388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6400" name="Line 22"/>
          <p:cNvSpPr>
            <a:spLocks noChangeShapeType="1"/>
          </p:cNvSpPr>
          <p:nvPr/>
        </p:nvSpPr>
        <p:spPr bwMode="auto">
          <a:xfrm>
            <a:off x="3132138" y="4078288"/>
            <a:ext cx="0" cy="14446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401" name="Line 23"/>
          <p:cNvSpPr>
            <a:spLocks noChangeShapeType="1"/>
          </p:cNvSpPr>
          <p:nvPr/>
        </p:nvSpPr>
        <p:spPr bwMode="auto">
          <a:xfrm>
            <a:off x="2268538" y="4222750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402" name="Line 24"/>
          <p:cNvSpPr>
            <a:spLocks noChangeShapeType="1"/>
          </p:cNvSpPr>
          <p:nvPr/>
        </p:nvSpPr>
        <p:spPr bwMode="auto">
          <a:xfrm>
            <a:off x="2268538" y="4222750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403" name="Rectangle 25"/>
          <p:cNvSpPr>
            <a:spLocks noChangeArrowheads="1"/>
          </p:cNvSpPr>
          <p:nvPr/>
        </p:nvSpPr>
        <p:spPr bwMode="auto">
          <a:xfrm>
            <a:off x="2268538" y="3502025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+name : string</a:t>
            </a:r>
          </a:p>
        </p:txBody>
      </p:sp>
      <p:sp>
        <p:nvSpPr>
          <p:cNvPr id="21" name="Abgerundete rechteckige Legende 20"/>
          <p:cNvSpPr/>
          <p:nvPr/>
        </p:nvSpPr>
        <p:spPr>
          <a:xfrm>
            <a:off x="1403350" y="1954213"/>
            <a:ext cx="5256213" cy="969962"/>
          </a:xfrm>
          <a:prstGeom prst="wedgeRoundRectCallout">
            <a:avLst>
              <a:gd name="adj1" fmla="val -31638"/>
              <a:gd name="adj2" fmla="val 8692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Wenn weitere Oberklassen </a:t>
            </a:r>
            <a:r>
              <a:rPr lang="de-DE" i="1" dirty="0">
                <a:solidFill>
                  <a:schemeClr val="bg1"/>
                </a:solidFill>
              </a:rPr>
              <a:t>pur virtuell</a:t>
            </a:r>
            <a:r>
              <a:rPr lang="de-DE" dirty="0">
                <a:solidFill>
                  <a:schemeClr val="bg1"/>
                </a:solidFill>
              </a:rPr>
              <a:t> sind (enthalten nur </a:t>
            </a:r>
            <a:r>
              <a:rPr lang="de-DE" i="1" dirty="0">
                <a:solidFill>
                  <a:schemeClr val="bg1"/>
                </a:solidFill>
              </a:rPr>
              <a:t>pur virtuelle</a:t>
            </a:r>
            <a:r>
              <a:rPr lang="de-DE" dirty="0">
                <a:solidFill>
                  <a:schemeClr val="bg1"/>
                </a:solidFill>
              </a:rPr>
              <a:t> Methoden), dann ist Mehrfachvererbung überhaupt kein Problem </a:t>
            </a:r>
          </a:p>
        </p:txBody>
      </p:sp>
      <p:sp>
        <p:nvSpPr>
          <p:cNvPr id="22" name="Abgerundete rechteckige Legende 21"/>
          <p:cNvSpPr/>
          <p:nvPr/>
        </p:nvSpPr>
        <p:spPr>
          <a:xfrm>
            <a:off x="5446713" y="3414713"/>
            <a:ext cx="3589337" cy="661987"/>
          </a:xfrm>
          <a:prstGeom prst="wedgeRoundRectCallout">
            <a:avLst>
              <a:gd name="adj1" fmla="val -27553"/>
              <a:gd name="adj2" fmla="val 1921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Dies entspricht der Verwendung von </a:t>
            </a:r>
            <a:r>
              <a:rPr lang="de-DE" b="1" dirty="0">
                <a:solidFill>
                  <a:schemeClr val="bg1"/>
                </a:solidFill>
              </a:rPr>
              <a:t>Interfaces</a:t>
            </a:r>
            <a:r>
              <a:rPr lang="de-DE" dirty="0">
                <a:solidFill>
                  <a:schemeClr val="bg1"/>
                </a:solidFill>
              </a:rPr>
              <a:t> in Java!</a:t>
            </a:r>
          </a:p>
        </p:txBody>
      </p:sp>
      <p:sp>
        <p:nvSpPr>
          <p:cNvPr id="23" name="Abgerundete rechteckige Legende 22"/>
          <p:cNvSpPr/>
          <p:nvPr/>
        </p:nvSpPr>
        <p:spPr>
          <a:xfrm>
            <a:off x="2843213" y="5267325"/>
            <a:ext cx="4779962" cy="969963"/>
          </a:xfrm>
          <a:prstGeom prst="wedgeRoundRectCallout">
            <a:avLst>
              <a:gd name="adj1" fmla="val -35970"/>
              <a:gd name="adj2" fmla="val -7937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Wird aber von mehreren Oberklassen wirklich Implementierung geerbt, so kann das zu Problemen führen…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5075238" y="3313119"/>
            <a:ext cx="415499" cy="8651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400" b="1" dirty="0" smtClean="0">
                <a:solidFill>
                  <a:srgbClr val="005AA9"/>
                </a:solidFill>
              </a:rPr>
              <a:t>!</a:t>
            </a:r>
            <a:endParaRPr lang="en-US" sz="11500" b="1" dirty="0">
              <a:solidFill>
                <a:srgbClr val="005AA9"/>
              </a:solidFill>
            </a:endParaRPr>
          </a:p>
        </p:txBody>
      </p:sp>
      <p:sp>
        <p:nvSpPr>
          <p:cNvPr id="24" name="Abgerundete rechteckige Legende 23"/>
          <p:cNvSpPr/>
          <p:nvPr/>
        </p:nvSpPr>
        <p:spPr>
          <a:xfrm>
            <a:off x="4355976" y="1334294"/>
            <a:ext cx="3589337" cy="661987"/>
          </a:xfrm>
          <a:prstGeom prst="wedgeRoundRectCallout">
            <a:avLst>
              <a:gd name="adj1" fmla="val -27553"/>
              <a:gd name="adj2" fmla="val 1921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i="1" dirty="0" smtClean="0">
                <a:solidFill>
                  <a:schemeClr val="bg1"/>
                </a:solidFill>
              </a:rPr>
              <a:t>pur virtuell</a:t>
            </a:r>
            <a:r>
              <a:rPr lang="de-DE" dirty="0" smtClean="0">
                <a:solidFill>
                  <a:schemeClr val="bg1"/>
                </a:solidFill>
              </a:rPr>
              <a:t> ~ </a:t>
            </a:r>
            <a:r>
              <a:rPr lang="de-DE" i="1" dirty="0" err="1" smtClean="0">
                <a:solidFill>
                  <a:schemeClr val="bg1"/>
                </a:solidFill>
              </a:rPr>
              <a:t>abstract</a:t>
            </a:r>
            <a:r>
              <a:rPr lang="de-DE" i="1" dirty="0" smtClean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in Java</a:t>
            </a:r>
            <a:endParaRPr lang="de-DE" i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" grpId="0"/>
      <p:bldP spid="2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69888" y="488950"/>
            <a:ext cx="7237412" cy="838200"/>
          </a:xfrm>
        </p:spPr>
        <p:txBody>
          <a:bodyPr/>
          <a:lstStyle/>
          <a:p>
            <a:pPr eaLnBrk="1" hangingPunct="1"/>
            <a:r>
              <a:rPr lang="de-DE" altLang="de-DE" smtClean="0"/>
              <a:t>Implementierungsvererbung: Konflikte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484313"/>
            <a:ext cx="8353425" cy="1081087"/>
          </a:xfrm>
        </p:spPr>
        <p:txBody>
          <a:bodyPr/>
          <a:lstStyle/>
          <a:p>
            <a:pPr eaLnBrk="1" hangingPunct="1"/>
            <a:r>
              <a:rPr lang="de-DE" altLang="de-DE" smtClean="0"/>
              <a:t>Mehrfachvererbung kann zu Mehrdeutigkeit führen</a:t>
            </a:r>
          </a:p>
          <a:p>
            <a:pPr marL="180975" lvl="1" indent="0" eaLnBrk="1" hangingPunct="1">
              <a:buFont typeface="Wingdings" charset="2"/>
              <a:buNone/>
            </a:pPr>
            <a:r>
              <a:rPr lang="de-DE" altLang="de-DE" smtClean="0"/>
              <a:t>Attribute und Methoden einer Oberklasse sind Bestandteil der Unterklasse (außer private-Elemente)</a:t>
            </a:r>
          </a:p>
        </p:txBody>
      </p:sp>
      <p:sp>
        <p:nvSpPr>
          <p:cNvPr id="17412" name="AutoShape 5"/>
          <p:cNvSpPr>
            <a:spLocks noChangeArrowheads="1"/>
          </p:cNvSpPr>
          <p:nvPr/>
        </p:nvSpPr>
        <p:spPr bwMode="auto">
          <a:xfrm>
            <a:off x="4067175" y="2636838"/>
            <a:ext cx="4608513" cy="2809875"/>
          </a:xfrm>
          <a:prstGeom prst="foldedCorner">
            <a:avLst>
              <a:gd name="adj" fmla="val 9904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class Student { public: string name; };</a:t>
            </a: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class Mitarbeiter { public: string name };</a:t>
            </a: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endParaRPr lang="de-DE" altLang="de-DE" sz="1600" b="0"/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class HiWi : public Student, public Mitarbeiter </a:t>
            </a: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{ … } </a:t>
            </a: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endParaRPr lang="de-DE" altLang="de-DE" sz="1600" b="0"/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HiWi* h = new HiWi();</a:t>
            </a: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h-&gt;</a:t>
            </a:r>
            <a:r>
              <a:rPr lang="de-DE" altLang="de-DE" sz="1600"/>
              <a:t>name</a:t>
            </a:r>
            <a:r>
              <a:rPr lang="de-DE" altLang="de-DE" sz="1600" b="0"/>
              <a:t> = "Christian";</a:t>
            </a:r>
          </a:p>
        </p:txBody>
      </p:sp>
      <p:sp>
        <p:nvSpPr>
          <p:cNvPr id="17413" name="Rectangle 9"/>
          <p:cNvSpPr>
            <a:spLocks noChangeArrowheads="1"/>
          </p:cNvSpPr>
          <p:nvPr/>
        </p:nvSpPr>
        <p:spPr bwMode="auto">
          <a:xfrm>
            <a:off x="1474788" y="4149725"/>
            <a:ext cx="1368425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HiWi</a:t>
            </a:r>
          </a:p>
        </p:txBody>
      </p:sp>
      <p:sp>
        <p:nvSpPr>
          <p:cNvPr id="17414" name="Rectangle 10"/>
          <p:cNvSpPr>
            <a:spLocks noChangeArrowheads="1"/>
          </p:cNvSpPr>
          <p:nvPr/>
        </p:nvSpPr>
        <p:spPr bwMode="auto">
          <a:xfrm>
            <a:off x="1474788" y="4438650"/>
            <a:ext cx="1368425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7415" name="Rectangle 11"/>
          <p:cNvSpPr>
            <a:spLocks noChangeArrowheads="1"/>
          </p:cNvSpPr>
          <p:nvPr/>
        </p:nvSpPr>
        <p:spPr bwMode="auto">
          <a:xfrm>
            <a:off x="1474788" y="4510088"/>
            <a:ext cx="1368425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7416" name="Rectangle 12"/>
          <p:cNvSpPr>
            <a:spLocks noChangeArrowheads="1"/>
          </p:cNvSpPr>
          <p:nvPr/>
        </p:nvSpPr>
        <p:spPr bwMode="auto">
          <a:xfrm>
            <a:off x="538163" y="2852738"/>
            <a:ext cx="1512887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Student</a:t>
            </a:r>
          </a:p>
        </p:txBody>
      </p:sp>
      <p:sp>
        <p:nvSpPr>
          <p:cNvPr id="17417" name="Rectangle 13"/>
          <p:cNvSpPr>
            <a:spLocks noChangeArrowheads="1"/>
          </p:cNvSpPr>
          <p:nvPr/>
        </p:nvSpPr>
        <p:spPr bwMode="auto">
          <a:xfrm>
            <a:off x="539750" y="3141663"/>
            <a:ext cx="1512888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 dirty="0"/>
              <a:t>+</a:t>
            </a:r>
            <a:r>
              <a:rPr lang="de-DE" altLang="de-DE" sz="1400" b="0" dirty="0" err="1"/>
              <a:t>name</a:t>
            </a:r>
            <a:r>
              <a:rPr lang="de-DE" altLang="de-DE" sz="1400" b="0" dirty="0"/>
              <a:t> : </a:t>
            </a:r>
            <a:r>
              <a:rPr lang="de-DE" altLang="de-DE" sz="1400" b="0" dirty="0" err="1"/>
              <a:t>string</a:t>
            </a:r>
            <a:endParaRPr lang="de-DE" altLang="de-DE" sz="1400" b="0" dirty="0"/>
          </a:p>
        </p:txBody>
      </p:sp>
      <p:sp>
        <p:nvSpPr>
          <p:cNvPr id="17418" name="Rectangle 14"/>
          <p:cNvSpPr>
            <a:spLocks noChangeArrowheads="1"/>
          </p:cNvSpPr>
          <p:nvPr/>
        </p:nvSpPr>
        <p:spPr bwMode="auto">
          <a:xfrm>
            <a:off x="539750" y="3430588"/>
            <a:ext cx="1512888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7419" name="AutoShape 15"/>
          <p:cNvSpPr>
            <a:spLocks noChangeArrowheads="1"/>
          </p:cNvSpPr>
          <p:nvPr/>
        </p:nvSpPr>
        <p:spPr bwMode="auto">
          <a:xfrm>
            <a:off x="1117600" y="3502025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7420" name="Line 16"/>
          <p:cNvSpPr>
            <a:spLocks noChangeShapeType="1"/>
          </p:cNvSpPr>
          <p:nvPr/>
        </p:nvSpPr>
        <p:spPr bwMode="auto">
          <a:xfrm>
            <a:off x="1189038" y="3717925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7421" name="Rectangle 17"/>
          <p:cNvSpPr>
            <a:spLocks noChangeArrowheads="1"/>
          </p:cNvSpPr>
          <p:nvPr/>
        </p:nvSpPr>
        <p:spPr bwMode="auto">
          <a:xfrm>
            <a:off x="2268538" y="2852738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Mitarbeiter</a:t>
            </a:r>
          </a:p>
        </p:txBody>
      </p:sp>
      <p:sp>
        <p:nvSpPr>
          <p:cNvPr id="17422" name="Rectangle 18"/>
          <p:cNvSpPr>
            <a:spLocks noChangeArrowheads="1"/>
          </p:cNvSpPr>
          <p:nvPr/>
        </p:nvSpPr>
        <p:spPr bwMode="auto">
          <a:xfrm>
            <a:off x="2268538" y="3430588"/>
            <a:ext cx="1511300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7423" name="Line 19"/>
          <p:cNvSpPr>
            <a:spLocks noChangeShapeType="1"/>
          </p:cNvSpPr>
          <p:nvPr/>
        </p:nvSpPr>
        <p:spPr bwMode="auto">
          <a:xfrm>
            <a:off x="1189038" y="386238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7424" name="Line 20"/>
          <p:cNvSpPr>
            <a:spLocks noChangeShapeType="1"/>
          </p:cNvSpPr>
          <p:nvPr/>
        </p:nvSpPr>
        <p:spPr bwMode="auto">
          <a:xfrm>
            <a:off x="2052638" y="386238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7425" name="AutoShape 21"/>
          <p:cNvSpPr>
            <a:spLocks noChangeArrowheads="1"/>
          </p:cNvSpPr>
          <p:nvPr/>
        </p:nvSpPr>
        <p:spPr bwMode="auto">
          <a:xfrm>
            <a:off x="3060700" y="3502025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7426" name="Line 22"/>
          <p:cNvSpPr>
            <a:spLocks noChangeShapeType="1"/>
          </p:cNvSpPr>
          <p:nvPr/>
        </p:nvSpPr>
        <p:spPr bwMode="auto">
          <a:xfrm>
            <a:off x="3132138" y="3717925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7427" name="Line 23"/>
          <p:cNvSpPr>
            <a:spLocks noChangeShapeType="1"/>
          </p:cNvSpPr>
          <p:nvPr/>
        </p:nvSpPr>
        <p:spPr bwMode="auto">
          <a:xfrm>
            <a:off x="2268538" y="386238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7428" name="Line 24"/>
          <p:cNvSpPr>
            <a:spLocks noChangeShapeType="1"/>
          </p:cNvSpPr>
          <p:nvPr/>
        </p:nvSpPr>
        <p:spPr bwMode="auto">
          <a:xfrm>
            <a:off x="2268538" y="386238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7429" name="Rectangle 25"/>
          <p:cNvSpPr>
            <a:spLocks noChangeArrowheads="1"/>
          </p:cNvSpPr>
          <p:nvPr/>
        </p:nvSpPr>
        <p:spPr bwMode="auto">
          <a:xfrm>
            <a:off x="2268538" y="3141663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+name : string</a:t>
            </a:r>
          </a:p>
        </p:txBody>
      </p:sp>
      <p:sp>
        <p:nvSpPr>
          <p:cNvPr id="17430" name="Rectangle 26"/>
          <p:cNvSpPr>
            <a:spLocks noChangeArrowheads="1"/>
          </p:cNvSpPr>
          <p:nvPr/>
        </p:nvSpPr>
        <p:spPr bwMode="auto">
          <a:xfrm>
            <a:off x="2195513" y="5157788"/>
            <a:ext cx="12969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:Student</a:t>
            </a:r>
          </a:p>
        </p:txBody>
      </p:sp>
      <p:sp>
        <p:nvSpPr>
          <p:cNvPr id="17431" name="Rectangle 27"/>
          <p:cNvSpPr>
            <a:spLocks noChangeArrowheads="1"/>
          </p:cNvSpPr>
          <p:nvPr/>
        </p:nvSpPr>
        <p:spPr bwMode="auto">
          <a:xfrm>
            <a:off x="2195513" y="5445125"/>
            <a:ext cx="12969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:Mitarbeiter</a:t>
            </a:r>
          </a:p>
        </p:txBody>
      </p:sp>
      <p:sp>
        <p:nvSpPr>
          <p:cNvPr id="17432" name="Rectangle 28"/>
          <p:cNvSpPr>
            <a:spLocks noChangeArrowheads="1"/>
          </p:cNvSpPr>
          <p:nvPr/>
        </p:nvSpPr>
        <p:spPr bwMode="auto">
          <a:xfrm>
            <a:off x="2195513" y="5734050"/>
            <a:ext cx="12969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:HiWi</a:t>
            </a:r>
          </a:p>
        </p:txBody>
      </p:sp>
      <p:sp>
        <p:nvSpPr>
          <p:cNvPr id="17433" name="AutoShape 29"/>
          <p:cNvSpPr>
            <a:spLocks/>
          </p:cNvSpPr>
          <p:nvPr/>
        </p:nvSpPr>
        <p:spPr bwMode="auto">
          <a:xfrm>
            <a:off x="1979613" y="5157788"/>
            <a:ext cx="215900" cy="865187"/>
          </a:xfrm>
          <a:prstGeom prst="leftBrace">
            <a:avLst>
              <a:gd name="adj1" fmla="val 62355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7434" name="Text Box 30"/>
          <p:cNvSpPr txBox="1">
            <a:spLocks noChangeArrowheads="1"/>
          </p:cNvSpPr>
          <p:nvPr/>
        </p:nvSpPr>
        <p:spPr bwMode="auto">
          <a:xfrm>
            <a:off x="611188" y="5372100"/>
            <a:ext cx="12922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Objekte der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HiWi-Klasse</a:t>
            </a:r>
          </a:p>
        </p:txBody>
      </p:sp>
      <p:sp>
        <p:nvSpPr>
          <p:cNvPr id="17435" name="Rectangle 28"/>
          <p:cNvSpPr>
            <a:spLocks noChangeArrowheads="1"/>
          </p:cNvSpPr>
          <p:nvPr/>
        </p:nvSpPr>
        <p:spPr bwMode="auto">
          <a:xfrm>
            <a:off x="2195513" y="6013450"/>
            <a:ext cx="1296987" cy="1444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de-DE" altLang="de-DE" sz="1600" b="0"/>
          </a:p>
        </p:txBody>
      </p:sp>
      <p:sp>
        <p:nvSpPr>
          <p:cNvPr id="17436" name="Rectangle 28"/>
          <p:cNvSpPr>
            <a:spLocks noChangeArrowheads="1"/>
          </p:cNvSpPr>
          <p:nvPr/>
        </p:nvSpPr>
        <p:spPr bwMode="auto">
          <a:xfrm>
            <a:off x="2195513" y="5013325"/>
            <a:ext cx="1295400" cy="1444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de-DE" altLang="de-DE" sz="1600" b="0"/>
          </a:p>
        </p:txBody>
      </p:sp>
      <p:sp>
        <p:nvSpPr>
          <p:cNvPr id="31" name="Abgerundete rechteckige Legende 30"/>
          <p:cNvSpPr/>
          <p:nvPr/>
        </p:nvSpPr>
        <p:spPr>
          <a:xfrm>
            <a:off x="5076825" y="5216525"/>
            <a:ext cx="2232025" cy="868363"/>
          </a:xfrm>
          <a:prstGeom prst="wedgeRoundRectCallout">
            <a:avLst>
              <a:gd name="adj1" fmla="val -53379"/>
              <a:gd name="adj2" fmla="val -8271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Namenskonflikt</a:t>
            </a:r>
            <a:r>
              <a:rPr lang="de-DE" dirty="0">
                <a:solidFill>
                  <a:schemeClr val="bg1"/>
                </a:solidFill>
              </a:rPr>
              <a:t>! Keine eindeutige Zuweisung …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2235926" y="4653136"/>
            <a:ext cx="1159293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Speicher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smtClean="0"/>
              <a:t>Implementierungsvererbung: Konflikte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484313"/>
            <a:ext cx="8137525" cy="865187"/>
          </a:xfrm>
        </p:spPr>
        <p:txBody>
          <a:bodyPr/>
          <a:lstStyle/>
          <a:p>
            <a:pPr eaLnBrk="1" hangingPunct="1"/>
            <a:r>
              <a:rPr lang="de-DE" altLang="de-DE" smtClean="0"/>
              <a:t>Auflösung der Mehrdeutigkeit durch Verwendung des vollständigen Namens </a:t>
            </a:r>
            <a:r>
              <a:rPr lang="de-DE" altLang="de-DE" smtClean="0">
                <a:sym typeface="Wingdings" charset="2"/>
              </a:rPr>
              <a:t>(S</a:t>
            </a:r>
            <a:r>
              <a:rPr lang="de-DE" altLang="de-DE" smtClean="0"/>
              <a:t>cope-Operator)</a:t>
            </a:r>
          </a:p>
        </p:txBody>
      </p:sp>
      <p:sp>
        <p:nvSpPr>
          <p:cNvPr id="33796" name="AutoShape 4"/>
          <p:cNvSpPr>
            <a:spLocks noChangeArrowheads="1"/>
          </p:cNvSpPr>
          <p:nvPr/>
        </p:nvSpPr>
        <p:spPr bwMode="auto">
          <a:xfrm>
            <a:off x="4067175" y="2636838"/>
            <a:ext cx="4608513" cy="2809875"/>
          </a:xfrm>
          <a:prstGeom prst="foldedCorner">
            <a:avLst>
              <a:gd name="adj" fmla="val 10024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/>
          <a:lstStyle/>
          <a:p>
            <a:pPr algn="l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lang="de-DE" sz="1600" dirty="0" err="1">
                <a:ea typeface="Lucida Sans Unicode" pitchFamily="34" charset="0"/>
                <a:cs typeface="Lucida Sans Unicode" pitchFamily="34" charset="0"/>
              </a:rPr>
              <a:t>class</a:t>
            </a: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 Student { </a:t>
            </a:r>
            <a:r>
              <a:rPr lang="de-DE" sz="1600" dirty="0" err="1">
                <a:ea typeface="Lucida Sans Unicode" pitchFamily="34" charset="0"/>
                <a:cs typeface="Lucida Sans Unicode" pitchFamily="34" charset="0"/>
              </a:rPr>
              <a:t>public</a:t>
            </a: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: </a:t>
            </a:r>
            <a:r>
              <a:rPr lang="de-DE" sz="1600" dirty="0" err="1">
                <a:ea typeface="Lucida Sans Unicode" pitchFamily="34" charset="0"/>
                <a:cs typeface="Lucida Sans Unicode" pitchFamily="34" charset="0"/>
              </a:rPr>
              <a:t>string</a:t>
            </a: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 </a:t>
            </a:r>
            <a:r>
              <a:rPr lang="de-DE" sz="1600" dirty="0" err="1">
                <a:ea typeface="Lucida Sans Unicode" pitchFamily="34" charset="0"/>
                <a:cs typeface="Lucida Sans Unicode" pitchFamily="34" charset="0"/>
              </a:rPr>
              <a:t>name</a:t>
            </a: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; };</a:t>
            </a:r>
          </a:p>
          <a:p>
            <a:pPr algn="l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lang="de-DE" sz="1600" dirty="0" err="1">
                <a:ea typeface="Lucida Sans Unicode" pitchFamily="34" charset="0"/>
                <a:cs typeface="Lucida Sans Unicode" pitchFamily="34" charset="0"/>
              </a:rPr>
              <a:t>class</a:t>
            </a: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 Mitarbeiter { </a:t>
            </a:r>
            <a:r>
              <a:rPr lang="de-DE" sz="1600" dirty="0" err="1">
                <a:ea typeface="Lucida Sans Unicode" pitchFamily="34" charset="0"/>
                <a:cs typeface="Lucida Sans Unicode" pitchFamily="34" charset="0"/>
              </a:rPr>
              <a:t>public</a:t>
            </a: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: </a:t>
            </a:r>
            <a:r>
              <a:rPr lang="de-DE" sz="1600" dirty="0" err="1">
                <a:ea typeface="Lucida Sans Unicode" pitchFamily="34" charset="0"/>
                <a:cs typeface="Lucida Sans Unicode" pitchFamily="34" charset="0"/>
              </a:rPr>
              <a:t>string</a:t>
            </a: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 </a:t>
            </a:r>
            <a:r>
              <a:rPr lang="de-DE" sz="1600" dirty="0" err="1">
                <a:ea typeface="Lucida Sans Unicode" pitchFamily="34" charset="0"/>
                <a:cs typeface="Lucida Sans Unicode" pitchFamily="34" charset="0"/>
              </a:rPr>
              <a:t>name</a:t>
            </a: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 };</a:t>
            </a:r>
          </a:p>
          <a:p>
            <a:pPr algn="l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/>
            </a:pPr>
            <a:endParaRPr lang="de-DE" sz="1600" dirty="0">
              <a:ea typeface="Lucida Sans Unicode" pitchFamily="34" charset="0"/>
              <a:cs typeface="Lucida Sans Unicode" pitchFamily="34" charset="0"/>
            </a:endParaRPr>
          </a:p>
          <a:p>
            <a:pPr algn="l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lang="de-DE" sz="1600" dirty="0" err="1">
                <a:ea typeface="Lucida Sans Unicode" pitchFamily="34" charset="0"/>
                <a:cs typeface="Lucida Sans Unicode" pitchFamily="34" charset="0"/>
              </a:rPr>
              <a:t>class</a:t>
            </a: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 </a:t>
            </a:r>
            <a:r>
              <a:rPr lang="de-DE" sz="1600" dirty="0" err="1">
                <a:ea typeface="Lucida Sans Unicode" pitchFamily="34" charset="0"/>
                <a:cs typeface="Lucida Sans Unicode" pitchFamily="34" charset="0"/>
              </a:rPr>
              <a:t>HiWi</a:t>
            </a: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 : </a:t>
            </a:r>
            <a:r>
              <a:rPr lang="de-DE" sz="1600" dirty="0" err="1">
                <a:ea typeface="Lucida Sans Unicode" pitchFamily="34" charset="0"/>
                <a:cs typeface="Lucida Sans Unicode" pitchFamily="34" charset="0"/>
              </a:rPr>
              <a:t>public</a:t>
            </a: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 Student, </a:t>
            </a:r>
            <a:r>
              <a:rPr lang="de-DE" sz="1600" dirty="0" err="1">
                <a:ea typeface="Lucida Sans Unicode" pitchFamily="34" charset="0"/>
                <a:cs typeface="Lucida Sans Unicode" pitchFamily="34" charset="0"/>
              </a:rPr>
              <a:t>public</a:t>
            </a: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 Mitarbeiter </a:t>
            </a:r>
          </a:p>
          <a:p>
            <a:pPr algn="l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{ … } </a:t>
            </a:r>
          </a:p>
          <a:p>
            <a:pPr algn="l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/>
            </a:pPr>
            <a:endParaRPr lang="de-DE" sz="1600" dirty="0">
              <a:ea typeface="Lucida Sans Unicode" pitchFamily="34" charset="0"/>
              <a:cs typeface="Lucida Sans Unicode" pitchFamily="34" charset="0"/>
            </a:endParaRPr>
          </a:p>
          <a:p>
            <a:pPr algn="l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lang="de-DE" sz="1600" dirty="0" err="1">
                <a:ea typeface="Lucida Sans Unicode" pitchFamily="34" charset="0"/>
                <a:cs typeface="Lucida Sans Unicode" pitchFamily="34" charset="0"/>
              </a:rPr>
              <a:t>HiWi</a:t>
            </a: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* h = </a:t>
            </a:r>
            <a:r>
              <a:rPr lang="de-DE" sz="1600" dirty="0" err="1">
                <a:ea typeface="Lucida Sans Unicode" pitchFamily="34" charset="0"/>
                <a:cs typeface="Lucida Sans Unicode" pitchFamily="34" charset="0"/>
              </a:rPr>
              <a:t>new</a:t>
            </a: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 </a:t>
            </a:r>
            <a:r>
              <a:rPr lang="de-DE" sz="1600" dirty="0" err="1">
                <a:ea typeface="Lucida Sans Unicode" pitchFamily="34" charset="0"/>
                <a:cs typeface="Lucida Sans Unicode" pitchFamily="34" charset="0"/>
              </a:rPr>
              <a:t>HiWi</a:t>
            </a: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();</a:t>
            </a:r>
          </a:p>
          <a:p>
            <a:pPr algn="l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h-&gt;Student::</a:t>
            </a:r>
            <a:r>
              <a:rPr lang="de-DE" sz="1600" dirty="0" err="1">
                <a:ea typeface="Lucida Sans Unicode" pitchFamily="34" charset="0"/>
                <a:cs typeface="Lucida Sans Unicode" pitchFamily="34" charset="0"/>
              </a:rPr>
              <a:t>name</a:t>
            </a: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 = "</a:t>
            </a:r>
            <a:r>
              <a:rPr lang="de-DE" sz="1600" dirty="0">
                <a:solidFill>
                  <a:schemeClr val="accent2">
                    <a:lumMod val="75000"/>
                  </a:schemeClr>
                </a:solidFill>
                <a:ea typeface="Lucida Sans Unicode" pitchFamily="34" charset="0"/>
                <a:cs typeface="Lucida Sans Unicode" pitchFamily="34" charset="0"/>
              </a:rPr>
              <a:t>Christian</a:t>
            </a: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";</a:t>
            </a:r>
          </a:p>
          <a:p>
            <a:pPr algn="l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h-&gt;Mitarbeiter::</a:t>
            </a:r>
            <a:r>
              <a:rPr lang="de-DE" sz="1600" dirty="0" err="1">
                <a:ea typeface="Lucida Sans Unicode" pitchFamily="34" charset="0"/>
                <a:cs typeface="Lucida Sans Unicode" pitchFamily="34" charset="0"/>
              </a:rPr>
              <a:t>name</a:t>
            </a: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 = "</a:t>
            </a:r>
            <a:r>
              <a:rPr lang="de-DE" sz="1600" dirty="0">
                <a:solidFill>
                  <a:schemeClr val="accent2">
                    <a:lumMod val="75000"/>
                  </a:schemeClr>
                </a:solidFill>
                <a:ea typeface="Lucida Sans Unicode" pitchFamily="34" charset="0"/>
                <a:cs typeface="Lucida Sans Unicode" pitchFamily="34" charset="0"/>
              </a:rPr>
              <a:t>Mark</a:t>
            </a: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";</a:t>
            </a:r>
          </a:p>
        </p:txBody>
      </p:sp>
      <p:sp>
        <p:nvSpPr>
          <p:cNvPr id="18437" name="Rectangle 9"/>
          <p:cNvSpPr>
            <a:spLocks noChangeArrowheads="1"/>
          </p:cNvSpPr>
          <p:nvPr/>
        </p:nvSpPr>
        <p:spPr bwMode="auto">
          <a:xfrm>
            <a:off x="1474788" y="4149725"/>
            <a:ext cx="1368425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HiWi</a:t>
            </a:r>
          </a:p>
        </p:txBody>
      </p:sp>
      <p:sp>
        <p:nvSpPr>
          <p:cNvPr id="18438" name="Rectangle 10"/>
          <p:cNvSpPr>
            <a:spLocks noChangeArrowheads="1"/>
          </p:cNvSpPr>
          <p:nvPr/>
        </p:nvSpPr>
        <p:spPr bwMode="auto">
          <a:xfrm>
            <a:off x="1474788" y="4438650"/>
            <a:ext cx="1368425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39" name="Rectangle 11"/>
          <p:cNvSpPr>
            <a:spLocks noChangeArrowheads="1"/>
          </p:cNvSpPr>
          <p:nvPr/>
        </p:nvSpPr>
        <p:spPr bwMode="auto">
          <a:xfrm>
            <a:off x="1474788" y="4510088"/>
            <a:ext cx="1368425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40" name="Rectangle 12"/>
          <p:cNvSpPr>
            <a:spLocks noChangeArrowheads="1"/>
          </p:cNvSpPr>
          <p:nvPr/>
        </p:nvSpPr>
        <p:spPr bwMode="auto">
          <a:xfrm>
            <a:off x="538163" y="2852738"/>
            <a:ext cx="1512887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Student</a:t>
            </a:r>
          </a:p>
        </p:txBody>
      </p:sp>
      <p:sp>
        <p:nvSpPr>
          <p:cNvPr id="18441" name="Rectangle 13"/>
          <p:cNvSpPr>
            <a:spLocks noChangeArrowheads="1"/>
          </p:cNvSpPr>
          <p:nvPr/>
        </p:nvSpPr>
        <p:spPr bwMode="auto">
          <a:xfrm>
            <a:off x="539750" y="3141663"/>
            <a:ext cx="1512888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+name : string</a:t>
            </a:r>
          </a:p>
        </p:txBody>
      </p:sp>
      <p:sp>
        <p:nvSpPr>
          <p:cNvPr id="18442" name="Rectangle 14"/>
          <p:cNvSpPr>
            <a:spLocks noChangeArrowheads="1"/>
          </p:cNvSpPr>
          <p:nvPr/>
        </p:nvSpPr>
        <p:spPr bwMode="auto">
          <a:xfrm>
            <a:off x="539750" y="3430588"/>
            <a:ext cx="1512888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43" name="AutoShape 15"/>
          <p:cNvSpPr>
            <a:spLocks noChangeArrowheads="1"/>
          </p:cNvSpPr>
          <p:nvPr/>
        </p:nvSpPr>
        <p:spPr bwMode="auto">
          <a:xfrm>
            <a:off x="1117600" y="3502025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44" name="Line 16"/>
          <p:cNvSpPr>
            <a:spLocks noChangeShapeType="1"/>
          </p:cNvSpPr>
          <p:nvPr/>
        </p:nvSpPr>
        <p:spPr bwMode="auto">
          <a:xfrm>
            <a:off x="1189038" y="3717925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8445" name="Rectangle 17"/>
          <p:cNvSpPr>
            <a:spLocks noChangeArrowheads="1"/>
          </p:cNvSpPr>
          <p:nvPr/>
        </p:nvSpPr>
        <p:spPr bwMode="auto">
          <a:xfrm>
            <a:off x="2268538" y="2852738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Mitarbeiter</a:t>
            </a:r>
          </a:p>
        </p:txBody>
      </p:sp>
      <p:sp>
        <p:nvSpPr>
          <p:cNvPr id="18446" name="Rectangle 18"/>
          <p:cNvSpPr>
            <a:spLocks noChangeArrowheads="1"/>
          </p:cNvSpPr>
          <p:nvPr/>
        </p:nvSpPr>
        <p:spPr bwMode="auto">
          <a:xfrm>
            <a:off x="2268538" y="3430588"/>
            <a:ext cx="1511300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47" name="Line 19"/>
          <p:cNvSpPr>
            <a:spLocks noChangeShapeType="1"/>
          </p:cNvSpPr>
          <p:nvPr/>
        </p:nvSpPr>
        <p:spPr bwMode="auto">
          <a:xfrm>
            <a:off x="1189038" y="386238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8448" name="Line 20"/>
          <p:cNvSpPr>
            <a:spLocks noChangeShapeType="1"/>
          </p:cNvSpPr>
          <p:nvPr/>
        </p:nvSpPr>
        <p:spPr bwMode="auto">
          <a:xfrm>
            <a:off x="2052638" y="386238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8449" name="AutoShape 21"/>
          <p:cNvSpPr>
            <a:spLocks noChangeArrowheads="1"/>
          </p:cNvSpPr>
          <p:nvPr/>
        </p:nvSpPr>
        <p:spPr bwMode="auto">
          <a:xfrm>
            <a:off x="3060700" y="3502025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50" name="Line 22"/>
          <p:cNvSpPr>
            <a:spLocks noChangeShapeType="1"/>
          </p:cNvSpPr>
          <p:nvPr/>
        </p:nvSpPr>
        <p:spPr bwMode="auto">
          <a:xfrm>
            <a:off x="3132138" y="3717925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8451" name="Line 23"/>
          <p:cNvSpPr>
            <a:spLocks noChangeShapeType="1"/>
          </p:cNvSpPr>
          <p:nvPr/>
        </p:nvSpPr>
        <p:spPr bwMode="auto">
          <a:xfrm>
            <a:off x="2268538" y="386238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8452" name="Line 24"/>
          <p:cNvSpPr>
            <a:spLocks noChangeShapeType="1"/>
          </p:cNvSpPr>
          <p:nvPr/>
        </p:nvSpPr>
        <p:spPr bwMode="auto">
          <a:xfrm>
            <a:off x="2268538" y="386238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8453" name="Rectangle 25"/>
          <p:cNvSpPr>
            <a:spLocks noChangeArrowheads="1"/>
          </p:cNvSpPr>
          <p:nvPr/>
        </p:nvSpPr>
        <p:spPr bwMode="auto">
          <a:xfrm>
            <a:off x="2268538" y="3141663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+name : string</a:t>
            </a:r>
          </a:p>
        </p:txBody>
      </p:sp>
      <p:sp>
        <p:nvSpPr>
          <p:cNvPr id="18454" name="Text Box 30"/>
          <p:cNvSpPr txBox="1">
            <a:spLocks noChangeArrowheads="1"/>
          </p:cNvSpPr>
          <p:nvPr/>
        </p:nvSpPr>
        <p:spPr bwMode="auto">
          <a:xfrm>
            <a:off x="250825" y="5372100"/>
            <a:ext cx="20208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„Bestandteile“ der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HiWi-Klasse</a:t>
            </a:r>
          </a:p>
        </p:txBody>
      </p:sp>
      <p:sp>
        <p:nvSpPr>
          <p:cNvPr id="18455" name="Rectangle 26"/>
          <p:cNvSpPr>
            <a:spLocks noChangeArrowheads="1"/>
          </p:cNvSpPr>
          <p:nvPr/>
        </p:nvSpPr>
        <p:spPr bwMode="auto">
          <a:xfrm>
            <a:off x="2195513" y="5157788"/>
            <a:ext cx="12969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:Student</a:t>
            </a:r>
          </a:p>
        </p:txBody>
      </p:sp>
      <p:sp>
        <p:nvSpPr>
          <p:cNvPr id="18456" name="Rectangle 27"/>
          <p:cNvSpPr>
            <a:spLocks noChangeArrowheads="1"/>
          </p:cNvSpPr>
          <p:nvPr/>
        </p:nvSpPr>
        <p:spPr bwMode="auto">
          <a:xfrm>
            <a:off x="2195513" y="5445125"/>
            <a:ext cx="12969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:Mitarbeiter</a:t>
            </a:r>
          </a:p>
        </p:txBody>
      </p:sp>
      <p:sp>
        <p:nvSpPr>
          <p:cNvPr id="18457" name="Rectangle 28"/>
          <p:cNvSpPr>
            <a:spLocks noChangeArrowheads="1"/>
          </p:cNvSpPr>
          <p:nvPr/>
        </p:nvSpPr>
        <p:spPr bwMode="auto">
          <a:xfrm>
            <a:off x="2195513" y="5734050"/>
            <a:ext cx="12969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:HiWi</a:t>
            </a:r>
          </a:p>
        </p:txBody>
      </p:sp>
      <p:sp>
        <p:nvSpPr>
          <p:cNvPr id="18458" name="AutoShape 29"/>
          <p:cNvSpPr>
            <a:spLocks/>
          </p:cNvSpPr>
          <p:nvPr/>
        </p:nvSpPr>
        <p:spPr bwMode="auto">
          <a:xfrm>
            <a:off x="1979613" y="5157788"/>
            <a:ext cx="215900" cy="865187"/>
          </a:xfrm>
          <a:prstGeom prst="leftBrace">
            <a:avLst>
              <a:gd name="adj1" fmla="val 62355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59" name="Rectangle 28"/>
          <p:cNvSpPr>
            <a:spLocks noChangeArrowheads="1"/>
          </p:cNvSpPr>
          <p:nvPr/>
        </p:nvSpPr>
        <p:spPr bwMode="auto">
          <a:xfrm>
            <a:off x="2195513" y="6013450"/>
            <a:ext cx="1296987" cy="1444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de-DE" altLang="de-DE" sz="1600" b="0"/>
          </a:p>
        </p:txBody>
      </p:sp>
      <p:sp>
        <p:nvSpPr>
          <p:cNvPr id="18460" name="Rectangle 28"/>
          <p:cNvSpPr>
            <a:spLocks noChangeArrowheads="1"/>
          </p:cNvSpPr>
          <p:nvPr/>
        </p:nvSpPr>
        <p:spPr bwMode="auto">
          <a:xfrm>
            <a:off x="2195513" y="5013325"/>
            <a:ext cx="1295400" cy="1444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de-DE" altLang="de-DE" sz="1600" b="0"/>
          </a:p>
        </p:txBody>
      </p:sp>
      <p:sp>
        <p:nvSpPr>
          <p:cNvPr id="31" name="Abgerundete rechteckige Legende 30"/>
          <p:cNvSpPr/>
          <p:nvPr/>
        </p:nvSpPr>
        <p:spPr>
          <a:xfrm>
            <a:off x="5076825" y="5414963"/>
            <a:ext cx="2028825" cy="652462"/>
          </a:xfrm>
          <a:prstGeom prst="wedgeRoundRectCallout">
            <a:avLst>
              <a:gd name="adj1" fmla="val -31757"/>
              <a:gd name="adj2" fmla="val -7101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>
                <a:solidFill>
                  <a:schemeClr val="bg1"/>
                </a:solidFill>
              </a:rPr>
              <a:t>Scope</a:t>
            </a:r>
            <a:r>
              <a:rPr lang="de-DE" b="1" dirty="0">
                <a:solidFill>
                  <a:schemeClr val="bg1"/>
                </a:solidFill>
              </a:rPr>
              <a:t>-Operator</a:t>
            </a:r>
          </a:p>
        </p:txBody>
      </p:sp>
      <p:sp>
        <p:nvSpPr>
          <p:cNvPr id="32" name="Textfeld 31"/>
          <p:cNvSpPr txBox="1"/>
          <p:nvPr/>
        </p:nvSpPr>
        <p:spPr>
          <a:xfrm>
            <a:off x="2235926" y="4653136"/>
            <a:ext cx="1159293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Speicher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7"/>
          <p:cNvSpPr>
            <a:spLocks noChangeArrowheads="1"/>
          </p:cNvSpPr>
          <p:nvPr/>
        </p:nvSpPr>
        <p:spPr bwMode="auto">
          <a:xfrm>
            <a:off x="5722938" y="4221163"/>
            <a:ext cx="2592387" cy="1444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de-DE" altLang="de-DE" sz="1600" b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smtClean="0"/>
              <a:t>Implementierungsvererb.: Speicherproblematik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484313"/>
            <a:ext cx="7705725" cy="865187"/>
          </a:xfrm>
        </p:spPr>
        <p:txBody>
          <a:bodyPr/>
          <a:lstStyle/>
          <a:p>
            <a:pPr eaLnBrk="1" hangingPunct="1"/>
            <a:r>
              <a:rPr lang="de-DE" altLang="de-DE" smtClean="0"/>
              <a:t>Mehrfach geerbte Oberklassen führen auch zur unnötigen Bindung von Speicher</a:t>
            </a:r>
          </a:p>
          <a:p>
            <a:pPr eaLnBrk="1" hangingPunct="1"/>
            <a:endParaRPr lang="de-DE" altLang="de-DE" smtClean="0"/>
          </a:p>
        </p:txBody>
      </p:sp>
      <p:sp>
        <p:nvSpPr>
          <p:cNvPr id="19461" name="Rectangle 32"/>
          <p:cNvSpPr>
            <a:spLocks noChangeArrowheads="1"/>
          </p:cNvSpPr>
          <p:nvPr/>
        </p:nvSpPr>
        <p:spPr bwMode="auto">
          <a:xfrm>
            <a:off x="5722938" y="3067050"/>
            <a:ext cx="25923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:Student</a:t>
            </a:r>
          </a:p>
        </p:txBody>
      </p:sp>
      <p:sp>
        <p:nvSpPr>
          <p:cNvPr id="19462" name="Rectangle 33"/>
          <p:cNvSpPr>
            <a:spLocks noChangeArrowheads="1"/>
          </p:cNvSpPr>
          <p:nvPr/>
        </p:nvSpPr>
        <p:spPr bwMode="auto">
          <a:xfrm>
            <a:off x="5722938" y="3354388"/>
            <a:ext cx="25923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</a:t>
            </a:r>
            <a:r>
              <a:rPr lang="de-DE" altLang="de-DE" sz="1600"/>
              <a:t>Person</a:t>
            </a:r>
            <a:r>
              <a:rPr lang="de-DE" altLang="de-DE" sz="1600" b="0"/>
              <a:t> (von Mitarbeiter)</a:t>
            </a:r>
          </a:p>
        </p:txBody>
      </p:sp>
      <p:sp>
        <p:nvSpPr>
          <p:cNvPr id="19463" name="Rectangle 34"/>
          <p:cNvSpPr>
            <a:spLocks noChangeArrowheads="1"/>
          </p:cNvSpPr>
          <p:nvPr/>
        </p:nvSpPr>
        <p:spPr bwMode="auto">
          <a:xfrm>
            <a:off x="5722938" y="3932238"/>
            <a:ext cx="25923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:HiWi</a:t>
            </a:r>
          </a:p>
        </p:txBody>
      </p:sp>
      <p:sp>
        <p:nvSpPr>
          <p:cNvPr id="19464" name="AutoShape 35"/>
          <p:cNvSpPr>
            <a:spLocks/>
          </p:cNvSpPr>
          <p:nvPr/>
        </p:nvSpPr>
        <p:spPr bwMode="auto">
          <a:xfrm>
            <a:off x="5507038" y="2779713"/>
            <a:ext cx="144462" cy="1441450"/>
          </a:xfrm>
          <a:prstGeom prst="leftBrace">
            <a:avLst>
              <a:gd name="adj1" fmla="val 8315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65" name="Text Box 36"/>
          <p:cNvSpPr txBox="1">
            <a:spLocks noChangeArrowheads="1"/>
          </p:cNvSpPr>
          <p:nvPr/>
        </p:nvSpPr>
        <p:spPr bwMode="auto">
          <a:xfrm>
            <a:off x="4211638" y="3284538"/>
            <a:ext cx="1287462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Instanz der</a:t>
            </a:r>
          </a:p>
          <a:p>
            <a: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HiWi-Klasse</a:t>
            </a:r>
          </a:p>
        </p:txBody>
      </p:sp>
      <p:sp>
        <p:nvSpPr>
          <p:cNvPr id="19466" name="Rectangle 37"/>
          <p:cNvSpPr>
            <a:spLocks noChangeArrowheads="1"/>
          </p:cNvSpPr>
          <p:nvPr/>
        </p:nvSpPr>
        <p:spPr bwMode="auto">
          <a:xfrm>
            <a:off x="5722938" y="2779713"/>
            <a:ext cx="25923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</a:t>
            </a:r>
            <a:r>
              <a:rPr lang="de-DE" altLang="de-DE" sz="1600"/>
              <a:t>Person</a:t>
            </a:r>
            <a:r>
              <a:rPr lang="de-DE" altLang="de-DE" sz="1600" b="0"/>
              <a:t> (von Student)</a:t>
            </a:r>
          </a:p>
        </p:txBody>
      </p:sp>
      <p:sp>
        <p:nvSpPr>
          <p:cNvPr id="19467" name="Rectangle 38"/>
          <p:cNvSpPr>
            <a:spLocks noChangeArrowheads="1"/>
          </p:cNvSpPr>
          <p:nvPr/>
        </p:nvSpPr>
        <p:spPr bwMode="auto">
          <a:xfrm>
            <a:off x="5722938" y="3643313"/>
            <a:ext cx="25923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:Mitarbeiter</a:t>
            </a:r>
          </a:p>
        </p:txBody>
      </p:sp>
      <p:sp>
        <p:nvSpPr>
          <p:cNvPr id="19468" name="Line 39"/>
          <p:cNvSpPr>
            <a:spLocks noChangeShapeType="1"/>
          </p:cNvSpPr>
          <p:nvPr/>
        </p:nvSpPr>
        <p:spPr bwMode="auto">
          <a:xfrm>
            <a:off x="5722938" y="3355975"/>
            <a:ext cx="25923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69" name="Line 40"/>
          <p:cNvSpPr>
            <a:spLocks noChangeShapeType="1"/>
          </p:cNvSpPr>
          <p:nvPr/>
        </p:nvSpPr>
        <p:spPr bwMode="auto">
          <a:xfrm>
            <a:off x="5722938" y="3932238"/>
            <a:ext cx="25923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70" name="Rectangle 42"/>
          <p:cNvSpPr>
            <a:spLocks noChangeArrowheads="1"/>
          </p:cNvSpPr>
          <p:nvPr/>
        </p:nvSpPr>
        <p:spPr bwMode="auto">
          <a:xfrm>
            <a:off x="1547813" y="5375275"/>
            <a:ext cx="1655762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HiWi</a:t>
            </a:r>
          </a:p>
        </p:txBody>
      </p:sp>
      <p:sp>
        <p:nvSpPr>
          <p:cNvPr id="19471" name="Rectangle 43"/>
          <p:cNvSpPr>
            <a:spLocks noChangeArrowheads="1"/>
          </p:cNvSpPr>
          <p:nvPr/>
        </p:nvSpPr>
        <p:spPr bwMode="auto">
          <a:xfrm>
            <a:off x="1547813" y="5664200"/>
            <a:ext cx="1655762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72" name="Rectangle 44"/>
          <p:cNvSpPr>
            <a:spLocks noChangeArrowheads="1"/>
          </p:cNvSpPr>
          <p:nvPr/>
        </p:nvSpPr>
        <p:spPr bwMode="auto">
          <a:xfrm>
            <a:off x="1547813" y="5735638"/>
            <a:ext cx="1655762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73" name="Rectangle 45"/>
          <p:cNvSpPr>
            <a:spLocks noChangeArrowheads="1"/>
          </p:cNvSpPr>
          <p:nvPr/>
        </p:nvSpPr>
        <p:spPr bwMode="auto">
          <a:xfrm>
            <a:off x="754063" y="4078288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Student</a:t>
            </a:r>
          </a:p>
        </p:txBody>
      </p:sp>
      <p:sp>
        <p:nvSpPr>
          <p:cNvPr id="19474" name="Rectangle 46"/>
          <p:cNvSpPr>
            <a:spLocks noChangeArrowheads="1"/>
          </p:cNvSpPr>
          <p:nvPr/>
        </p:nvSpPr>
        <p:spPr bwMode="auto">
          <a:xfrm>
            <a:off x="755650" y="4367213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+matrikelNr : int</a:t>
            </a:r>
          </a:p>
        </p:txBody>
      </p:sp>
      <p:sp>
        <p:nvSpPr>
          <p:cNvPr id="19475" name="Rectangle 47"/>
          <p:cNvSpPr>
            <a:spLocks noChangeArrowheads="1"/>
          </p:cNvSpPr>
          <p:nvPr/>
        </p:nvSpPr>
        <p:spPr bwMode="auto">
          <a:xfrm>
            <a:off x="755650" y="4656138"/>
            <a:ext cx="1511300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76" name="AutoShape 48"/>
          <p:cNvSpPr>
            <a:spLocks noChangeArrowheads="1"/>
          </p:cNvSpPr>
          <p:nvPr/>
        </p:nvSpPr>
        <p:spPr bwMode="auto">
          <a:xfrm>
            <a:off x="1331913" y="4727575"/>
            <a:ext cx="144462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77" name="Line 49"/>
          <p:cNvSpPr>
            <a:spLocks noChangeShapeType="1"/>
          </p:cNvSpPr>
          <p:nvPr/>
        </p:nvSpPr>
        <p:spPr bwMode="auto">
          <a:xfrm>
            <a:off x="1403350" y="4943475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78" name="Rectangle 50"/>
          <p:cNvSpPr>
            <a:spLocks noChangeArrowheads="1"/>
          </p:cNvSpPr>
          <p:nvPr/>
        </p:nvSpPr>
        <p:spPr bwMode="auto">
          <a:xfrm>
            <a:off x="2482850" y="4078288"/>
            <a:ext cx="1512888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Mitarbeiter</a:t>
            </a:r>
          </a:p>
        </p:txBody>
      </p:sp>
      <p:sp>
        <p:nvSpPr>
          <p:cNvPr id="19479" name="Rectangle 51"/>
          <p:cNvSpPr>
            <a:spLocks noChangeArrowheads="1"/>
          </p:cNvSpPr>
          <p:nvPr/>
        </p:nvSpPr>
        <p:spPr bwMode="auto">
          <a:xfrm>
            <a:off x="2482850" y="4656138"/>
            <a:ext cx="1512888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80" name="Line 52"/>
          <p:cNvSpPr>
            <a:spLocks noChangeShapeType="1"/>
          </p:cNvSpPr>
          <p:nvPr/>
        </p:nvSpPr>
        <p:spPr bwMode="auto">
          <a:xfrm>
            <a:off x="1403350" y="508793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81" name="Line 53"/>
          <p:cNvSpPr>
            <a:spLocks noChangeShapeType="1"/>
          </p:cNvSpPr>
          <p:nvPr/>
        </p:nvSpPr>
        <p:spPr bwMode="auto">
          <a:xfrm>
            <a:off x="2266950" y="508793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82" name="AutoShape 54"/>
          <p:cNvSpPr>
            <a:spLocks noChangeArrowheads="1"/>
          </p:cNvSpPr>
          <p:nvPr/>
        </p:nvSpPr>
        <p:spPr bwMode="auto">
          <a:xfrm>
            <a:off x="3275013" y="4727575"/>
            <a:ext cx="144462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83" name="Line 55"/>
          <p:cNvSpPr>
            <a:spLocks noChangeShapeType="1"/>
          </p:cNvSpPr>
          <p:nvPr/>
        </p:nvSpPr>
        <p:spPr bwMode="auto">
          <a:xfrm>
            <a:off x="3346450" y="4943475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84" name="Line 56"/>
          <p:cNvSpPr>
            <a:spLocks noChangeShapeType="1"/>
          </p:cNvSpPr>
          <p:nvPr/>
        </p:nvSpPr>
        <p:spPr bwMode="auto">
          <a:xfrm>
            <a:off x="2482850" y="508793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85" name="Line 57"/>
          <p:cNvSpPr>
            <a:spLocks noChangeShapeType="1"/>
          </p:cNvSpPr>
          <p:nvPr/>
        </p:nvSpPr>
        <p:spPr bwMode="auto">
          <a:xfrm>
            <a:off x="2482850" y="508793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86" name="Rectangle 58"/>
          <p:cNvSpPr>
            <a:spLocks noChangeArrowheads="1"/>
          </p:cNvSpPr>
          <p:nvPr/>
        </p:nvSpPr>
        <p:spPr bwMode="auto">
          <a:xfrm>
            <a:off x="1547813" y="3070225"/>
            <a:ext cx="1655762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+name : string</a:t>
            </a:r>
          </a:p>
        </p:txBody>
      </p:sp>
      <p:sp>
        <p:nvSpPr>
          <p:cNvPr id="19487" name="Rectangle 59"/>
          <p:cNvSpPr>
            <a:spLocks noChangeArrowheads="1"/>
          </p:cNvSpPr>
          <p:nvPr/>
        </p:nvSpPr>
        <p:spPr bwMode="auto">
          <a:xfrm>
            <a:off x="1547813" y="2781300"/>
            <a:ext cx="1655762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Person</a:t>
            </a:r>
          </a:p>
        </p:txBody>
      </p:sp>
      <p:sp>
        <p:nvSpPr>
          <p:cNvPr id="19488" name="Rectangle 60"/>
          <p:cNvSpPr>
            <a:spLocks noChangeArrowheads="1"/>
          </p:cNvSpPr>
          <p:nvPr/>
        </p:nvSpPr>
        <p:spPr bwMode="auto">
          <a:xfrm>
            <a:off x="1547813" y="3357563"/>
            <a:ext cx="1655762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89" name="AutoShape 61"/>
          <p:cNvSpPr>
            <a:spLocks noChangeArrowheads="1"/>
          </p:cNvSpPr>
          <p:nvPr/>
        </p:nvSpPr>
        <p:spPr bwMode="auto">
          <a:xfrm>
            <a:off x="2484438" y="3430588"/>
            <a:ext cx="144462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90" name="Line 62"/>
          <p:cNvSpPr>
            <a:spLocks noChangeShapeType="1"/>
          </p:cNvSpPr>
          <p:nvPr/>
        </p:nvSpPr>
        <p:spPr bwMode="auto">
          <a:xfrm>
            <a:off x="2555875" y="3646488"/>
            <a:ext cx="0" cy="14446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91" name="Line 63"/>
          <p:cNvSpPr>
            <a:spLocks noChangeShapeType="1"/>
          </p:cNvSpPr>
          <p:nvPr/>
        </p:nvSpPr>
        <p:spPr bwMode="auto">
          <a:xfrm>
            <a:off x="2555875" y="3790950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92" name="Line 64"/>
          <p:cNvSpPr>
            <a:spLocks noChangeShapeType="1"/>
          </p:cNvSpPr>
          <p:nvPr/>
        </p:nvSpPr>
        <p:spPr bwMode="auto">
          <a:xfrm>
            <a:off x="3419475" y="3790950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93" name="AutoShape 65"/>
          <p:cNvSpPr>
            <a:spLocks noChangeArrowheads="1"/>
          </p:cNvSpPr>
          <p:nvPr/>
        </p:nvSpPr>
        <p:spPr bwMode="auto">
          <a:xfrm>
            <a:off x="2195513" y="3430588"/>
            <a:ext cx="144462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94" name="Line 66"/>
          <p:cNvSpPr>
            <a:spLocks noChangeShapeType="1"/>
          </p:cNvSpPr>
          <p:nvPr/>
        </p:nvSpPr>
        <p:spPr bwMode="auto">
          <a:xfrm>
            <a:off x="2266950" y="3646488"/>
            <a:ext cx="0" cy="14446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95" name="Line 67"/>
          <p:cNvSpPr>
            <a:spLocks noChangeShapeType="1"/>
          </p:cNvSpPr>
          <p:nvPr/>
        </p:nvSpPr>
        <p:spPr bwMode="auto">
          <a:xfrm>
            <a:off x="1403350" y="3790950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96" name="Line 68"/>
          <p:cNvSpPr>
            <a:spLocks noChangeShapeType="1"/>
          </p:cNvSpPr>
          <p:nvPr/>
        </p:nvSpPr>
        <p:spPr bwMode="auto">
          <a:xfrm>
            <a:off x="1403350" y="3790950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97" name="Rectangle 69"/>
          <p:cNvSpPr>
            <a:spLocks noChangeArrowheads="1"/>
          </p:cNvSpPr>
          <p:nvPr/>
        </p:nvSpPr>
        <p:spPr bwMode="auto">
          <a:xfrm>
            <a:off x="2482850" y="4367213"/>
            <a:ext cx="1512888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+personalNr : int</a:t>
            </a:r>
          </a:p>
        </p:txBody>
      </p:sp>
      <p:sp>
        <p:nvSpPr>
          <p:cNvPr id="19498" name="Rectangle 37"/>
          <p:cNvSpPr>
            <a:spLocks noChangeArrowheads="1"/>
          </p:cNvSpPr>
          <p:nvPr/>
        </p:nvSpPr>
        <p:spPr bwMode="auto">
          <a:xfrm>
            <a:off x="5722938" y="2635250"/>
            <a:ext cx="2592387" cy="1444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de-DE" altLang="de-DE" sz="1600" b="0"/>
          </a:p>
        </p:txBody>
      </p:sp>
      <p:sp>
        <p:nvSpPr>
          <p:cNvPr id="46" name="Abgerundete rechteckige Legende 45"/>
          <p:cNvSpPr/>
          <p:nvPr/>
        </p:nvSpPr>
        <p:spPr>
          <a:xfrm>
            <a:off x="3267075" y="2273300"/>
            <a:ext cx="2232025" cy="868363"/>
          </a:xfrm>
          <a:prstGeom prst="wedgeRoundRectCallout">
            <a:avLst>
              <a:gd name="adj1" fmla="val -58310"/>
              <a:gd name="adj2" fmla="val 1673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Mehrfach geerbte Oberklasse</a:t>
            </a:r>
          </a:p>
        </p:txBody>
      </p:sp>
      <p:sp>
        <p:nvSpPr>
          <p:cNvPr id="44" name="Textfeld 43"/>
          <p:cNvSpPr txBox="1"/>
          <p:nvPr/>
        </p:nvSpPr>
        <p:spPr>
          <a:xfrm>
            <a:off x="6439484" y="2281189"/>
            <a:ext cx="1159293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Speicher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Agenda</a:t>
            </a:r>
          </a:p>
        </p:txBody>
      </p:sp>
      <p:sp>
        <p:nvSpPr>
          <p:cNvPr id="4099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charset="0"/>
              <a:buAutoNum type="arabicPeriod"/>
            </a:pPr>
            <a:r>
              <a:rPr lang="de-DE" altLang="de-DE" b="0" dirty="0" smtClean="0"/>
              <a:t>Templates</a:t>
            </a:r>
            <a:br>
              <a:rPr lang="de-DE" altLang="de-DE" b="0" dirty="0" smtClean="0"/>
            </a:br>
            <a:endParaRPr lang="de-DE" altLang="de-DE" b="0" dirty="0" smtClean="0"/>
          </a:p>
          <a:p>
            <a:pPr marL="457200" indent="-457200">
              <a:buFont typeface="Arial" charset="0"/>
              <a:buAutoNum type="arabicPeriod"/>
            </a:pPr>
            <a:endParaRPr lang="de-DE" altLang="de-DE" b="0" dirty="0" smtClean="0"/>
          </a:p>
          <a:p>
            <a:pPr marL="457200" indent="-457200">
              <a:buFont typeface="Arial" charset="0"/>
              <a:buAutoNum type="arabicPeriod"/>
            </a:pPr>
            <a:r>
              <a:rPr lang="de-DE" altLang="de-DE" b="0" dirty="0" smtClean="0"/>
              <a:t>Mehrfachvererbung</a:t>
            </a:r>
            <a:br>
              <a:rPr lang="de-DE" altLang="de-DE" b="0" dirty="0" smtClean="0"/>
            </a:br>
            <a:r>
              <a:rPr lang="de-DE" altLang="de-DE" b="0" dirty="0" smtClean="0"/>
              <a:t/>
            </a:r>
            <a:br>
              <a:rPr lang="de-DE" altLang="de-DE" b="0" dirty="0" smtClean="0"/>
            </a:br>
            <a:endParaRPr lang="de-DE" altLang="de-DE" b="0" dirty="0" smtClean="0"/>
          </a:p>
          <a:p>
            <a:pPr marL="457200" indent="-457200">
              <a:buFont typeface="Arial" charset="0"/>
              <a:buAutoNum type="arabicPeriod"/>
            </a:pPr>
            <a:r>
              <a:rPr lang="de-DE" altLang="de-DE" b="0" dirty="0" smtClean="0"/>
              <a:t>Zeiger auf Funktionen, Methoden </a:t>
            </a:r>
            <a:br>
              <a:rPr lang="de-DE" altLang="de-DE" b="0" dirty="0" smtClean="0"/>
            </a:br>
            <a:r>
              <a:rPr lang="de-DE" altLang="de-DE" b="0" dirty="0" smtClean="0"/>
              <a:t>    und Funktionsobjekte</a:t>
            </a:r>
            <a:br>
              <a:rPr lang="de-DE" altLang="de-DE" b="0" dirty="0" smtClean="0"/>
            </a:br>
            <a:endParaRPr lang="de-DE" altLang="de-DE" b="0" dirty="0" smtClean="0"/>
          </a:p>
          <a:p>
            <a:pPr marL="457200" indent="-457200">
              <a:buFont typeface="Arial" charset="0"/>
              <a:buAutoNum type="arabicPeriod"/>
            </a:pPr>
            <a:endParaRPr lang="de-DE" altLang="de-DE" b="0" dirty="0" smtClean="0"/>
          </a:p>
          <a:p>
            <a:pPr marL="457200" indent="-457200">
              <a:buFont typeface="Arial" charset="0"/>
              <a:buAutoNum type="arabicPeriod"/>
            </a:pPr>
            <a:r>
              <a:rPr lang="de-DE" altLang="de-DE" b="0" dirty="0" smtClean="0"/>
              <a:t>Überblick der Standard C++ Library</a:t>
            </a:r>
            <a:br>
              <a:rPr lang="de-DE" altLang="de-DE" b="0" dirty="0" smtClean="0"/>
            </a:br>
            <a:r>
              <a:rPr lang="de-DE" altLang="de-DE" b="0" dirty="0" smtClean="0"/>
              <a:t/>
            </a:r>
            <a:br>
              <a:rPr lang="de-DE" altLang="de-DE" b="0" dirty="0" smtClean="0"/>
            </a:br>
            <a:endParaRPr lang="de-DE" altLang="de-DE" b="0" dirty="0" smtClean="0"/>
          </a:p>
          <a:p>
            <a:pPr marL="457200" indent="-457200">
              <a:buFont typeface="Arial" charset="0"/>
              <a:buAutoNum type="arabicPeriod"/>
            </a:pPr>
            <a:r>
              <a:rPr lang="de-DE" altLang="de-DE" b="0" dirty="0" err="1" smtClean="0"/>
              <a:t>Buildprozess</a:t>
            </a:r>
            <a:r>
              <a:rPr lang="de-DE" altLang="de-DE" b="0" dirty="0"/>
              <a:t> </a:t>
            </a:r>
            <a:r>
              <a:rPr lang="de-DE" altLang="de-DE" b="0" dirty="0" smtClean="0"/>
              <a:t>mit </a:t>
            </a:r>
            <a:r>
              <a:rPr lang="de-DE" altLang="de-DE" b="0" dirty="0" err="1" smtClean="0"/>
              <a:t>Makefiles</a:t>
            </a:r>
            <a:endParaRPr lang="de-DE" altLang="de-DE" b="0" dirty="0" smtClean="0"/>
          </a:p>
        </p:txBody>
      </p:sp>
      <p:grpSp>
        <p:nvGrpSpPr>
          <p:cNvPr id="23" name="Gruppieren 22"/>
          <p:cNvGrpSpPr/>
          <p:nvPr/>
        </p:nvGrpSpPr>
        <p:grpSpPr>
          <a:xfrm>
            <a:off x="2234889" y="1542505"/>
            <a:ext cx="1970420" cy="506413"/>
            <a:chOff x="2234889" y="1542505"/>
            <a:chExt cx="1970420" cy="506413"/>
          </a:xfrm>
        </p:grpSpPr>
        <p:grpSp>
          <p:nvGrpSpPr>
            <p:cNvPr id="2" name="Gruppieren 1"/>
            <p:cNvGrpSpPr/>
            <p:nvPr/>
          </p:nvGrpSpPr>
          <p:grpSpPr>
            <a:xfrm>
              <a:off x="2702409" y="1680618"/>
              <a:ext cx="944562" cy="368300"/>
              <a:chOff x="2702409" y="1680618"/>
              <a:chExt cx="944562" cy="368300"/>
            </a:xfrm>
          </p:grpSpPr>
          <p:pic>
            <p:nvPicPr>
              <p:cNvPr id="11" name="Picture 4" descr="File:Salad platter.jp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94496" y="1680618"/>
                <a:ext cx="527050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" name="Textfeld 32"/>
              <p:cNvSpPr txBox="1">
                <a:spLocks noChangeArrowheads="1"/>
              </p:cNvSpPr>
              <p:nvPr/>
            </p:nvSpPr>
            <p:spPr bwMode="auto">
              <a:xfrm>
                <a:off x="2702409" y="1699668"/>
                <a:ext cx="944562" cy="349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Font typeface="Wingdings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r>
                  <a:rPr lang="de-DE" altLang="de-DE" sz="1800" b="0" dirty="0">
                    <a:latin typeface="Consolas" pitchFamily="49" charset="0"/>
                    <a:cs typeface="Consolas" pitchFamily="49" charset="0"/>
                  </a:rPr>
                  <a:t>&lt;    &gt;</a:t>
                </a:r>
              </a:p>
            </p:txBody>
          </p:sp>
        </p:grpSp>
        <p:grpSp>
          <p:nvGrpSpPr>
            <p:cNvPr id="3" name="Gruppieren 2"/>
            <p:cNvGrpSpPr/>
            <p:nvPr/>
          </p:nvGrpSpPr>
          <p:grpSpPr>
            <a:xfrm>
              <a:off x="2234889" y="1542505"/>
              <a:ext cx="563563" cy="349250"/>
              <a:chOff x="2149475" y="1542505"/>
              <a:chExt cx="563563" cy="349250"/>
            </a:xfrm>
          </p:grpSpPr>
          <p:sp>
            <p:nvSpPr>
              <p:cNvPr id="17" name="Textfeld 19"/>
              <p:cNvSpPr txBox="1">
                <a:spLocks noChangeArrowheads="1"/>
              </p:cNvSpPr>
              <p:nvPr/>
            </p:nvSpPr>
            <p:spPr bwMode="auto">
              <a:xfrm>
                <a:off x="2149475" y="1542505"/>
                <a:ext cx="563563" cy="349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Font typeface="Wingdings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r>
                  <a:rPr lang="de-DE" altLang="de-DE" sz="1800" b="0" dirty="0">
                    <a:latin typeface="Consolas" pitchFamily="49" charset="0"/>
                    <a:cs typeface="Consolas" pitchFamily="49" charset="0"/>
                  </a:rPr>
                  <a:t>&lt; &gt;</a:t>
                </a:r>
              </a:p>
            </p:txBody>
          </p:sp>
          <p:grpSp>
            <p:nvGrpSpPr>
              <p:cNvPr id="18" name="Gruppieren 12"/>
              <p:cNvGrpSpPr>
                <a:grpSpLocks/>
              </p:cNvGrpSpPr>
              <p:nvPr/>
            </p:nvGrpSpPr>
            <p:grpSpPr bwMode="auto">
              <a:xfrm>
                <a:off x="2336800" y="1556792"/>
                <a:ext cx="190500" cy="319088"/>
                <a:chOff x="1259632" y="2507052"/>
                <a:chExt cx="449687" cy="751806"/>
              </a:xfrm>
            </p:grpSpPr>
            <p:sp>
              <p:nvSpPr>
                <p:cNvPr id="19" name="Pfeil nach unten 17"/>
                <p:cNvSpPr>
                  <a:spLocks noChangeArrowheads="1"/>
                </p:cNvSpPr>
                <p:nvPr/>
              </p:nvSpPr>
              <p:spPr bwMode="auto">
                <a:xfrm>
                  <a:off x="1336056" y="3023983"/>
                  <a:ext cx="268003" cy="234875"/>
                </a:xfrm>
                <a:prstGeom prst="downArrow">
                  <a:avLst>
                    <a:gd name="adj1" fmla="val 50000"/>
                    <a:gd name="adj2" fmla="val 50000"/>
                  </a:avLst>
                </a:pr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 sz="20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SzTx/>
                    <a:buFont typeface="Arial" charset="0"/>
                    <a:buNone/>
                  </a:pPr>
                  <a:endParaRPr lang="de-DE" altLang="de-DE" sz="1800" b="0"/>
                </a:p>
              </p:txBody>
            </p:sp>
            <p:pic>
              <p:nvPicPr>
                <p:cNvPr id="20" name="Picture 7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259632" y="2507052"/>
                  <a:ext cx="449687" cy="55852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sp>
          <p:nvSpPr>
            <p:cNvPr id="21" name="Textfeld 20"/>
            <p:cNvSpPr txBox="1"/>
            <p:nvPr/>
          </p:nvSpPr>
          <p:spPr>
            <a:xfrm>
              <a:off x="3610273" y="1564971"/>
              <a:ext cx="595036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&lt;T&gt;</a:t>
              </a:r>
              <a:endParaRPr lang="en-US" dirty="0"/>
            </a:p>
          </p:txBody>
        </p:sp>
      </p:grpSp>
      <p:grpSp>
        <p:nvGrpSpPr>
          <p:cNvPr id="22" name="Gruppieren 21"/>
          <p:cNvGrpSpPr/>
          <p:nvPr/>
        </p:nvGrpSpPr>
        <p:grpSpPr>
          <a:xfrm>
            <a:off x="3275856" y="2107992"/>
            <a:ext cx="2162621" cy="936625"/>
            <a:chOff x="5795070" y="2048918"/>
            <a:chExt cx="2162621" cy="936625"/>
          </a:xfrm>
        </p:grpSpPr>
        <p:sp>
          <p:nvSpPr>
            <p:cNvPr id="24" name="Rectangle 9"/>
            <p:cNvSpPr>
              <a:spLocks noChangeArrowheads="1"/>
            </p:cNvSpPr>
            <p:nvPr/>
          </p:nvSpPr>
          <p:spPr bwMode="auto">
            <a:xfrm>
              <a:off x="6082904" y="2696618"/>
              <a:ext cx="1368425" cy="2889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400" b="0" dirty="0" err="1"/>
                <a:t>HiWi</a:t>
              </a:r>
              <a:endParaRPr lang="de-DE" altLang="de-DE" sz="1400" b="0" dirty="0"/>
            </a:p>
          </p:txBody>
        </p:sp>
        <p:sp>
          <p:nvSpPr>
            <p:cNvPr id="27" name="Rectangle 12"/>
            <p:cNvSpPr>
              <a:spLocks noChangeArrowheads="1"/>
            </p:cNvSpPr>
            <p:nvPr/>
          </p:nvSpPr>
          <p:spPr bwMode="auto">
            <a:xfrm>
              <a:off x="5795070" y="2048918"/>
              <a:ext cx="864096" cy="2889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400" b="0" dirty="0"/>
                <a:t>Student</a:t>
              </a:r>
            </a:p>
          </p:txBody>
        </p:sp>
        <p:sp>
          <p:nvSpPr>
            <p:cNvPr id="30" name="AutoShape 15"/>
            <p:cNvSpPr>
              <a:spLocks noChangeArrowheads="1"/>
            </p:cNvSpPr>
            <p:nvPr/>
          </p:nvSpPr>
          <p:spPr bwMode="auto">
            <a:xfrm>
              <a:off x="6155729" y="2344368"/>
              <a:ext cx="144463" cy="215900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400" b="0"/>
            </a:p>
          </p:txBody>
        </p:sp>
        <p:sp>
          <p:nvSpPr>
            <p:cNvPr id="31" name="Line 16"/>
            <p:cNvSpPr>
              <a:spLocks noChangeShapeType="1"/>
            </p:cNvSpPr>
            <p:nvPr/>
          </p:nvSpPr>
          <p:spPr bwMode="auto">
            <a:xfrm flipH="1">
              <a:off x="6227118" y="2563690"/>
              <a:ext cx="2" cy="73025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1400"/>
            </a:p>
          </p:txBody>
        </p:sp>
        <p:sp>
          <p:nvSpPr>
            <p:cNvPr id="32" name="Rectangle 17"/>
            <p:cNvSpPr>
              <a:spLocks noChangeArrowheads="1"/>
            </p:cNvSpPr>
            <p:nvPr/>
          </p:nvSpPr>
          <p:spPr bwMode="auto">
            <a:xfrm>
              <a:off x="6948264" y="2048918"/>
              <a:ext cx="1009427" cy="2889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400" b="0"/>
                <a:t>Mitarbeiter</a:t>
              </a:r>
            </a:p>
          </p:txBody>
        </p:sp>
        <p:sp>
          <p:nvSpPr>
            <p:cNvPr id="34" name="Line 19"/>
            <p:cNvSpPr>
              <a:spLocks noChangeShapeType="1"/>
            </p:cNvSpPr>
            <p:nvPr/>
          </p:nvSpPr>
          <p:spPr bwMode="auto">
            <a:xfrm flipV="1">
              <a:off x="6227117" y="2629769"/>
              <a:ext cx="432050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1400"/>
            </a:p>
          </p:txBody>
        </p:sp>
        <p:sp>
          <p:nvSpPr>
            <p:cNvPr id="35" name="Line 20"/>
            <p:cNvSpPr>
              <a:spLocks noChangeShapeType="1"/>
            </p:cNvSpPr>
            <p:nvPr/>
          </p:nvSpPr>
          <p:spPr bwMode="auto">
            <a:xfrm flipV="1">
              <a:off x="6659166" y="2626769"/>
              <a:ext cx="0" cy="714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1400"/>
            </a:p>
          </p:txBody>
        </p:sp>
        <p:sp>
          <p:nvSpPr>
            <p:cNvPr id="36" name="AutoShape 21"/>
            <p:cNvSpPr>
              <a:spLocks noChangeArrowheads="1"/>
            </p:cNvSpPr>
            <p:nvPr/>
          </p:nvSpPr>
          <p:spPr bwMode="auto">
            <a:xfrm>
              <a:off x="7379097" y="2329111"/>
              <a:ext cx="144463" cy="215900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400" b="0"/>
            </a:p>
          </p:txBody>
        </p:sp>
        <p:sp>
          <p:nvSpPr>
            <p:cNvPr id="37" name="Line 22"/>
            <p:cNvSpPr>
              <a:spLocks noChangeShapeType="1"/>
            </p:cNvSpPr>
            <p:nvPr/>
          </p:nvSpPr>
          <p:spPr bwMode="auto">
            <a:xfrm>
              <a:off x="7450535" y="2545011"/>
              <a:ext cx="0" cy="69849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1400"/>
            </a:p>
          </p:txBody>
        </p:sp>
        <p:sp>
          <p:nvSpPr>
            <p:cNvPr id="38" name="Line 23"/>
            <p:cNvSpPr>
              <a:spLocks noChangeShapeType="1"/>
            </p:cNvSpPr>
            <p:nvPr/>
          </p:nvSpPr>
          <p:spPr bwMode="auto">
            <a:xfrm>
              <a:off x="6875066" y="2623592"/>
              <a:ext cx="575469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1400"/>
            </a:p>
          </p:txBody>
        </p:sp>
        <p:sp>
          <p:nvSpPr>
            <p:cNvPr id="39" name="Line 24"/>
            <p:cNvSpPr>
              <a:spLocks noChangeShapeType="1"/>
            </p:cNvSpPr>
            <p:nvPr/>
          </p:nvSpPr>
          <p:spPr bwMode="auto">
            <a:xfrm>
              <a:off x="6875066" y="2626768"/>
              <a:ext cx="0" cy="706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1400"/>
            </a:p>
          </p:txBody>
        </p:sp>
      </p:grpSp>
      <p:sp>
        <p:nvSpPr>
          <p:cNvPr id="42" name="Rechteck 3"/>
          <p:cNvSpPr>
            <a:spLocks noChangeArrowheads="1"/>
          </p:cNvSpPr>
          <p:nvPr/>
        </p:nvSpPr>
        <p:spPr bwMode="auto">
          <a:xfrm>
            <a:off x="4901977" y="3286243"/>
            <a:ext cx="2952328" cy="893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(*fp1)(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&amp;) 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   =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print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fp1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foo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	// :::&gt;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foo</a:t>
            </a: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endParaRPr lang="de-DE" altLang="de-DE" sz="1400" b="0" dirty="0"/>
          </a:p>
        </p:txBody>
      </p:sp>
      <p:sp>
        <p:nvSpPr>
          <p:cNvPr id="43" name="Rechteck 3"/>
          <p:cNvSpPr>
            <a:spLocks noChangeArrowheads="1"/>
          </p:cNvSpPr>
          <p:nvPr/>
        </p:nvSpPr>
        <p:spPr bwMode="auto">
          <a:xfrm>
            <a:off x="4931321" y="4644158"/>
            <a:ext cx="2952328" cy="779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None/>
            </a:pPr>
            <a:r>
              <a:rPr lang="en-US" sz="1400" b="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en-US" sz="1400" b="0" dirty="0" smtClean="0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en-US" sz="1400" dirty="0"/>
              <a:t> </a:t>
            </a:r>
            <a:r>
              <a:rPr lang="en-US" sz="1400" b="0" dirty="0">
                <a:solidFill>
                  <a:srgbClr val="2A00FF"/>
                </a:solidFill>
                <a:latin typeface="Consolas" pitchFamily="49" charset="0"/>
              </a:rPr>
              <a:t>&lt;algorithms&gt;</a:t>
            </a:r>
          </a:p>
          <a:p>
            <a:pPr>
              <a:buNone/>
            </a:pPr>
            <a:r>
              <a:rPr lang="en-US" sz="1400" b="0" dirty="0">
                <a:solidFill>
                  <a:srgbClr val="7F0055"/>
                </a:solidFill>
                <a:latin typeface="Consolas" pitchFamily="49" charset="0"/>
              </a:rPr>
              <a:t>#include</a:t>
            </a:r>
            <a:r>
              <a:rPr lang="en-US" sz="1400" dirty="0"/>
              <a:t> </a:t>
            </a:r>
            <a:r>
              <a:rPr lang="en-US" sz="1400" b="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en-US" sz="1400" b="0" dirty="0" err="1">
                <a:solidFill>
                  <a:srgbClr val="2A00FF"/>
                </a:solidFill>
                <a:latin typeface="Consolas" pitchFamily="49" charset="0"/>
              </a:rPr>
              <a:t>priority_queue</a:t>
            </a:r>
            <a:r>
              <a:rPr lang="en-US" sz="1400" b="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>
              <a:buNone/>
            </a:pPr>
            <a:r>
              <a:rPr lang="en-US" sz="1400" b="0" dirty="0">
                <a:solidFill>
                  <a:srgbClr val="7F0055"/>
                </a:solidFill>
                <a:latin typeface="Consolas" pitchFamily="49" charset="0"/>
              </a:rPr>
              <a:t>#include</a:t>
            </a:r>
            <a:r>
              <a:rPr lang="en-US" sz="1400" dirty="0"/>
              <a:t> </a:t>
            </a:r>
            <a:r>
              <a:rPr lang="en-US" sz="1400" b="0" dirty="0">
                <a:solidFill>
                  <a:srgbClr val="2A00FF"/>
                </a:solidFill>
                <a:latin typeface="Consolas" pitchFamily="49" charset="0"/>
              </a:rPr>
              <a:t>&lt;functional&gt;</a:t>
            </a:r>
            <a:endParaRPr lang="de-DE" altLang="de-DE" sz="1400" b="0" dirty="0">
              <a:solidFill>
                <a:srgbClr val="2A00FF"/>
              </a:solidFill>
              <a:latin typeface="Consolas" pitchFamily="49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5438477" y="5589240"/>
            <a:ext cx="141635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Rechteck 4"/>
          <p:cNvSpPr/>
          <p:nvPr/>
        </p:nvSpPr>
        <p:spPr>
          <a:xfrm>
            <a:off x="4092141" y="5560942"/>
            <a:ext cx="4572000" cy="893834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all: main.exe</a:t>
            </a:r>
          </a:p>
          <a:p>
            <a:pPr algn="l"/>
            <a:endParaRPr lang="en-US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main.exe: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main.o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Cat.o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Dog.o</a:t>
            </a:r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pt-BR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g</a:t>
            </a:r>
            <a:r>
              <a:rPr lang="pt-BR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  -o main.exe main.o Cat.o Dog.o</a:t>
            </a:r>
            <a:endParaRPr lang="en-US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/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smtClean="0"/>
              <a:t>Implementierungsvererb.: Speicherproblematik</a:t>
            </a:r>
            <a:endParaRPr lang="de-DE" altLang="de-DE" i="1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484313"/>
            <a:ext cx="8640763" cy="865187"/>
          </a:xfrm>
        </p:spPr>
        <p:txBody>
          <a:bodyPr/>
          <a:lstStyle/>
          <a:p>
            <a:pPr eaLnBrk="1" hangingPunct="1"/>
            <a:r>
              <a:rPr lang="de-DE" altLang="de-DE" dirty="0" smtClean="0"/>
              <a:t>Lösung: Mehrfach geerbte Oberklassen nur einmal einbinden</a:t>
            </a:r>
          </a:p>
          <a:p>
            <a:pPr marL="180975" lvl="1" indent="0" eaLnBrk="1" hangingPunct="1">
              <a:buFont typeface="Wingdings" charset="2"/>
              <a:buNone/>
            </a:pPr>
            <a:r>
              <a:rPr lang="de-DE" altLang="de-DE" dirty="0" smtClean="0"/>
              <a:t>Schlüsselwort </a:t>
            </a:r>
            <a:r>
              <a:rPr lang="de-DE" altLang="de-DE" b="1" i="1" dirty="0" err="1" smtClean="0">
                <a:solidFill>
                  <a:srgbClr val="005AA9"/>
                </a:solidFill>
              </a:rPr>
              <a:t>virtual</a:t>
            </a:r>
            <a:r>
              <a:rPr lang="de-DE" altLang="de-DE" dirty="0" smtClean="0">
                <a:solidFill>
                  <a:srgbClr val="005AA9"/>
                </a:solidFill>
              </a:rPr>
              <a:t> </a:t>
            </a:r>
            <a:r>
              <a:rPr lang="de-DE" altLang="de-DE" dirty="0" smtClean="0"/>
              <a:t>ermöglicht virtuelle Oberklassen / Vererbung</a:t>
            </a:r>
            <a:endParaRPr lang="de-DE" altLang="de-DE" i="1" dirty="0" smtClean="0"/>
          </a:p>
        </p:txBody>
      </p:sp>
      <p:sp>
        <p:nvSpPr>
          <p:cNvPr id="20484" name="AutoShape 13"/>
          <p:cNvSpPr>
            <a:spLocks noChangeArrowheads="1"/>
          </p:cNvSpPr>
          <p:nvPr/>
        </p:nvSpPr>
        <p:spPr bwMode="auto">
          <a:xfrm>
            <a:off x="3779838" y="2852738"/>
            <a:ext cx="4895850" cy="2808287"/>
          </a:xfrm>
          <a:prstGeom prst="foldedCorner">
            <a:avLst>
              <a:gd name="adj" fmla="val 125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class Person { public: string name; };</a:t>
            </a: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class Student : </a:t>
            </a:r>
            <a:r>
              <a:rPr lang="de-DE" altLang="de-DE" sz="1600"/>
              <a:t>virtual</a:t>
            </a:r>
            <a:r>
              <a:rPr lang="de-DE" altLang="de-DE" sz="1600" b="0"/>
              <a:t> public Person { … };</a:t>
            </a: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class Mitarbeiter : </a:t>
            </a:r>
            <a:r>
              <a:rPr lang="de-DE" altLang="de-DE" sz="1600"/>
              <a:t>virtual</a:t>
            </a:r>
            <a:r>
              <a:rPr lang="de-DE" altLang="de-DE" sz="1600" b="0"/>
              <a:t> public Person { … };</a:t>
            </a: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endParaRPr lang="de-DE" altLang="de-DE" sz="1600" b="0"/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class HiWi : public Student, public Mitarbeiter { … } </a:t>
            </a: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endParaRPr lang="de-DE" altLang="de-DE" sz="1600" b="0"/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HiWi* h1 = new HiWi();</a:t>
            </a: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H1-&gt;</a:t>
            </a:r>
            <a:r>
              <a:rPr lang="de-DE" altLang="de-DE" sz="1600"/>
              <a:t>name</a:t>
            </a:r>
            <a:r>
              <a:rPr lang="de-DE" altLang="de-DE" sz="1600" b="0"/>
              <a:t> = „Max"; </a:t>
            </a:r>
            <a:r>
              <a:rPr lang="de-DE" altLang="de-DE" sz="1600" b="0">
                <a:solidFill>
                  <a:schemeClr val="bg2"/>
                </a:solidFill>
              </a:rPr>
              <a:t>// eindeutig (nur 1x vorhanden)</a:t>
            </a:r>
          </a:p>
        </p:txBody>
      </p:sp>
      <p:sp>
        <p:nvSpPr>
          <p:cNvPr id="20485" name="Rectangle 16"/>
          <p:cNvSpPr>
            <a:spLocks noChangeArrowheads="1"/>
          </p:cNvSpPr>
          <p:nvPr/>
        </p:nvSpPr>
        <p:spPr bwMode="auto">
          <a:xfrm>
            <a:off x="1187450" y="5302250"/>
            <a:ext cx="1655763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HiWi</a:t>
            </a:r>
          </a:p>
        </p:txBody>
      </p:sp>
      <p:sp>
        <p:nvSpPr>
          <p:cNvPr id="20486" name="Rectangle 17"/>
          <p:cNvSpPr>
            <a:spLocks noChangeArrowheads="1"/>
          </p:cNvSpPr>
          <p:nvPr/>
        </p:nvSpPr>
        <p:spPr bwMode="auto">
          <a:xfrm>
            <a:off x="1187450" y="5591175"/>
            <a:ext cx="1655763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87" name="Rectangle 18"/>
          <p:cNvSpPr>
            <a:spLocks noChangeArrowheads="1"/>
          </p:cNvSpPr>
          <p:nvPr/>
        </p:nvSpPr>
        <p:spPr bwMode="auto">
          <a:xfrm>
            <a:off x="1187450" y="5662613"/>
            <a:ext cx="1655763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88" name="Rectangle 19"/>
          <p:cNvSpPr>
            <a:spLocks noChangeArrowheads="1"/>
          </p:cNvSpPr>
          <p:nvPr/>
        </p:nvSpPr>
        <p:spPr bwMode="auto">
          <a:xfrm>
            <a:off x="393700" y="4005263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Student</a:t>
            </a:r>
          </a:p>
        </p:txBody>
      </p:sp>
      <p:sp>
        <p:nvSpPr>
          <p:cNvPr id="20489" name="Rectangle 20"/>
          <p:cNvSpPr>
            <a:spLocks noChangeArrowheads="1"/>
          </p:cNvSpPr>
          <p:nvPr/>
        </p:nvSpPr>
        <p:spPr bwMode="auto">
          <a:xfrm>
            <a:off x="395288" y="4294188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+matrikelNr : int</a:t>
            </a:r>
          </a:p>
        </p:txBody>
      </p:sp>
      <p:sp>
        <p:nvSpPr>
          <p:cNvPr id="20490" name="Rectangle 21"/>
          <p:cNvSpPr>
            <a:spLocks noChangeArrowheads="1"/>
          </p:cNvSpPr>
          <p:nvPr/>
        </p:nvSpPr>
        <p:spPr bwMode="auto">
          <a:xfrm>
            <a:off x="395288" y="4583113"/>
            <a:ext cx="1511300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91" name="AutoShape 22"/>
          <p:cNvSpPr>
            <a:spLocks noChangeArrowheads="1"/>
          </p:cNvSpPr>
          <p:nvPr/>
        </p:nvSpPr>
        <p:spPr bwMode="auto">
          <a:xfrm>
            <a:off x="971550" y="4654550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92" name="Line 23"/>
          <p:cNvSpPr>
            <a:spLocks noChangeShapeType="1"/>
          </p:cNvSpPr>
          <p:nvPr/>
        </p:nvSpPr>
        <p:spPr bwMode="auto">
          <a:xfrm>
            <a:off x="1042988" y="4870450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493" name="Rectangle 24"/>
          <p:cNvSpPr>
            <a:spLocks noChangeArrowheads="1"/>
          </p:cNvSpPr>
          <p:nvPr/>
        </p:nvSpPr>
        <p:spPr bwMode="auto">
          <a:xfrm>
            <a:off x="2122488" y="4005263"/>
            <a:ext cx="1512887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Mitarbeiter</a:t>
            </a:r>
          </a:p>
        </p:txBody>
      </p:sp>
      <p:sp>
        <p:nvSpPr>
          <p:cNvPr id="20494" name="Rectangle 25"/>
          <p:cNvSpPr>
            <a:spLocks noChangeArrowheads="1"/>
          </p:cNvSpPr>
          <p:nvPr/>
        </p:nvSpPr>
        <p:spPr bwMode="auto">
          <a:xfrm>
            <a:off x="2122488" y="4583113"/>
            <a:ext cx="1512887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95" name="Line 26"/>
          <p:cNvSpPr>
            <a:spLocks noChangeShapeType="1"/>
          </p:cNvSpPr>
          <p:nvPr/>
        </p:nvSpPr>
        <p:spPr bwMode="auto">
          <a:xfrm>
            <a:off x="1042988" y="5014913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496" name="Line 27"/>
          <p:cNvSpPr>
            <a:spLocks noChangeShapeType="1"/>
          </p:cNvSpPr>
          <p:nvPr/>
        </p:nvSpPr>
        <p:spPr bwMode="auto">
          <a:xfrm>
            <a:off x="1906588" y="5014913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497" name="AutoShape 28"/>
          <p:cNvSpPr>
            <a:spLocks noChangeArrowheads="1"/>
          </p:cNvSpPr>
          <p:nvPr/>
        </p:nvSpPr>
        <p:spPr bwMode="auto">
          <a:xfrm>
            <a:off x="2914650" y="4654550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98" name="Line 29"/>
          <p:cNvSpPr>
            <a:spLocks noChangeShapeType="1"/>
          </p:cNvSpPr>
          <p:nvPr/>
        </p:nvSpPr>
        <p:spPr bwMode="auto">
          <a:xfrm>
            <a:off x="2986088" y="4870450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499" name="Line 30"/>
          <p:cNvSpPr>
            <a:spLocks noChangeShapeType="1"/>
          </p:cNvSpPr>
          <p:nvPr/>
        </p:nvSpPr>
        <p:spPr bwMode="auto">
          <a:xfrm>
            <a:off x="2122488" y="5014913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500" name="Line 31"/>
          <p:cNvSpPr>
            <a:spLocks noChangeShapeType="1"/>
          </p:cNvSpPr>
          <p:nvPr/>
        </p:nvSpPr>
        <p:spPr bwMode="auto">
          <a:xfrm>
            <a:off x="2122488" y="5014913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501" name="Rectangle 32"/>
          <p:cNvSpPr>
            <a:spLocks noChangeArrowheads="1"/>
          </p:cNvSpPr>
          <p:nvPr/>
        </p:nvSpPr>
        <p:spPr bwMode="auto">
          <a:xfrm>
            <a:off x="1187450" y="2997200"/>
            <a:ext cx="1655763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+name : string</a:t>
            </a:r>
          </a:p>
        </p:txBody>
      </p:sp>
      <p:sp>
        <p:nvSpPr>
          <p:cNvPr id="20502" name="Rectangle 33"/>
          <p:cNvSpPr>
            <a:spLocks noChangeArrowheads="1"/>
          </p:cNvSpPr>
          <p:nvPr/>
        </p:nvSpPr>
        <p:spPr bwMode="auto">
          <a:xfrm>
            <a:off x="1187450" y="2708275"/>
            <a:ext cx="1655763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Person</a:t>
            </a:r>
          </a:p>
        </p:txBody>
      </p:sp>
      <p:sp>
        <p:nvSpPr>
          <p:cNvPr id="20503" name="Rectangle 34"/>
          <p:cNvSpPr>
            <a:spLocks noChangeArrowheads="1"/>
          </p:cNvSpPr>
          <p:nvPr/>
        </p:nvSpPr>
        <p:spPr bwMode="auto">
          <a:xfrm>
            <a:off x="1187450" y="3284538"/>
            <a:ext cx="1655763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504" name="AutoShape 35"/>
          <p:cNvSpPr>
            <a:spLocks noChangeArrowheads="1"/>
          </p:cNvSpPr>
          <p:nvPr/>
        </p:nvSpPr>
        <p:spPr bwMode="auto">
          <a:xfrm>
            <a:off x="2124075" y="3357563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505" name="Line 36"/>
          <p:cNvSpPr>
            <a:spLocks noChangeShapeType="1"/>
          </p:cNvSpPr>
          <p:nvPr/>
        </p:nvSpPr>
        <p:spPr bwMode="auto">
          <a:xfrm>
            <a:off x="2195513" y="3573463"/>
            <a:ext cx="0" cy="14446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506" name="Line 37"/>
          <p:cNvSpPr>
            <a:spLocks noChangeShapeType="1"/>
          </p:cNvSpPr>
          <p:nvPr/>
        </p:nvSpPr>
        <p:spPr bwMode="auto">
          <a:xfrm>
            <a:off x="2195513" y="3717925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507" name="Line 38"/>
          <p:cNvSpPr>
            <a:spLocks noChangeShapeType="1"/>
          </p:cNvSpPr>
          <p:nvPr/>
        </p:nvSpPr>
        <p:spPr bwMode="auto">
          <a:xfrm>
            <a:off x="3059113" y="3717925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508" name="AutoShape 39"/>
          <p:cNvSpPr>
            <a:spLocks noChangeArrowheads="1"/>
          </p:cNvSpPr>
          <p:nvPr/>
        </p:nvSpPr>
        <p:spPr bwMode="auto">
          <a:xfrm>
            <a:off x="1835150" y="3357563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509" name="Line 40"/>
          <p:cNvSpPr>
            <a:spLocks noChangeShapeType="1"/>
          </p:cNvSpPr>
          <p:nvPr/>
        </p:nvSpPr>
        <p:spPr bwMode="auto">
          <a:xfrm>
            <a:off x="1906588" y="3573463"/>
            <a:ext cx="0" cy="14446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510" name="Line 41"/>
          <p:cNvSpPr>
            <a:spLocks noChangeShapeType="1"/>
          </p:cNvSpPr>
          <p:nvPr/>
        </p:nvSpPr>
        <p:spPr bwMode="auto">
          <a:xfrm>
            <a:off x="1042988" y="3717925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511" name="Line 42"/>
          <p:cNvSpPr>
            <a:spLocks noChangeShapeType="1"/>
          </p:cNvSpPr>
          <p:nvPr/>
        </p:nvSpPr>
        <p:spPr bwMode="auto">
          <a:xfrm>
            <a:off x="1042988" y="3717925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512" name="Rectangle 43"/>
          <p:cNvSpPr>
            <a:spLocks noChangeArrowheads="1"/>
          </p:cNvSpPr>
          <p:nvPr/>
        </p:nvSpPr>
        <p:spPr bwMode="auto">
          <a:xfrm>
            <a:off x="2122488" y="4294188"/>
            <a:ext cx="1512887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+personalNr : int</a:t>
            </a:r>
          </a:p>
        </p:txBody>
      </p:sp>
      <p:sp>
        <p:nvSpPr>
          <p:cNvPr id="20513" name="Text Box 44"/>
          <p:cNvSpPr txBox="1">
            <a:spLocks noChangeArrowheads="1"/>
          </p:cNvSpPr>
          <p:nvPr/>
        </p:nvSpPr>
        <p:spPr bwMode="auto">
          <a:xfrm>
            <a:off x="1042988" y="3500438"/>
            <a:ext cx="7921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virtual</a:t>
            </a:r>
          </a:p>
        </p:txBody>
      </p:sp>
      <p:sp>
        <p:nvSpPr>
          <p:cNvPr id="20514" name="Text Box 45"/>
          <p:cNvSpPr txBox="1">
            <a:spLocks noChangeArrowheads="1"/>
          </p:cNvSpPr>
          <p:nvPr/>
        </p:nvSpPr>
        <p:spPr bwMode="auto">
          <a:xfrm>
            <a:off x="2266950" y="3500438"/>
            <a:ext cx="79216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virtual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3"/>
          <p:cNvSpPr>
            <a:spLocks noChangeArrowheads="1"/>
          </p:cNvSpPr>
          <p:nvPr/>
        </p:nvSpPr>
        <p:spPr bwMode="auto">
          <a:xfrm>
            <a:off x="6532563" y="4292600"/>
            <a:ext cx="1512887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de-DE" altLang="de-DE" sz="1400" b="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smtClean="0"/>
              <a:t>Implementierungsvererb.: Schlechtes Design?</a:t>
            </a:r>
            <a:endParaRPr lang="de-DE" altLang="de-DE" i="1" smtClean="0"/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484313"/>
            <a:ext cx="8640763" cy="865187"/>
          </a:xfrm>
        </p:spPr>
        <p:txBody>
          <a:bodyPr/>
          <a:lstStyle/>
          <a:p>
            <a:pPr eaLnBrk="1" hangingPunct="1"/>
            <a:r>
              <a:rPr lang="de-DE" altLang="de-DE" smtClean="0"/>
              <a:t>Mehrfachvererbung kann auf „schlechtes“ Design hindeuten</a:t>
            </a:r>
          </a:p>
          <a:p>
            <a:pPr marL="180975" lvl="1" indent="0" eaLnBrk="1" hangingPunct="1">
              <a:buFont typeface="Wingdings" charset="2"/>
              <a:buNone/>
            </a:pPr>
            <a:r>
              <a:rPr lang="de-DE" altLang="de-DE" smtClean="0"/>
              <a:t>Gemeinsamkeiten sollen explizit extrahiert bzw. das Design vereinfacht werden</a:t>
            </a:r>
            <a:endParaRPr lang="de-DE" altLang="de-DE" i="1" smtClean="0"/>
          </a:p>
        </p:txBody>
      </p:sp>
      <p:sp>
        <p:nvSpPr>
          <p:cNvPr id="21509" name="Rectangle 16"/>
          <p:cNvSpPr>
            <a:spLocks noChangeArrowheads="1"/>
          </p:cNvSpPr>
          <p:nvPr/>
        </p:nvSpPr>
        <p:spPr bwMode="auto">
          <a:xfrm>
            <a:off x="1187450" y="5302250"/>
            <a:ext cx="1655763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HiWi</a:t>
            </a:r>
          </a:p>
        </p:txBody>
      </p:sp>
      <p:sp>
        <p:nvSpPr>
          <p:cNvPr id="21510" name="Rectangle 17"/>
          <p:cNvSpPr>
            <a:spLocks noChangeArrowheads="1"/>
          </p:cNvSpPr>
          <p:nvPr/>
        </p:nvSpPr>
        <p:spPr bwMode="auto">
          <a:xfrm>
            <a:off x="1187450" y="5591175"/>
            <a:ext cx="1655763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11" name="Rectangle 18"/>
          <p:cNvSpPr>
            <a:spLocks noChangeArrowheads="1"/>
          </p:cNvSpPr>
          <p:nvPr/>
        </p:nvSpPr>
        <p:spPr bwMode="auto">
          <a:xfrm>
            <a:off x="1187450" y="5662613"/>
            <a:ext cx="1655763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12" name="Rectangle 19"/>
          <p:cNvSpPr>
            <a:spLocks noChangeArrowheads="1"/>
          </p:cNvSpPr>
          <p:nvPr/>
        </p:nvSpPr>
        <p:spPr bwMode="auto">
          <a:xfrm>
            <a:off x="393700" y="4005263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Student</a:t>
            </a:r>
          </a:p>
        </p:txBody>
      </p:sp>
      <p:sp>
        <p:nvSpPr>
          <p:cNvPr id="21513" name="Rectangle 20"/>
          <p:cNvSpPr>
            <a:spLocks noChangeArrowheads="1"/>
          </p:cNvSpPr>
          <p:nvPr/>
        </p:nvSpPr>
        <p:spPr bwMode="auto">
          <a:xfrm>
            <a:off x="395288" y="4294188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+matrikelNr : int</a:t>
            </a:r>
          </a:p>
        </p:txBody>
      </p:sp>
      <p:sp>
        <p:nvSpPr>
          <p:cNvPr id="21514" name="Rectangle 21"/>
          <p:cNvSpPr>
            <a:spLocks noChangeArrowheads="1"/>
          </p:cNvSpPr>
          <p:nvPr/>
        </p:nvSpPr>
        <p:spPr bwMode="auto">
          <a:xfrm>
            <a:off x="395288" y="4583113"/>
            <a:ext cx="1511300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15" name="AutoShape 22"/>
          <p:cNvSpPr>
            <a:spLocks noChangeArrowheads="1"/>
          </p:cNvSpPr>
          <p:nvPr/>
        </p:nvSpPr>
        <p:spPr bwMode="auto">
          <a:xfrm>
            <a:off x="971550" y="4654550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16" name="Line 23"/>
          <p:cNvSpPr>
            <a:spLocks noChangeShapeType="1"/>
          </p:cNvSpPr>
          <p:nvPr/>
        </p:nvSpPr>
        <p:spPr bwMode="auto">
          <a:xfrm>
            <a:off x="1042988" y="4870450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17" name="Rectangle 24"/>
          <p:cNvSpPr>
            <a:spLocks noChangeArrowheads="1"/>
          </p:cNvSpPr>
          <p:nvPr/>
        </p:nvSpPr>
        <p:spPr bwMode="auto">
          <a:xfrm>
            <a:off x="2122488" y="4005263"/>
            <a:ext cx="1512887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Mitarbeiter</a:t>
            </a:r>
          </a:p>
        </p:txBody>
      </p:sp>
      <p:sp>
        <p:nvSpPr>
          <p:cNvPr id="21518" name="Rectangle 25"/>
          <p:cNvSpPr>
            <a:spLocks noChangeArrowheads="1"/>
          </p:cNvSpPr>
          <p:nvPr/>
        </p:nvSpPr>
        <p:spPr bwMode="auto">
          <a:xfrm>
            <a:off x="2122488" y="4583113"/>
            <a:ext cx="1512887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19" name="Line 26"/>
          <p:cNvSpPr>
            <a:spLocks noChangeShapeType="1"/>
          </p:cNvSpPr>
          <p:nvPr/>
        </p:nvSpPr>
        <p:spPr bwMode="auto">
          <a:xfrm>
            <a:off x="1042988" y="5014913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20" name="Line 27"/>
          <p:cNvSpPr>
            <a:spLocks noChangeShapeType="1"/>
          </p:cNvSpPr>
          <p:nvPr/>
        </p:nvSpPr>
        <p:spPr bwMode="auto">
          <a:xfrm>
            <a:off x="1906588" y="5014913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21" name="AutoShape 28"/>
          <p:cNvSpPr>
            <a:spLocks noChangeArrowheads="1"/>
          </p:cNvSpPr>
          <p:nvPr/>
        </p:nvSpPr>
        <p:spPr bwMode="auto">
          <a:xfrm>
            <a:off x="2914650" y="4654550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22" name="Line 29"/>
          <p:cNvSpPr>
            <a:spLocks noChangeShapeType="1"/>
          </p:cNvSpPr>
          <p:nvPr/>
        </p:nvSpPr>
        <p:spPr bwMode="auto">
          <a:xfrm>
            <a:off x="2986088" y="4870450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23" name="Line 30"/>
          <p:cNvSpPr>
            <a:spLocks noChangeShapeType="1"/>
          </p:cNvSpPr>
          <p:nvPr/>
        </p:nvSpPr>
        <p:spPr bwMode="auto">
          <a:xfrm>
            <a:off x="2122488" y="5014913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24" name="Line 31"/>
          <p:cNvSpPr>
            <a:spLocks noChangeShapeType="1"/>
          </p:cNvSpPr>
          <p:nvPr/>
        </p:nvSpPr>
        <p:spPr bwMode="auto">
          <a:xfrm>
            <a:off x="2122488" y="5014913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25" name="Rectangle 32"/>
          <p:cNvSpPr>
            <a:spLocks noChangeArrowheads="1"/>
          </p:cNvSpPr>
          <p:nvPr/>
        </p:nvSpPr>
        <p:spPr bwMode="auto">
          <a:xfrm>
            <a:off x="1187450" y="2997200"/>
            <a:ext cx="1655763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+name : string</a:t>
            </a:r>
          </a:p>
        </p:txBody>
      </p:sp>
      <p:sp>
        <p:nvSpPr>
          <p:cNvPr id="21526" name="Rectangle 33"/>
          <p:cNvSpPr>
            <a:spLocks noChangeArrowheads="1"/>
          </p:cNvSpPr>
          <p:nvPr/>
        </p:nvSpPr>
        <p:spPr bwMode="auto">
          <a:xfrm>
            <a:off x="1187450" y="2708275"/>
            <a:ext cx="1655763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Person</a:t>
            </a:r>
          </a:p>
        </p:txBody>
      </p:sp>
      <p:sp>
        <p:nvSpPr>
          <p:cNvPr id="21527" name="Rectangle 34"/>
          <p:cNvSpPr>
            <a:spLocks noChangeArrowheads="1"/>
          </p:cNvSpPr>
          <p:nvPr/>
        </p:nvSpPr>
        <p:spPr bwMode="auto">
          <a:xfrm>
            <a:off x="1187450" y="3284538"/>
            <a:ext cx="1655763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28" name="AutoShape 35"/>
          <p:cNvSpPr>
            <a:spLocks noChangeArrowheads="1"/>
          </p:cNvSpPr>
          <p:nvPr/>
        </p:nvSpPr>
        <p:spPr bwMode="auto">
          <a:xfrm>
            <a:off x="2124075" y="3357563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29" name="Line 36"/>
          <p:cNvSpPr>
            <a:spLocks noChangeShapeType="1"/>
          </p:cNvSpPr>
          <p:nvPr/>
        </p:nvSpPr>
        <p:spPr bwMode="auto">
          <a:xfrm>
            <a:off x="2195513" y="3573463"/>
            <a:ext cx="0" cy="14446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30" name="Line 37"/>
          <p:cNvSpPr>
            <a:spLocks noChangeShapeType="1"/>
          </p:cNvSpPr>
          <p:nvPr/>
        </p:nvSpPr>
        <p:spPr bwMode="auto">
          <a:xfrm>
            <a:off x="2195513" y="3717925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31" name="Line 38"/>
          <p:cNvSpPr>
            <a:spLocks noChangeShapeType="1"/>
          </p:cNvSpPr>
          <p:nvPr/>
        </p:nvSpPr>
        <p:spPr bwMode="auto">
          <a:xfrm>
            <a:off x="3059113" y="3717925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32" name="AutoShape 39"/>
          <p:cNvSpPr>
            <a:spLocks noChangeArrowheads="1"/>
          </p:cNvSpPr>
          <p:nvPr/>
        </p:nvSpPr>
        <p:spPr bwMode="auto">
          <a:xfrm>
            <a:off x="1835150" y="3357563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33" name="Line 40"/>
          <p:cNvSpPr>
            <a:spLocks noChangeShapeType="1"/>
          </p:cNvSpPr>
          <p:nvPr/>
        </p:nvSpPr>
        <p:spPr bwMode="auto">
          <a:xfrm>
            <a:off x="1906588" y="3573463"/>
            <a:ext cx="0" cy="14446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34" name="Line 41"/>
          <p:cNvSpPr>
            <a:spLocks noChangeShapeType="1"/>
          </p:cNvSpPr>
          <p:nvPr/>
        </p:nvSpPr>
        <p:spPr bwMode="auto">
          <a:xfrm>
            <a:off x="1042988" y="3717925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35" name="Line 42"/>
          <p:cNvSpPr>
            <a:spLocks noChangeShapeType="1"/>
          </p:cNvSpPr>
          <p:nvPr/>
        </p:nvSpPr>
        <p:spPr bwMode="auto">
          <a:xfrm>
            <a:off x="1042988" y="3717925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36" name="Rectangle 43"/>
          <p:cNvSpPr>
            <a:spLocks noChangeArrowheads="1"/>
          </p:cNvSpPr>
          <p:nvPr/>
        </p:nvSpPr>
        <p:spPr bwMode="auto">
          <a:xfrm>
            <a:off x="2122488" y="4294188"/>
            <a:ext cx="1512887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+personalNr : int</a:t>
            </a:r>
          </a:p>
        </p:txBody>
      </p:sp>
      <p:sp>
        <p:nvSpPr>
          <p:cNvPr id="21537" name="Text Box 44"/>
          <p:cNvSpPr txBox="1">
            <a:spLocks noChangeArrowheads="1"/>
          </p:cNvSpPr>
          <p:nvPr/>
        </p:nvSpPr>
        <p:spPr bwMode="auto">
          <a:xfrm>
            <a:off x="1042988" y="3500438"/>
            <a:ext cx="7921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virtual</a:t>
            </a:r>
          </a:p>
        </p:txBody>
      </p:sp>
      <p:sp>
        <p:nvSpPr>
          <p:cNvPr id="21538" name="Text Box 45"/>
          <p:cNvSpPr txBox="1">
            <a:spLocks noChangeArrowheads="1"/>
          </p:cNvSpPr>
          <p:nvPr/>
        </p:nvSpPr>
        <p:spPr bwMode="auto">
          <a:xfrm>
            <a:off x="2266950" y="3500438"/>
            <a:ext cx="79216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virtual</a:t>
            </a:r>
          </a:p>
        </p:txBody>
      </p:sp>
      <p:sp>
        <p:nvSpPr>
          <p:cNvPr id="21539" name="Rectangle 19"/>
          <p:cNvSpPr>
            <a:spLocks noChangeArrowheads="1"/>
          </p:cNvSpPr>
          <p:nvPr/>
        </p:nvSpPr>
        <p:spPr bwMode="auto">
          <a:xfrm>
            <a:off x="4803775" y="4003675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Student</a:t>
            </a:r>
          </a:p>
        </p:txBody>
      </p:sp>
      <p:sp>
        <p:nvSpPr>
          <p:cNvPr id="21540" name="Rectangle 20"/>
          <p:cNvSpPr>
            <a:spLocks noChangeArrowheads="1"/>
          </p:cNvSpPr>
          <p:nvPr/>
        </p:nvSpPr>
        <p:spPr bwMode="auto">
          <a:xfrm>
            <a:off x="4805363" y="4292600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+matrikelNr : int</a:t>
            </a:r>
          </a:p>
        </p:txBody>
      </p:sp>
      <p:sp>
        <p:nvSpPr>
          <p:cNvPr id="21541" name="Rectangle 21"/>
          <p:cNvSpPr>
            <a:spLocks noChangeArrowheads="1"/>
          </p:cNvSpPr>
          <p:nvPr/>
        </p:nvSpPr>
        <p:spPr bwMode="auto">
          <a:xfrm>
            <a:off x="4805363" y="4581525"/>
            <a:ext cx="1511300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42" name="Rectangle 24"/>
          <p:cNvSpPr>
            <a:spLocks noChangeArrowheads="1"/>
          </p:cNvSpPr>
          <p:nvPr/>
        </p:nvSpPr>
        <p:spPr bwMode="auto">
          <a:xfrm>
            <a:off x="6532563" y="4003675"/>
            <a:ext cx="1512887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Mitarbeiter</a:t>
            </a:r>
          </a:p>
        </p:txBody>
      </p:sp>
      <p:sp>
        <p:nvSpPr>
          <p:cNvPr id="21543" name="Rectangle 25"/>
          <p:cNvSpPr>
            <a:spLocks noChangeArrowheads="1"/>
          </p:cNvSpPr>
          <p:nvPr/>
        </p:nvSpPr>
        <p:spPr bwMode="auto">
          <a:xfrm>
            <a:off x="6532563" y="4510088"/>
            <a:ext cx="1512887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44" name="Rectangle 32"/>
          <p:cNvSpPr>
            <a:spLocks noChangeArrowheads="1"/>
          </p:cNvSpPr>
          <p:nvPr/>
        </p:nvSpPr>
        <p:spPr bwMode="auto">
          <a:xfrm>
            <a:off x="5597525" y="2995613"/>
            <a:ext cx="1655763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+name : string</a:t>
            </a:r>
          </a:p>
        </p:txBody>
      </p:sp>
      <p:sp>
        <p:nvSpPr>
          <p:cNvPr id="21545" name="Rectangle 33"/>
          <p:cNvSpPr>
            <a:spLocks noChangeArrowheads="1"/>
          </p:cNvSpPr>
          <p:nvPr/>
        </p:nvSpPr>
        <p:spPr bwMode="auto">
          <a:xfrm>
            <a:off x="5597525" y="2706688"/>
            <a:ext cx="1655763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Person</a:t>
            </a:r>
          </a:p>
        </p:txBody>
      </p:sp>
      <p:sp>
        <p:nvSpPr>
          <p:cNvPr id="21546" name="Rectangle 34"/>
          <p:cNvSpPr>
            <a:spLocks noChangeArrowheads="1"/>
          </p:cNvSpPr>
          <p:nvPr/>
        </p:nvSpPr>
        <p:spPr bwMode="auto">
          <a:xfrm>
            <a:off x="5597525" y="3282950"/>
            <a:ext cx="1655763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47" name="AutoShape 35"/>
          <p:cNvSpPr>
            <a:spLocks noChangeArrowheads="1"/>
          </p:cNvSpPr>
          <p:nvPr/>
        </p:nvSpPr>
        <p:spPr bwMode="auto">
          <a:xfrm>
            <a:off x="6534150" y="3355975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48" name="Line 36"/>
          <p:cNvSpPr>
            <a:spLocks noChangeShapeType="1"/>
          </p:cNvSpPr>
          <p:nvPr/>
        </p:nvSpPr>
        <p:spPr bwMode="auto">
          <a:xfrm>
            <a:off x="6605588" y="3571875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49" name="Line 37"/>
          <p:cNvSpPr>
            <a:spLocks noChangeShapeType="1"/>
          </p:cNvSpPr>
          <p:nvPr/>
        </p:nvSpPr>
        <p:spPr bwMode="auto">
          <a:xfrm>
            <a:off x="6605588" y="371633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50" name="Line 38"/>
          <p:cNvSpPr>
            <a:spLocks noChangeShapeType="1"/>
          </p:cNvSpPr>
          <p:nvPr/>
        </p:nvSpPr>
        <p:spPr bwMode="auto">
          <a:xfrm>
            <a:off x="7469188" y="371633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51" name="AutoShape 39"/>
          <p:cNvSpPr>
            <a:spLocks noChangeArrowheads="1"/>
          </p:cNvSpPr>
          <p:nvPr/>
        </p:nvSpPr>
        <p:spPr bwMode="auto">
          <a:xfrm>
            <a:off x="6245225" y="3355975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52" name="Line 40"/>
          <p:cNvSpPr>
            <a:spLocks noChangeShapeType="1"/>
          </p:cNvSpPr>
          <p:nvPr/>
        </p:nvSpPr>
        <p:spPr bwMode="auto">
          <a:xfrm>
            <a:off x="6316663" y="3571875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53" name="Line 41"/>
          <p:cNvSpPr>
            <a:spLocks noChangeShapeType="1"/>
          </p:cNvSpPr>
          <p:nvPr/>
        </p:nvSpPr>
        <p:spPr bwMode="auto">
          <a:xfrm>
            <a:off x="5453063" y="371633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54" name="Line 42"/>
          <p:cNvSpPr>
            <a:spLocks noChangeShapeType="1"/>
          </p:cNvSpPr>
          <p:nvPr/>
        </p:nvSpPr>
        <p:spPr bwMode="auto">
          <a:xfrm>
            <a:off x="5453063" y="371633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55" name="Rectangle 16"/>
          <p:cNvSpPr>
            <a:spLocks noChangeArrowheads="1"/>
          </p:cNvSpPr>
          <p:nvPr/>
        </p:nvSpPr>
        <p:spPr bwMode="auto">
          <a:xfrm>
            <a:off x="4787900" y="5122863"/>
            <a:ext cx="1655763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HiWi</a:t>
            </a:r>
          </a:p>
        </p:txBody>
      </p:sp>
      <p:sp>
        <p:nvSpPr>
          <p:cNvPr id="21556" name="Rectangle 17"/>
          <p:cNvSpPr>
            <a:spLocks noChangeArrowheads="1"/>
          </p:cNvSpPr>
          <p:nvPr/>
        </p:nvSpPr>
        <p:spPr bwMode="auto">
          <a:xfrm>
            <a:off x="4787900" y="5411788"/>
            <a:ext cx="1655763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57" name="Rectangle 18"/>
          <p:cNvSpPr>
            <a:spLocks noChangeArrowheads="1"/>
          </p:cNvSpPr>
          <p:nvPr/>
        </p:nvSpPr>
        <p:spPr bwMode="auto">
          <a:xfrm>
            <a:off x="4787900" y="5483225"/>
            <a:ext cx="1655763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58" name="Rectangle 24"/>
          <p:cNvSpPr>
            <a:spLocks noChangeArrowheads="1"/>
          </p:cNvSpPr>
          <p:nvPr/>
        </p:nvSpPr>
        <p:spPr bwMode="auto">
          <a:xfrm>
            <a:off x="7404100" y="5443538"/>
            <a:ext cx="1512888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Employment</a:t>
            </a:r>
          </a:p>
        </p:txBody>
      </p:sp>
      <p:sp>
        <p:nvSpPr>
          <p:cNvPr id="21559" name="Rectangle 25"/>
          <p:cNvSpPr>
            <a:spLocks noChangeArrowheads="1"/>
          </p:cNvSpPr>
          <p:nvPr/>
        </p:nvSpPr>
        <p:spPr bwMode="auto">
          <a:xfrm>
            <a:off x="7404100" y="6021388"/>
            <a:ext cx="1512888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60" name="Rectangle 43"/>
          <p:cNvSpPr>
            <a:spLocks noChangeArrowheads="1"/>
          </p:cNvSpPr>
          <p:nvPr/>
        </p:nvSpPr>
        <p:spPr bwMode="auto">
          <a:xfrm>
            <a:off x="7404100" y="5732463"/>
            <a:ext cx="1512888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+personalNr : int</a:t>
            </a:r>
          </a:p>
        </p:txBody>
      </p:sp>
      <p:sp>
        <p:nvSpPr>
          <p:cNvPr id="21561" name="Line 29"/>
          <p:cNvSpPr>
            <a:spLocks noChangeShapeType="1"/>
          </p:cNvSpPr>
          <p:nvPr/>
        </p:nvSpPr>
        <p:spPr bwMode="auto">
          <a:xfrm>
            <a:off x="5532438" y="4868863"/>
            <a:ext cx="0" cy="25400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62" name="AutoShape 28"/>
          <p:cNvSpPr>
            <a:spLocks noChangeArrowheads="1"/>
          </p:cNvSpPr>
          <p:nvPr/>
        </p:nvSpPr>
        <p:spPr bwMode="auto">
          <a:xfrm>
            <a:off x="5461000" y="4652963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cxnSp>
        <p:nvCxnSpPr>
          <p:cNvPr id="21563" name="Gewinkelte Verbindung 2"/>
          <p:cNvCxnSpPr>
            <a:cxnSpLocks noChangeShapeType="1"/>
          </p:cNvCxnSpPr>
          <p:nvPr/>
        </p:nvCxnSpPr>
        <p:spPr bwMode="auto">
          <a:xfrm rot="16200000" flipH="1">
            <a:off x="6420644" y="4822031"/>
            <a:ext cx="179388" cy="1787525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 type="diamond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64" name="Gewinkelte Verbindung 75"/>
          <p:cNvCxnSpPr>
            <a:cxnSpLocks noChangeShapeType="1"/>
          </p:cNvCxnSpPr>
          <p:nvPr/>
        </p:nvCxnSpPr>
        <p:spPr bwMode="auto">
          <a:xfrm rot="16200000" flipH="1">
            <a:off x="7329488" y="4613275"/>
            <a:ext cx="790575" cy="873125"/>
          </a:xfrm>
          <a:prstGeom prst="bentConnector3">
            <a:avLst>
              <a:gd name="adj1" fmla="val 56546"/>
            </a:avLst>
          </a:prstGeom>
          <a:noFill/>
          <a:ln w="9525" algn="ctr">
            <a:solidFill>
              <a:schemeClr val="tx1"/>
            </a:solidFill>
            <a:round/>
            <a:headEnd type="diamond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3" name="Abgerundete rechteckige Legende 82"/>
          <p:cNvSpPr/>
          <p:nvPr/>
        </p:nvSpPr>
        <p:spPr>
          <a:xfrm>
            <a:off x="2484438" y="5656263"/>
            <a:ext cx="2970212" cy="868362"/>
          </a:xfrm>
          <a:prstGeom prst="wedgeRoundRectCallout">
            <a:avLst>
              <a:gd name="adj1" fmla="val 33157"/>
              <a:gd name="adj2" fmla="val -7466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Ein Hiwi </a:t>
            </a:r>
            <a:r>
              <a:rPr lang="de-DE" b="1" dirty="0">
                <a:solidFill>
                  <a:schemeClr val="bg1"/>
                </a:solidFill>
              </a:rPr>
              <a:t>ist ein</a:t>
            </a:r>
            <a:r>
              <a:rPr lang="de-DE" dirty="0">
                <a:solidFill>
                  <a:schemeClr val="bg1"/>
                </a:solidFill>
              </a:rPr>
              <a:t> Student, </a:t>
            </a:r>
            <a:r>
              <a:rPr lang="de-DE" b="1" dirty="0">
                <a:solidFill>
                  <a:schemeClr val="bg1"/>
                </a:solidFill>
              </a:rPr>
              <a:t>mit einer </a:t>
            </a:r>
            <a:r>
              <a:rPr lang="de-DE" dirty="0">
                <a:solidFill>
                  <a:schemeClr val="bg1"/>
                </a:solidFill>
              </a:rPr>
              <a:t>Beschäftigung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el 1"/>
          <p:cNvSpPr>
            <a:spLocks noGrp="1"/>
          </p:cNvSpPr>
          <p:nvPr>
            <p:ph type="title"/>
          </p:nvPr>
        </p:nvSpPr>
        <p:spPr>
          <a:xfrm>
            <a:off x="377825" y="488950"/>
            <a:ext cx="7200900" cy="838200"/>
          </a:xfrm>
        </p:spPr>
        <p:txBody>
          <a:bodyPr/>
          <a:lstStyle/>
          <a:p>
            <a:r>
              <a:rPr lang="de-DE" altLang="de-DE" smtClean="0"/>
              <a:t>Mehrfachvererbung: Mixins</a:t>
            </a:r>
          </a:p>
        </p:txBody>
      </p:sp>
      <p:sp>
        <p:nvSpPr>
          <p:cNvPr id="22531" name="Rechteck 3"/>
          <p:cNvSpPr>
            <a:spLocks noChangeArrowheads="1"/>
          </p:cNvSpPr>
          <p:nvPr/>
        </p:nvSpPr>
        <p:spPr bwMode="auto">
          <a:xfrm>
            <a:off x="468313" y="1844675"/>
            <a:ext cx="6119812" cy="421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&lt;	  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				</a:t>
            </a:r>
            <a:r>
              <a:rPr lang="de-DE" altLang="de-DE" sz="18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>
                <a:solidFill>
                  <a:srgbClr val="644632"/>
                </a:solidFill>
                <a:latin typeface="Consolas" pitchFamily="49" charset="0"/>
              </a:rPr>
              <a:t>Logger</a:t>
            </a: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				</a:t>
            </a:r>
            <a:r>
              <a:rPr lang="de-DE" altLang="de-DE" sz="18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>
                <a:solidFill>
                  <a:srgbClr val="644632"/>
                </a:solidFill>
                <a:latin typeface="Consolas" pitchFamily="49" charset="0"/>
              </a:rPr>
              <a:t>Security</a:t>
            </a: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				</a:t>
            </a:r>
            <a:r>
              <a:rPr lang="de-DE" altLang="de-DE" sz="18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>
                <a:solidFill>
                  <a:srgbClr val="644632"/>
                </a:solidFill>
                <a:latin typeface="Consolas" pitchFamily="49" charset="0"/>
              </a:rPr>
              <a:t>OperatingSystem</a:t>
            </a: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				</a:t>
            </a:r>
            <a:r>
              <a:rPr lang="de-DE" altLang="de-DE" sz="18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>
                <a:solidFill>
                  <a:srgbClr val="644632"/>
                </a:solidFill>
                <a:latin typeface="Consolas" pitchFamily="49" charset="0"/>
              </a:rPr>
              <a:t>Platform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>
                <a:solidFill>
                  <a:srgbClr val="005032"/>
                </a:solidFill>
                <a:latin typeface="Consolas" pitchFamily="49" charset="0"/>
              </a:rPr>
              <a:t>System</a:t>
            </a: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 :	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				</a:t>
            </a:r>
            <a:r>
              <a:rPr lang="de-DE" altLang="de-DE" sz="1800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>
                <a:solidFill>
                  <a:srgbClr val="644632"/>
                </a:solidFill>
                <a:latin typeface="Consolas" pitchFamily="49" charset="0"/>
              </a:rPr>
              <a:t>Logger</a:t>
            </a: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				</a:t>
            </a:r>
            <a:r>
              <a:rPr lang="de-DE" altLang="de-DE" sz="1800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>
                <a:solidFill>
                  <a:srgbClr val="644632"/>
                </a:solidFill>
                <a:latin typeface="Consolas" pitchFamily="49" charset="0"/>
              </a:rPr>
              <a:t>Security</a:t>
            </a: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				</a:t>
            </a:r>
            <a:r>
              <a:rPr lang="de-DE" altLang="de-DE" sz="1800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>
                <a:solidFill>
                  <a:srgbClr val="644632"/>
                </a:solidFill>
                <a:latin typeface="Consolas" pitchFamily="49" charset="0"/>
              </a:rPr>
              <a:t>OperatingSystem</a:t>
            </a: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   			   	</a:t>
            </a:r>
            <a:r>
              <a:rPr lang="de-DE" altLang="de-DE" sz="1800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>
                <a:solidFill>
                  <a:srgbClr val="644632"/>
                </a:solidFill>
                <a:latin typeface="Consolas" pitchFamily="49" charset="0"/>
              </a:rPr>
              <a:t>Platform</a:t>
            </a: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latin typeface="Consolas" pitchFamily="49" charset="0"/>
            </a:endParaRPr>
          </a:p>
        </p:txBody>
      </p:sp>
      <p:sp>
        <p:nvSpPr>
          <p:cNvPr id="5" name="Abgerundete rechteckige Legende 4"/>
          <p:cNvSpPr/>
          <p:nvPr/>
        </p:nvSpPr>
        <p:spPr>
          <a:xfrm>
            <a:off x="4500563" y="1773238"/>
            <a:ext cx="2970212" cy="868362"/>
          </a:xfrm>
          <a:prstGeom prst="wedgeRoundRectCallout">
            <a:avLst>
              <a:gd name="adj1" fmla="val -45243"/>
              <a:gd name="adj2" fmla="val 6739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err="1">
                <a:solidFill>
                  <a:schemeClr val="bg1"/>
                </a:solidFill>
              </a:rPr>
              <a:t>Mixins</a:t>
            </a:r>
            <a:r>
              <a:rPr lang="de-DE" dirty="0">
                <a:solidFill>
                  <a:schemeClr val="bg1"/>
                </a:solidFill>
              </a:rPr>
              <a:t> werden als Typparameter definiert</a:t>
            </a:r>
          </a:p>
        </p:txBody>
      </p:sp>
      <p:sp>
        <p:nvSpPr>
          <p:cNvPr id="6" name="Abgerundete rechteckige Legende 5"/>
          <p:cNvSpPr/>
          <p:nvPr/>
        </p:nvSpPr>
        <p:spPr>
          <a:xfrm>
            <a:off x="2843213" y="5224463"/>
            <a:ext cx="2971800" cy="868362"/>
          </a:xfrm>
          <a:prstGeom prst="wedgeRoundRectCallout">
            <a:avLst>
              <a:gd name="adj1" fmla="val -29563"/>
              <a:gd name="adj2" fmla="val -8261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Und </a:t>
            </a:r>
            <a:r>
              <a:rPr lang="de-DE" dirty="0" smtClean="0">
                <a:solidFill>
                  <a:schemeClr val="bg1"/>
                </a:solidFill>
              </a:rPr>
              <a:t>„reingemischt“ </a:t>
            </a:r>
            <a:r>
              <a:rPr lang="de-DE" dirty="0">
                <a:solidFill>
                  <a:schemeClr val="bg1"/>
                </a:solidFill>
              </a:rPr>
              <a:t>mit Mehrfachvererbung!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el 1"/>
          <p:cNvSpPr>
            <a:spLocks noGrp="1"/>
          </p:cNvSpPr>
          <p:nvPr>
            <p:ph type="title"/>
          </p:nvPr>
        </p:nvSpPr>
        <p:spPr>
          <a:xfrm>
            <a:off x="377825" y="488950"/>
            <a:ext cx="7200900" cy="838200"/>
          </a:xfrm>
        </p:spPr>
        <p:txBody>
          <a:bodyPr/>
          <a:lstStyle/>
          <a:p>
            <a:r>
              <a:rPr lang="de-DE" altLang="de-DE" smtClean="0"/>
              <a:t>Mehrfachvererbung: Mixins</a:t>
            </a:r>
          </a:p>
        </p:txBody>
      </p:sp>
      <p:sp>
        <p:nvSpPr>
          <p:cNvPr id="23555" name="Rechteck 6"/>
          <p:cNvSpPr>
            <a:spLocks noChangeArrowheads="1"/>
          </p:cNvSpPr>
          <p:nvPr/>
        </p:nvSpPr>
        <p:spPr bwMode="auto">
          <a:xfrm>
            <a:off x="539750" y="3141663"/>
            <a:ext cx="8280400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main(</a:t>
            </a: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argc, </a:t>
            </a: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char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**argv)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  System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ConsoleLogger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PasswordSecurity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MacOSX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Enterprise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&gt; system;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 system.print(</a:t>
            </a:r>
            <a:r>
              <a:rPr lang="de-DE" altLang="de-DE" sz="1400" b="0">
                <a:solidFill>
                  <a:srgbClr val="2A00FF"/>
                </a:solidFill>
                <a:latin typeface="Consolas" pitchFamily="49" charset="0"/>
              </a:rPr>
              <a:t>"Yihaa!"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 cout &lt;&lt; </a:t>
            </a:r>
            <a:r>
              <a:rPr lang="de-DE" altLang="de-DE" sz="1400" b="0">
                <a:solidFill>
                  <a:srgbClr val="2A00FF"/>
                </a:solidFill>
                <a:latin typeface="Consolas" pitchFamily="49" charset="0"/>
              </a:rPr>
              <a:t>"Password accepted: "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&lt;&lt; system.checkPassword(</a:t>
            </a:r>
            <a:r>
              <a:rPr lang="de-DE" altLang="de-DE" sz="1400" b="0">
                <a:solidFill>
                  <a:srgbClr val="2A00FF"/>
                </a:solidFill>
                <a:latin typeface="Consolas" pitchFamily="49" charset="0"/>
              </a:rPr>
              <a:t>"*****"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) &lt;&lt; </a:t>
            </a:r>
            <a:r>
              <a:rPr lang="de-DE" altLang="de-DE" sz="140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4643438" y="2090738"/>
            <a:ext cx="3232150" cy="1050925"/>
          </a:xfrm>
          <a:prstGeom prst="wedgeRoundRectCallout">
            <a:avLst>
              <a:gd name="adj1" fmla="val 24932"/>
              <a:gd name="adj2" fmla="val 8879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Benutzer kann eine konkrete Implementierung „zusammenmischen“</a:t>
            </a:r>
          </a:p>
        </p:txBody>
      </p:sp>
      <p:sp>
        <p:nvSpPr>
          <p:cNvPr id="9" name="Abgerundete rechteckige Legende 8"/>
          <p:cNvSpPr/>
          <p:nvPr/>
        </p:nvSpPr>
        <p:spPr>
          <a:xfrm>
            <a:off x="508080" y="5037138"/>
            <a:ext cx="3446462" cy="1050925"/>
          </a:xfrm>
          <a:prstGeom prst="wedgeRoundRectCallout">
            <a:avLst>
              <a:gd name="adj1" fmla="val 50668"/>
              <a:gd name="adj2" fmla="val -8971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Und das Verhalten der Instanz wird dadurch flexibel </a:t>
            </a:r>
            <a:r>
              <a:rPr lang="de-DE" b="1" dirty="0">
                <a:solidFill>
                  <a:schemeClr val="bg1"/>
                </a:solidFill>
              </a:rPr>
              <a:t>kombiniert</a:t>
            </a:r>
            <a:r>
              <a:rPr lang="de-DE" dirty="0">
                <a:solidFill>
                  <a:schemeClr val="bg1"/>
                </a:solidFill>
              </a:rPr>
              <a:t> und </a:t>
            </a:r>
            <a:r>
              <a:rPr lang="de-DE" b="1" dirty="0">
                <a:solidFill>
                  <a:schemeClr val="bg1"/>
                </a:solidFill>
              </a:rPr>
              <a:t>konfiguriert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323850" y="1484313"/>
            <a:ext cx="3910013" cy="1050925"/>
          </a:xfrm>
          <a:prstGeom prst="wedgeRoundRectCallout">
            <a:avLst>
              <a:gd name="adj1" fmla="val 17457"/>
              <a:gd name="adj2" fmla="val 1244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Die C++ </a:t>
            </a:r>
            <a:r>
              <a:rPr lang="de-DE" b="1" dirty="0">
                <a:solidFill>
                  <a:schemeClr val="bg1"/>
                </a:solidFill>
              </a:rPr>
              <a:t>Standard Template Library </a:t>
            </a:r>
            <a:r>
              <a:rPr lang="de-DE" dirty="0">
                <a:solidFill>
                  <a:schemeClr val="bg1"/>
                </a:solidFill>
              </a:rPr>
              <a:t>(STL) macht ausgiebigen Gebrauch von </a:t>
            </a:r>
            <a:r>
              <a:rPr lang="de-DE" dirty="0" err="1">
                <a:solidFill>
                  <a:schemeClr val="bg1"/>
                </a:solidFill>
              </a:rPr>
              <a:t>Mixins</a:t>
            </a:r>
            <a:r>
              <a:rPr lang="de-DE" dirty="0">
                <a:solidFill>
                  <a:schemeClr val="bg1"/>
                </a:solidFill>
              </a:rPr>
              <a:t> …. 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5436096" y="5312569"/>
            <a:ext cx="3589337" cy="937416"/>
          </a:xfrm>
          <a:prstGeom prst="wedgeRoundRectCallout">
            <a:avLst>
              <a:gd name="adj1" fmla="val -27553"/>
              <a:gd name="adj2" fmla="val 1921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Wo sind eigentlich die Methoden </a:t>
            </a:r>
            <a:r>
              <a:rPr lang="de-DE" i="1" dirty="0" err="1" smtClean="0">
                <a:solidFill>
                  <a:schemeClr val="bg1"/>
                </a:solidFill>
              </a:rPr>
              <a:t>print</a:t>
            </a:r>
            <a:r>
              <a:rPr lang="de-DE" i="1" dirty="0" smtClean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und </a:t>
            </a:r>
            <a:r>
              <a:rPr lang="de-DE" i="1" dirty="0" err="1" smtClean="0">
                <a:solidFill>
                  <a:schemeClr val="bg1"/>
                </a:solidFill>
              </a:rPr>
              <a:t>checkPassword</a:t>
            </a:r>
            <a:r>
              <a:rPr lang="de-DE" i="1" dirty="0" smtClean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definiert?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4828236" y="5348690"/>
            <a:ext cx="607860" cy="8651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400" b="1" dirty="0">
                <a:solidFill>
                  <a:srgbClr val="005AA9"/>
                </a:solidFill>
              </a:rPr>
              <a:t>?</a:t>
            </a:r>
            <a:endParaRPr lang="en-US" sz="11500" b="1" dirty="0">
              <a:solidFill>
                <a:srgbClr val="005AA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7" grpId="0" animBg="1"/>
      <p:bldP spid="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z="7200" b="0" smtClean="0">
                <a:latin typeface="Earwig Factory" pitchFamily="2" charset="0"/>
              </a:rPr>
              <a:t>Intermezzo</a:t>
            </a:r>
          </a:p>
        </p:txBody>
      </p:sp>
      <p:pic>
        <p:nvPicPr>
          <p:cNvPr id="24579" name="Picture 2" descr="C:\Users\anjorin\Dropbox\Home\documents\uni\c++_praktikum\SoSe2013\Clipart\iStock_000007216207XSma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225" y="4054475"/>
            <a:ext cx="3646488" cy="241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0" name="Textfeld 4"/>
          <p:cNvSpPr txBox="1">
            <a:spLocks noChangeArrowheads="1"/>
          </p:cNvSpPr>
          <p:nvPr/>
        </p:nvSpPr>
        <p:spPr bwMode="auto">
          <a:xfrm>
            <a:off x="396875" y="1987550"/>
            <a:ext cx="5662613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Also – Mehrfachvererbung: Ja oder nein?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Mehrfachvererbung: Ja oder Nein?</a:t>
            </a:r>
          </a:p>
        </p:txBody>
      </p:sp>
      <p:sp>
        <p:nvSpPr>
          <p:cNvPr id="25603" name="Textfeld 3"/>
          <p:cNvSpPr txBox="1">
            <a:spLocks noChangeArrowheads="1"/>
          </p:cNvSpPr>
          <p:nvPr/>
        </p:nvSpPr>
        <p:spPr bwMode="auto">
          <a:xfrm>
            <a:off x="1258888" y="2133600"/>
            <a:ext cx="7183437" cy="266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AutoNum type="arabicPeriod"/>
            </a:pPr>
            <a:r>
              <a:rPr lang="de-DE" altLang="de-DE" dirty="0"/>
              <a:t>Schnittstellenvererbung</a:t>
            </a:r>
            <a:r>
              <a:rPr lang="de-DE" altLang="de-DE" b="0" dirty="0"/>
              <a:t> </a:t>
            </a:r>
            <a:r>
              <a:rPr lang="de-DE" altLang="de-DE" b="0" dirty="0" smtClean="0"/>
              <a:t>sinnvoll</a:t>
            </a:r>
            <a:r>
              <a:rPr lang="de-DE" altLang="de-DE" b="0" dirty="0"/>
              <a:t>, nützlich (Design!) und </a:t>
            </a:r>
            <a:r>
              <a:rPr lang="de-DE" altLang="de-DE" b="0" dirty="0" smtClean="0"/>
              <a:t>zumeist unproblematisch</a:t>
            </a:r>
            <a:endParaRPr lang="de-DE" altLang="de-DE" b="0" dirty="0"/>
          </a:p>
          <a:p>
            <a:pPr algn="ctr" eaLnBrk="1" hangingPunct="1">
              <a:spcBef>
                <a:spcPct val="0"/>
              </a:spcBef>
              <a:buSzTx/>
              <a:buFont typeface="Arial" charset="0"/>
              <a:buAutoNum type="arabicPeriod"/>
            </a:pPr>
            <a:endParaRPr lang="de-DE" altLang="de-DE" b="0" dirty="0"/>
          </a:p>
          <a:p>
            <a:pPr algn="ctr" eaLnBrk="1" hangingPunct="1">
              <a:spcBef>
                <a:spcPct val="0"/>
              </a:spcBef>
              <a:buSzTx/>
              <a:buFont typeface="Arial" charset="0"/>
              <a:buAutoNum type="arabicPeriod"/>
            </a:pPr>
            <a:endParaRPr lang="de-DE" altLang="de-DE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AutoNum type="arabicPeriod"/>
            </a:pPr>
            <a:r>
              <a:rPr lang="de-DE" altLang="de-DE" dirty="0"/>
              <a:t>Implementierungsvererbung</a:t>
            </a:r>
            <a:r>
              <a:rPr lang="de-DE" altLang="de-DE" b="0" dirty="0"/>
              <a:t> problematisch und zu vermeiden (Komposition vorziehen)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AutoNum type="arabicPeriod"/>
            </a:pPr>
            <a:endParaRPr lang="de-DE" altLang="de-DE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AutoNum type="arabicPeriod"/>
            </a:pPr>
            <a:endParaRPr lang="de-DE" altLang="de-DE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AutoNum type="arabicPeriod"/>
            </a:pPr>
            <a:r>
              <a:rPr lang="de-DE" altLang="de-DE" dirty="0" err="1"/>
              <a:t>Mixins</a:t>
            </a:r>
            <a:r>
              <a:rPr lang="de-DE" altLang="de-DE" b="0" dirty="0"/>
              <a:t> durchaus sinnvoll </a:t>
            </a:r>
            <a:r>
              <a:rPr lang="de-DE" altLang="de-DE" b="0" dirty="0" smtClean="0"/>
              <a:t>- eigentlich </a:t>
            </a:r>
            <a:r>
              <a:rPr lang="de-DE" altLang="de-DE" b="0" dirty="0"/>
              <a:t>eine Art </a:t>
            </a:r>
            <a:r>
              <a:rPr lang="de-DE" altLang="de-DE" b="0" dirty="0" smtClean="0"/>
              <a:t>Komposition</a:t>
            </a:r>
            <a:endParaRPr lang="de-DE" altLang="de-DE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Funktions- und Methodenzeiger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795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Zeiger auf Funktionen: Motivation</a:t>
            </a:r>
          </a:p>
        </p:txBody>
      </p:sp>
      <p:sp>
        <p:nvSpPr>
          <p:cNvPr id="26627" name="Rechteck 3"/>
          <p:cNvSpPr>
            <a:spLocks noChangeArrowheads="1"/>
          </p:cNvSpPr>
          <p:nvPr/>
        </p:nvSpPr>
        <p:spPr bwMode="auto">
          <a:xfrm>
            <a:off x="1979613" y="2060575"/>
            <a:ext cx="5256212" cy="893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644632"/>
                </a:solidFill>
                <a:latin typeface="Consolas" pitchFamily="49" charset="0"/>
              </a:rPr>
              <a:t>F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applyToSequence(</a:t>
            </a:r>
            <a:r>
              <a:rPr lang="en-US" altLang="de-DE" sz="1400" b="0">
                <a:solidFill>
                  <a:srgbClr val="644632"/>
                </a:solidFill>
                <a:latin typeface="Consolas" pitchFamily="49" charset="0"/>
              </a:rPr>
              <a:t>F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function, </a:t>
            </a:r>
            <a:r>
              <a:rPr lang="en-US" altLang="de-DE" sz="1400" b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* begin, </a:t>
            </a:r>
            <a:r>
              <a:rPr lang="en-US" altLang="de-DE" sz="1400" b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* end){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7F0055"/>
                </a:solidFill>
                <a:latin typeface="Consolas" pitchFamily="49" charset="0"/>
              </a:rPr>
              <a:t>	while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(begin != end) function(*begin++);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6" name="Abgerundete rechteckige Legende 5"/>
          <p:cNvSpPr/>
          <p:nvPr/>
        </p:nvSpPr>
        <p:spPr>
          <a:xfrm>
            <a:off x="3357563" y="2997200"/>
            <a:ext cx="3595687" cy="539750"/>
          </a:xfrm>
          <a:prstGeom prst="wedgeRoundRectCallout">
            <a:avLst>
              <a:gd name="adj1" fmla="val -11312"/>
              <a:gd name="adj2" fmla="val -10082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Ermöglicht kompakte, elegante, und sehr generische Algorithmen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4643438" y="1192213"/>
            <a:ext cx="3595687" cy="868362"/>
          </a:xfrm>
          <a:prstGeom prst="wedgeRoundRectCallout">
            <a:avLst>
              <a:gd name="adj1" fmla="val -44513"/>
              <a:gd name="adj2" fmla="val 8033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>
                <a:solidFill>
                  <a:schemeClr val="bg1"/>
                </a:solidFill>
              </a:rPr>
              <a:t>function</a:t>
            </a:r>
            <a:r>
              <a:rPr lang="de-DE" dirty="0">
                <a:solidFill>
                  <a:schemeClr val="bg1"/>
                </a:solidFill>
              </a:rPr>
              <a:t> wird hier als Funktion übergeben und kann als solche direkt verwendet werden</a:t>
            </a:r>
          </a:p>
        </p:txBody>
      </p:sp>
      <p:sp>
        <p:nvSpPr>
          <p:cNvPr id="26630" name="Rechteck 5"/>
          <p:cNvSpPr>
            <a:spLocks noChangeArrowheads="1"/>
          </p:cNvSpPr>
          <p:nvPr/>
        </p:nvSpPr>
        <p:spPr bwMode="auto">
          <a:xfrm>
            <a:off x="2051050" y="3933825"/>
            <a:ext cx="4572000" cy="69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pt-BR" altLang="de-DE" sz="14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pt-BR" altLang="de-DE" sz="1400" b="0">
                <a:solidFill>
                  <a:srgbClr val="000000"/>
                </a:solidFill>
                <a:latin typeface="Consolas" pitchFamily="49" charset="0"/>
              </a:rPr>
              <a:t> n[] = {-1, 20, 33, 120};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applyToSequence(print&lt;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&gt;, n, n + 4);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applyToSequence(validateAges, n, n + 4);</a:t>
            </a:r>
            <a:endParaRPr lang="de-DE" altLang="de-DE" sz="1400" b="0"/>
          </a:p>
        </p:txBody>
      </p:sp>
      <p:cxnSp>
        <p:nvCxnSpPr>
          <p:cNvPr id="26631" name="Gerade Verbindung 48"/>
          <p:cNvCxnSpPr>
            <a:cxnSpLocks noChangeShapeType="1"/>
          </p:cNvCxnSpPr>
          <p:nvPr/>
        </p:nvCxnSpPr>
        <p:spPr bwMode="auto">
          <a:xfrm>
            <a:off x="468313" y="3789363"/>
            <a:ext cx="835183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Abgerundete rechteckige Legende 9"/>
          <p:cNvSpPr/>
          <p:nvPr/>
        </p:nvSpPr>
        <p:spPr>
          <a:xfrm>
            <a:off x="4211638" y="4652963"/>
            <a:ext cx="4784725" cy="868362"/>
          </a:xfrm>
          <a:prstGeom prst="wedgeRoundRectCallout">
            <a:avLst>
              <a:gd name="adj1" fmla="val -37587"/>
              <a:gd name="adj2" fmla="val -6195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Verwendung ist </a:t>
            </a:r>
            <a:r>
              <a:rPr lang="de-DE" b="1" dirty="0">
                <a:solidFill>
                  <a:schemeClr val="bg1"/>
                </a:solidFill>
              </a:rPr>
              <a:t>sehr leichtgewichtig</a:t>
            </a:r>
            <a:r>
              <a:rPr lang="de-DE" dirty="0">
                <a:solidFill>
                  <a:schemeClr val="bg1"/>
                </a:solidFill>
              </a:rPr>
              <a:t> und erfordert keine extra Klassen/Schnittstellen für viele kleinen Funktionen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395288" y="5686425"/>
            <a:ext cx="4784725" cy="652463"/>
          </a:xfrm>
          <a:prstGeom prst="wedgeRoundRectCallout">
            <a:avLst>
              <a:gd name="adj1" fmla="val -30686"/>
              <a:gd name="adj2" fmla="val -2783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Sogenannte </a:t>
            </a:r>
            <a:r>
              <a:rPr lang="de-DE" b="1" dirty="0">
                <a:solidFill>
                  <a:schemeClr val="bg1"/>
                </a:solidFill>
              </a:rPr>
              <a:t>Callback-Funktionen</a:t>
            </a:r>
            <a:r>
              <a:rPr lang="de-DE" dirty="0">
                <a:solidFill>
                  <a:schemeClr val="bg1"/>
                </a:solidFill>
              </a:rPr>
              <a:t> können </a:t>
            </a:r>
            <a:r>
              <a:rPr lang="de-DE" dirty="0" err="1">
                <a:solidFill>
                  <a:schemeClr val="bg1"/>
                </a:solidFill>
              </a:rPr>
              <a:t>Listener</a:t>
            </a:r>
            <a:r>
              <a:rPr lang="de-DE" dirty="0">
                <a:solidFill>
                  <a:schemeClr val="bg1"/>
                </a:solidFill>
              </a:rPr>
              <a:t>/Observer in Java komplett ersetzen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Zeiger auf Funktionen: Beispiel</a:t>
            </a:r>
          </a:p>
        </p:txBody>
      </p:sp>
      <p:sp>
        <p:nvSpPr>
          <p:cNvPr id="27651" name="Rechteck 2"/>
          <p:cNvSpPr>
            <a:spLocks noChangeArrowheads="1"/>
          </p:cNvSpPr>
          <p:nvPr/>
        </p:nvSpPr>
        <p:spPr bwMode="auto">
          <a:xfrm>
            <a:off x="341313" y="2420938"/>
            <a:ext cx="5526087" cy="289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644632"/>
                </a:solidFill>
                <a:latin typeface="Consolas" pitchFamily="49" charset="0"/>
              </a:rPr>
              <a:t>S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print(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644632"/>
                </a:solidFill>
                <a:latin typeface="Consolas" pitchFamily="49" charset="0"/>
              </a:rPr>
              <a:t>S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&amp; s){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	cout &lt;&lt; </a:t>
            </a:r>
            <a:r>
              <a:rPr lang="de-DE" altLang="de-DE" sz="1400" b="0">
                <a:solidFill>
                  <a:srgbClr val="2A00FF"/>
                </a:solidFill>
                <a:latin typeface="Consolas" pitchFamily="49" charset="0"/>
              </a:rPr>
              <a:t>":::&gt;  "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&lt;&lt; s;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	cout &lt;&lt; </a:t>
            </a:r>
            <a:r>
              <a:rPr lang="de-DE" altLang="de-DE" sz="1400" b="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validateAges(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a){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	if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(a &gt; 100 || a &lt; 0){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		cout	&lt;&lt; a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			&lt;&lt; </a:t>
            </a:r>
            <a:r>
              <a:rPr lang="en-US" altLang="de-DE" sz="1400" b="0">
                <a:solidFill>
                  <a:srgbClr val="2A00FF"/>
                </a:solidFill>
                <a:latin typeface="Consolas" pitchFamily="49" charset="0"/>
              </a:rPr>
              <a:t>" is not a valid age!"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			&lt;&lt; </a:t>
            </a:r>
            <a:r>
              <a:rPr lang="en-US" altLang="de-DE" sz="1400" b="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cxnSp>
        <p:nvCxnSpPr>
          <p:cNvPr id="27652" name="Gerade Verbindung 48"/>
          <p:cNvCxnSpPr>
            <a:cxnSpLocks noChangeShapeType="1"/>
          </p:cNvCxnSpPr>
          <p:nvPr/>
        </p:nvCxnSpPr>
        <p:spPr bwMode="auto">
          <a:xfrm>
            <a:off x="4427538" y="1582738"/>
            <a:ext cx="0" cy="4654550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53" name="Rechteck 3"/>
          <p:cNvSpPr>
            <a:spLocks noChangeArrowheads="1"/>
          </p:cNvSpPr>
          <p:nvPr/>
        </p:nvSpPr>
        <p:spPr bwMode="auto">
          <a:xfrm>
            <a:off x="4572000" y="3143250"/>
            <a:ext cx="4572000" cy="1293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(*fp1)(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&amp;) =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print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(*fp2)(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 =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validateAges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fp1(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foo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	// :::&gt;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foo</a:t>
            </a: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fp2(500);		// 500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is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not a valid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age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	</a:t>
            </a:r>
            <a:endParaRPr lang="de-DE" altLang="de-DE" sz="1400" b="0" dirty="0"/>
          </a:p>
        </p:txBody>
      </p:sp>
      <p:sp>
        <p:nvSpPr>
          <p:cNvPr id="11" name="Abgerundete rechteckige Legende 10"/>
          <p:cNvSpPr/>
          <p:nvPr/>
        </p:nvSpPr>
        <p:spPr>
          <a:xfrm>
            <a:off x="4787900" y="2403475"/>
            <a:ext cx="3744913" cy="593725"/>
          </a:xfrm>
          <a:prstGeom prst="wedgeRoundRectCallout">
            <a:avLst>
              <a:gd name="adj1" fmla="val -28964"/>
              <a:gd name="adj2" fmla="val 8420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Zeiger auf eine Funktion mit </a:t>
            </a:r>
            <a:r>
              <a:rPr lang="de-DE" altLang="de-DE" dirty="0" err="1">
                <a:solidFill>
                  <a:schemeClr val="bg1"/>
                </a:solidFill>
                <a:latin typeface="Consolas" pitchFamily="49" charset="0"/>
              </a:rPr>
              <a:t>const</a:t>
            </a:r>
            <a:r>
              <a:rPr lang="de-DE" altLang="de-DE" dirty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de-DE" altLang="de-DE" dirty="0" err="1">
                <a:solidFill>
                  <a:schemeClr val="bg1"/>
                </a:solidFill>
                <a:latin typeface="Consolas" pitchFamily="49" charset="0"/>
              </a:rPr>
              <a:t>string</a:t>
            </a:r>
            <a:r>
              <a:rPr lang="de-DE" altLang="de-DE" dirty="0">
                <a:solidFill>
                  <a:schemeClr val="bg1"/>
                </a:solidFill>
                <a:latin typeface="Consolas" pitchFamily="49" charset="0"/>
              </a:rPr>
              <a:t>&amp; Parameter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2" name="Abgerundete rechteckige Legende 11"/>
          <p:cNvSpPr/>
          <p:nvPr/>
        </p:nvSpPr>
        <p:spPr>
          <a:xfrm>
            <a:off x="4913313" y="4508500"/>
            <a:ext cx="2971800" cy="717550"/>
          </a:xfrm>
          <a:prstGeom prst="wedgeRoundRectCallout">
            <a:avLst>
              <a:gd name="adj1" fmla="val -39115"/>
              <a:gd name="adj2" fmla="val -9689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Verwendung wie ein normaler Funktionsaufruf</a:t>
            </a:r>
          </a:p>
        </p:txBody>
      </p:sp>
      <p:sp>
        <p:nvSpPr>
          <p:cNvPr id="9" name="Abgerundete rechteckige Legende 8"/>
          <p:cNvSpPr/>
          <p:nvPr/>
        </p:nvSpPr>
        <p:spPr>
          <a:xfrm>
            <a:off x="1000380" y="1501775"/>
            <a:ext cx="2971800" cy="868363"/>
          </a:xfrm>
          <a:prstGeom prst="wedgeRoundRectCallout">
            <a:avLst>
              <a:gd name="adj1" fmla="val -56732"/>
              <a:gd name="adj2" fmla="val 5293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Auch Funktionen können Typparameter tragen.</a:t>
            </a:r>
            <a:endParaRPr lang="de-DE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Zeiger auf Funktionen: Syntax</a:t>
            </a:r>
          </a:p>
        </p:txBody>
      </p:sp>
      <p:sp>
        <p:nvSpPr>
          <p:cNvPr id="28675" name="Rechteck 3"/>
          <p:cNvSpPr>
            <a:spLocks noChangeArrowheads="1"/>
          </p:cNvSpPr>
          <p:nvPr/>
        </p:nvSpPr>
        <p:spPr bwMode="auto">
          <a:xfrm>
            <a:off x="1042988" y="3573463"/>
            <a:ext cx="7921625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2400" b="0">
                <a:solidFill>
                  <a:srgbClr val="000000"/>
                </a:solidFill>
                <a:latin typeface="Consolas" pitchFamily="49" charset="0"/>
              </a:rPr>
              <a:t> (*fp1)(</a:t>
            </a:r>
            <a:r>
              <a:rPr lang="de-DE" altLang="de-DE" sz="2400" b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2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2400" b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2400" b="0">
                <a:solidFill>
                  <a:srgbClr val="000000"/>
                </a:solidFill>
                <a:latin typeface="Consolas" pitchFamily="49" charset="0"/>
              </a:rPr>
              <a:t>&amp;) = print&lt;</a:t>
            </a:r>
            <a:r>
              <a:rPr lang="de-DE" altLang="de-DE" sz="2400" b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2400" b="0">
                <a:solidFill>
                  <a:srgbClr val="000000"/>
                </a:solidFill>
                <a:latin typeface="Consolas" pitchFamily="49" charset="0"/>
              </a:rPr>
              <a:t>&gt;;</a:t>
            </a:r>
          </a:p>
        </p:txBody>
      </p:sp>
      <p:sp>
        <p:nvSpPr>
          <p:cNvPr id="5" name="Abgerundete rechteckige Legende 4"/>
          <p:cNvSpPr/>
          <p:nvPr/>
        </p:nvSpPr>
        <p:spPr>
          <a:xfrm>
            <a:off x="395288" y="2492375"/>
            <a:ext cx="2970212" cy="717550"/>
          </a:xfrm>
          <a:prstGeom prst="wedgeRoundRectCallout">
            <a:avLst>
              <a:gd name="adj1" fmla="val -11520"/>
              <a:gd name="adj2" fmla="val 10814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Typ des </a:t>
            </a:r>
            <a:r>
              <a:rPr lang="de-DE" b="1" dirty="0">
                <a:solidFill>
                  <a:schemeClr val="bg1"/>
                </a:solidFill>
              </a:rPr>
              <a:t>Rückgabewerts</a:t>
            </a:r>
          </a:p>
        </p:txBody>
      </p:sp>
      <p:sp>
        <p:nvSpPr>
          <p:cNvPr id="6" name="Abgerundete rechteckige Legende 5"/>
          <p:cNvSpPr/>
          <p:nvPr/>
        </p:nvSpPr>
        <p:spPr>
          <a:xfrm>
            <a:off x="1128713" y="4432300"/>
            <a:ext cx="3952875" cy="868363"/>
          </a:xfrm>
          <a:prstGeom prst="wedgeRoundRectCallout">
            <a:avLst>
              <a:gd name="adj1" fmla="val -22841"/>
              <a:gd name="adj2" fmla="val -10421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Zeigertyp</a:t>
            </a:r>
            <a:r>
              <a:rPr lang="de-DE" dirty="0">
                <a:solidFill>
                  <a:schemeClr val="bg1"/>
                </a:solidFill>
              </a:rPr>
              <a:t>, Klammern sind notwendig um Rückgabetyp und Zeiger auseinanderzuhalten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3924300" y="2276475"/>
            <a:ext cx="2970213" cy="868363"/>
          </a:xfrm>
          <a:prstGeom prst="wedgeRoundRectCallout">
            <a:avLst>
              <a:gd name="adj1" fmla="val -35334"/>
              <a:gd name="adj2" fmla="val 10638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Liste der </a:t>
            </a:r>
            <a:r>
              <a:rPr lang="de-DE" b="1" dirty="0">
                <a:solidFill>
                  <a:schemeClr val="bg1"/>
                </a:solidFill>
              </a:rPr>
              <a:t>Parametertypen</a:t>
            </a:r>
            <a:r>
              <a:rPr lang="de-DE" dirty="0">
                <a:solidFill>
                  <a:schemeClr val="bg1"/>
                </a:solidFill>
              </a:rPr>
              <a:t> der Funktionen, auf die gezeigt werden soll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5795963" y="4581525"/>
            <a:ext cx="3168650" cy="1008063"/>
          </a:xfrm>
          <a:prstGeom prst="wedgeRoundRectCallout">
            <a:avLst>
              <a:gd name="adj1" fmla="val -27905"/>
              <a:gd name="adj2" fmla="val -10784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Adresse der Funktion</a:t>
            </a:r>
            <a:r>
              <a:rPr lang="de-DE" dirty="0">
                <a:solidFill>
                  <a:schemeClr val="bg1"/>
                </a:solidFill>
              </a:rPr>
              <a:t> (hier durch </a:t>
            </a:r>
            <a:r>
              <a:rPr lang="de-DE" dirty="0" err="1">
                <a:solidFill>
                  <a:schemeClr val="bg1"/>
                </a:solidFill>
              </a:rPr>
              <a:t>Instanzierung</a:t>
            </a:r>
            <a:r>
              <a:rPr lang="de-DE" dirty="0">
                <a:solidFill>
                  <a:schemeClr val="bg1"/>
                </a:solidFill>
              </a:rPr>
              <a:t> eines Funktion-Templates)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Templates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556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Zeiger auf Methoden: Beispiel</a:t>
            </a:r>
          </a:p>
        </p:txBody>
      </p:sp>
      <p:sp>
        <p:nvSpPr>
          <p:cNvPr id="9" name="Rechteck 8"/>
          <p:cNvSpPr/>
          <p:nvPr/>
        </p:nvSpPr>
        <p:spPr>
          <a:xfrm>
            <a:off x="1043608" y="1628800"/>
            <a:ext cx="6318448" cy="1895712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defRPr/>
            </a:pPr>
            <a:r>
              <a:rPr lang="de-DE" sz="1400" dirty="0" err="1">
                <a:solidFill>
                  <a:srgbClr val="7F0055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class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 </a:t>
            </a:r>
            <a:r>
              <a:rPr lang="de-DE" sz="1400" dirty="0" err="1">
                <a:solidFill>
                  <a:srgbClr val="005032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ConsoleLogger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 {</a:t>
            </a:r>
          </a:p>
          <a:p>
            <a:pPr algn="l">
              <a:defRPr/>
            </a:pPr>
            <a:r>
              <a:rPr lang="de-DE" sz="1400" dirty="0" err="1">
                <a:solidFill>
                  <a:srgbClr val="7F0055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public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:</a:t>
            </a:r>
          </a:p>
          <a:p>
            <a:pPr algn="l">
              <a:defRPr/>
            </a:pP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	</a:t>
            </a:r>
            <a:r>
              <a:rPr lang="de-DE" sz="1400" dirty="0" err="1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ConsoleLogger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();</a:t>
            </a:r>
          </a:p>
          <a:p>
            <a:pPr algn="l">
              <a:defRPr/>
            </a:pPr>
            <a:r>
              <a:rPr lang="de-DE" sz="1400" dirty="0">
                <a:solidFill>
                  <a:srgbClr val="000000"/>
                </a:solidFill>
                <a:highlight>
                  <a:srgbClr val="D4D4D4"/>
                </a:highlight>
                <a:latin typeface="Consolas"/>
                <a:ea typeface="Lucida Sans Unicode" pitchFamily="34" charset="0"/>
                <a:cs typeface="Lucida Sans Unicode" pitchFamily="34" charset="0"/>
              </a:rPr>
              <a:t>	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~</a:t>
            </a:r>
            <a:r>
              <a:rPr lang="de-DE" sz="1400" dirty="0" err="1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ConsoleLogger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();</a:t>
            </a:r>
            <a:endParaRPr lang="de-DE" sz="1400" dirty="0">
              <a:solidFill>
                <a:srgbClr val="000000"/>
              </a:solidFill>
              <a:highlight>
                <a:srgbClr val="D4D4D4"/>
              </a:highlight>
              <a:latin typeface="Consolas"/>
              <a:ea typeface="Lucida Sans Unicode" pitchFamily="34" charset="0"/>
              <a:cs typeface="Lucida Sans Unicode" pitchFamily="34" charset="0"/>
            </a:endParaRPr>
          </a:p>
          <a:p>
            <a:pPr algn="l">
              <a:defRPr/>
            </a:pPr>
            <a:endParaRPr lang="de-DE" sz="1400" dirty="0">
              <a:latin typeface="Consolas"/>
              <a:ea typeface="Lucida Sans Unicode" pitchFamily="34" charset="0"/>
              <a:cs typeface="Lucida Sans Unicode" pitchFamily="34" charset="0"/>
            </a:endParaRPr>
          </a:p>
          <a:p>
            <a:pPr algn="l">
              <a:defRPr/>
            </a:pPr>
            <a:r>
              <a:rPr lang="en-US" sz="1400" dirty="0">
                <a:solidFill>
                  <a:srgbClr val="7F0055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	inline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 </a:t>
            </a:r>
            <a:r>
              <a:rPr lang="en-US" sz="1400" dirty="0">
                <a:solidFill>
                  <a:srgbClr val="7F0055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 print(</a:t>
            </a:r>
            <a:r>
              <a:rPr lang="en-US" sz="1400" dirty="0" err="1">
                <a:solidFill>
                  <a:srgbClr val="7F0055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 </a:t>
            </a:r>
            <a:r>
              <a:rPr lang="en-US" sz="1400" dirty="0">
                <a:solidFill>
                  <a:srgbClr val="005032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&amp; message) </a:t>
            </a:r>
            <a:r>
              <a:rPr lang="en-US" sz="1400" dirty="0" err="1">
                <a:solidFill>
                  <a:srgbClr val="7F0055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 {</a:t>
            </a:r>
          </a:p>
          <a:p>
            <a:pPr algn="l">
              <a:defRPr/>
            </a:pP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		</a:t>
            </a:r>
            <a:r>
              <a:rPr lang="de-DE" sz="1400" dirty="0" err="1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cout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 &lt;&lt; </a:t>
            </a:r>
            <a:r>
              <a:rPr lang="de-DE" sz="1400" dirty="0">
                <a:solidFill>
                  <a:srgbClr val="2A00FF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"</a:t>
            </a:r>
            <a:r>
              <a:rPr lang="de-DE" sz="1400" dirty="0" err="1">
                <a:solidFill>
                  <a:srgbClr val="2A00FF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user</a:t>
            </a:r>
            <a:r>
              <a:rPr lang="de-DE" sz="1400" dirty="0">
                <a:solidFill>
                  <a:srgbClr val="2A00FF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:~ /$" 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&lt;&lt; </a:t>
            </a:r>
            <a:r>
              <a:rPr lang="de-DE" sz="1400" dirty="0" err="1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message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 &lt;&lt; </a:t>
            </a:r>
            <a:r>
              <a:rPr lang="de-DE" sz="1400" dirty="0" err="1">
                <a:solidFill>
                  <a:srgbClr val="64288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endl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;</a:t>
            </a:r>
          </a:p>
          <a:p>
            <a:pPr algn="l">
              <a:defRPr/>
            </a:pP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	}</a:t>
            </a:r>
          </a:p>
          <a:p>
            <a:pPr algn="l">
              <a:defRPr/>
            </a:pP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};</a:t>
            </a:r>
          </a:p>
        </p:txBody>
      </p:sp>
      <p:cxnSp>
        <p:nvCxnSpPr>
          <p:cNvPr id="29700" name="Gerade Verbindung 48"/>
          <p:cNvCxnSpPr>
            <a:cxnSpLocks noChangeShapeType="1"/>
          </p:cNvCxnSpPr>
          <p:nvPr/>
        </p:nvCxnSpPr>
        <p:spPr bwMode="auto">
          <a:xfrm>
            <a:off x="468313" y="3860800"/>
            <a:ext cx="835183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01" name="Rechteck 10"/>
          <p:cNvSpPr>
            <a:spLocks noChangeArrowheads="1"/>
          </p:cNvSpPr>
          <p:nvPr/>
        </p:nvSpPr>
        <p:spPr bwMode="auto">
          <a:xfrm>
            <a:off x="971550" y="4437063"/>
            <a:ext cx="7345363" cy="893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(</a:t>
            </a: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ConsoleLogger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::*fp3)(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&amp;) 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= &amp;</a:t>
            </a: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ConsoleLogger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::print;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ConsoleLogger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logger;</a:t>
            </a:r>
          </a:p>
          <a:p>
            <a:pPr eaLnBrk="1" hangingPunct="1">
              <a:spcBef>
                <a:spcPct val="0"/>
              </a:spcBef>
              <a:buSzTx/>
              <a:buFont typeface="Wingdings" charset="2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(logger.*fp3)(</a:t>
            </a:r>
            <a:r>
              <a:rPr lang="de-DE" altLang="de-DE" sz="1400" b="0">
                <a:solidFill>
                  <a:srgbClr val="2A00FF"/>
                </a:solidFill>
                <a:latin typeface="Consolas" pitchFamily="49" charset="0"/>
              </a:rPr>
              <a:t>"bar"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); </a:t>
            </a:r>
            <a:r>
              <a:rPr lang="de-DE" altLang="de-DE" sz="1400" b="0">
                <a:solidFill>
                  <a:srgbClr val="3F7F5F"/>
                </a:solidFill>
                <a:latin typeface="Consolas" pitchFamily="49" charset="0"/>
              </a:rPr>
              <a:t>// user:~ /$ bar</a:t>
            </a:r>
          </a:p>
        </p:txBody>
      </p:sp>
      <p:sp>
        <p:nvSpPr>
          <p:cNvPr id="14" name="Abgerundete rechteckige Legende 13"/>
          <p:cNvSpPr/>
          <p:nvPr/>
        </p:nvSpPr>
        <p:spPr>
          <a:xfrm>
            <a:off x="3348038" y="1774825"/>
            <a:ext cx="2232025" cy="717550"/>
          </a:xfrm>
          <a:prstGeom prst="wedgeRoundRectCallout">
            <a:avLst>
              <a:gd name="adj1" fmla="val -57667"/>
              <a:gd name="adj2" fmla="val 7445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Normale Methode einer Klasse</a:t>
            </a:r>
          </a:p>
        </p:txBody>
      </p:sp>
      <p:sp>
        <p:nvSpPr>
          <p:cNvPr id="15" name="Abgerundete rechteckige Legende 14"/>
          <p:cNvSpPr/>
          <p:nvPr/>
        </p:nvSpPr>
        <p:spPr>
          <a:xfrm>
            <a:off x="2609850" y="3429000"/>
            <a:ext cx="2970213" cy="717550"/>
          </a:xfrm>
          <a:prstGeom prst="wedgeRoundRectCallout">
            <a:avLst>
              <a:gd name="adj1" fmla="val -25176"/>
              <a:gd name="adj2" fmla="val 9642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Zeiger auf eine </a:t>
            </a:r>
            <a:r>
              <a:rPr lang="de-DE" b="1" dirty="0">
                <a:solidFill>
                  <a:schemeClr val="bg1"/>
                </a:solidFill>
              </a:rPr>
              <a:t>Methode</a:t>
            </a:r>
          </a:p>
        </p:txBody>
      </p:sp>
      <p:sp>
        <p:nvSpPr>
          <p:cNvPr id="16" name="Abgerundete rechteckige Legende 15"/>
          <p:cNvSpPr/>
          <p:nvPr/>
        </p:nvSpPr>
        <p:spPr>
          <a:xfrm>
            <a:off x="4464050" y="5229225"/>
            <a:ext cx="4503738" cy="717550"/>
          </a:xfrm>
          <a:prstGeom prst="wedgeRoundRectCallout">
            <a:avLst>
              <a:gd name="adj1" fmla="val 13222"/>
              <a:gd name="adj2" fmla="val -12765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Beim Zeiger auf Methoden muss die </a:t>
            </a:r>
            <a:r>
              <a:rPr lang="de-DE" b="1" dirty="0">
                <a:solidFill>
                  <a:schemeClr val="bg1"/>
                </a:solidFill>
              </a:rPr>
              <a:t>Klasse als „</a:t>
            </a:r>
            <a:r>
              <a:rPr lang="de-DE" b="1" dirty="0" err="1">
                <a:solidFill>
                  <a:schemeClr val="bg1"/>
                </a:solidFill>
              </a:rPr>
              <a:t>Scope</a:t>
            </a:r>
            <a:r>
              <a:rPr lang="de-DE" b="1" dirty="0">
                <a:solidFill>
                  <a:schemeClr val="bg1"/>
                </a:solidFill>
              </a:rPr>
              <a:t>“ </a:t>
            </a:r>
            <a:r>
              <a:rPr lang="de-DE" dirty="0">
                <a:solidFill>
                  <a:schemeClr val="bg1"/>
                </a:solidFill>
              </a:rPr>
              <a:t>angegeben werden</a:t>
            </a:r>
          </a:p>
        </p:txBody>
      </p:sp>
      <p:sp>
        <p:nvSpPr>
          <p:cNvPr id="17" name="Abgerundete rechteckige Legende 16"/>
          <p:cNvSpPr/>
          <p:nvPr/>
        </p:nvSpPr>
        <p:spPr>
          <a:xfrm>
            <a:off x="1042988" y="5516563"/>
            <a:ext cx="2455862" cy="539750"/>
          </a:xfrm>
          <a:prstGeom prst="wedgeRoundRectCallout">
            <a:avLst>
              <a:gd name="adj1" fmla="val -17692"/>
              <a:gd name="adj2" fmla="val -9107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Aufruf </a:t>
            </a:r>
            <a:r>
              <a:rPr lang="de-DE" b="1" dirty="0">
                <a:solidFill>
                  <a:schemeClr val="bg1"/>
                </a:solidFill>
              </a:rPr>
              <a:t>nur </a:t>
            </a:r>
            <a:r>
              <a:rPr lang="de-DE" dirty="0">
                <a:solidFill>
                  <a:schemeClr val="bg1"/>
                </a:solidFill>
              </a:rPr>
              <a:t>mit einer Instanz der Klasse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Zeiger auf Funktionen vs. Zeiger auf Methoden</a:t>
            </a:r>
          </a:p>
        </p:txBody>
      </p:sp>
      <p:sp>
        <p:nvSpPr>
          <p:cNvPr id="30723" name="Rechteck 3"/>
          <p:cNvSpPr>
            <a:spLocks noChangeArrowheads="1"/>
          </p:cNvSpPr>
          <p:nvPr/>
        </p:nvSpPr>
        <p:spPr bwMode="auto">
          <a:xfrm>
            <a:off x="1763713" y="2133600"/>
            <a:ext cx="5256212" cy="893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644632"/>
                </a:solidFill>
                <a:latin typeface="Consolas" pitchFamily="49" charset="0"/>
              </a:rPr>
              <a:t>F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applyToSequence(</a:t>
            </a:r>
            <a:r>
              <a:rPr lang="en-US" altLang="de-DE" sz="1400" b="0">
                <a:solidFill>
                  <a:srgbClr val="644632"/>
                </a:solidFill>
                <a:latin typeface="Consolas" pitchFamily="49" charset="0"/>
              </a:rPr>
              <a:t>F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function, </a:t>
            </a:r>
            <a:r>
              <a:rPr lang="en-US" altLang="de-DE" sz="1400" b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* begin, </a:t>
            </a:r>
            <a:r>
              <a:rPr lang="en-US" altLang="de-DE" sz="1400" b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* end){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7F0055"/>
                </a:solidFill>
                <a:latin typeface="Consolas" pitchFamily="49" charset="0"/>
              </a:rPr>
              <a:t>	while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(begin != end) function(*begin++);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30724" name="Rechteck 5"/>
          <p:cNvSpPr>
            <a:spLocks noChangeArrowheads="1"/>
          </p:cNvSpPr>
          <p:nvPr/>
        </p:nvSpPr>
        <p:spPr bwMode="auto">
          <a:xfrm>
            <a:off x="1763713" y="4751388"/>
            <a:ext cx="4572000" cy="693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pt-BR" altLang="de-DE" sz="14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pt-BR" altLang="de-DE" sz="1400" b="0">
                <a:solidFill>
                  <a:srgbClr val="000000"/>
                </a:solidFill>
                <a:latin typeface="Consolas" pitchFamily="49" charset="0"/>
              </a:rPr>
              <a:t> n[] = {-1, 20, 33, 120};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applyToSequence(print&lt;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&gt;, n, n + 4);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applyToSequence(validateAges, n, n + 4);</a:t>
            </a:r>
            <a:endParaRPr lang="de-DE" altLang="de-DE" sz="1400" b="0"/>
          </a:p>
        </p:txBody>
      </p:sp>
      <p:cxnSp>
        <p:nvCxnSpPr>
          <p:cNvPr id="30725" name="Gerade Verbindung 48"/>
          <p:cNvCxnSpPr>
            <a:cxnSpLocks noChangeShapeType="1"/>
          </p:cNvCxnSpPr>
          <p:nvPr/>
        </p:nvCxnSpPr>
        <p:spPr bwMode="auto">
          <a:xfrm>
            <a:off x="468313" y="3789363"/>
            <a:ext cx="835183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Abgerundete rechteckige Legende 9"/>
          <p:cNvSpPr/>
          <p:nvPr/>
        </p:nvSpPr>
        <p:spPr>
          <a:xfrm>
            <a:off x="5003800" y="1481138"/>
            <a:ext cx="3273425" cy="868362"/>
          </a:xfrm>
          <a:prstGeom prst="wedgeRoundRectCallout">
            <a:avLst>
              <a:gd name="adj1" fmla="val -55624"/>
              <a:gd name="adj2" fmla="val 5531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Zeiger auf </a:t>
            </a:r>
            <a:r>
              <a:rPr lang="de-DE" b="1" dirty="0">
                <a:solidFill>
                  <a:schemeClr val="bg1"/>
                </a:solidFill>
              </a:rPr>
              <a:t>Methoden</a:t>
            </a:r>
            <a:r>
              <a:rPr lang="de-DE" dirty="0">
                <a:solidFill>
                  <a:schemeClr val="bg1"/>
                </a:solidFill>
              </a:rPr>
              <a:t> können nicht auf die gleiche Art und Weise übergeben werden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3924300" y="5516563"/>
            <a:ext cx="3600450" cy="868362"/>
          </a:xfrm>
          <a:prstGeom prst="wedgeRoundRectCallout">
            <a:avLst>
              <a:gd name="adj1" fmla="val -42220"/>
              <a:gd name="adj2" fmla="val -6559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Das würde so nicht gehen, da die Instanz fehlt, deren Methode aufgerufen wird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Funktionsobjekte und Templates</a:t>
            </a:r>
          </a:p>
        </p:txBody>
      </p:sp>
      <p:sp>
        <p:nvSpPr>
          <p:cNvPr id="31747" name="Rechteck 3"/>
          <p:cNvSpPr>
            <a:spLocks noChangeArrowheads="1"/>
          </p:cNvSpPr>
          <p:nvPr/>
        </p:nvSpPr>
        <p:spPr bwMode="auto">
          <a:xfrm>
            <a:off x="1692275" y="1743075"/>
            <a:ext cx="5256213" cy="893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644632"/>
                </a:solidFill>
                <a:latin typeface="Consolas" pitchFamily="49" charset="0"/>
              </a:rPr>
              <a:t>F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applyToSequence(</a:t>
            </a:r>
            <a:r>
              <a:rPr lang="en-US" altLang="de-DE" sz="1400" b="0">
                <a:solidFill>
                  <a:srgbClr val="644632"/>
                </a:solidFill>
                <a:latin typeface="Consolas" pitchFamily="49" charset="0"/>
              </a:rPr>
              <a:t>F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function, </a:t>
            </a:r>
            <a:r>
              <a:rPr lang="en-US" altLang="de-DE" sz="1400" b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* begin, </a:t>
            </a:r>
            <a:r>
              <a:rPr lang="en-US" altLang="de-DE" sz="1400" b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* end){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7F0055"/>
                </a:solidFill>
                <a:latin typeface="Consolas" pitchFamily="49" charset="0"/>
              </a:rPr>
              <a:t>	while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(begin != end) function(*begin++);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cxnSp>
        <p:nvCxnSpPr>
          <p:cNvPr id="31748" name="Gerade Verbindung 48"/>
          <p:cNvCxnSpPr>
            <a:cxnSpLocks noChangeShapeType="1"/>
          </p:cNvCxnSpPr>
          <p:nvPr/>
        </p:nvCxnSpPr>
        <p:spPr bwMode="auto">
          <a:xfrm>
            <a:off x="468313" y="2924175"/>
            <a:ext cx="835183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49" name="Rechteck 5"/>
          <p:cNvSpPr>
            <a:spLocks noChangeArrowheads="1"/>
          </p:cNvSpPr>
          <p:nvPr/>
        </p:nvSpPr>
        <p:spPr bwMode="auto">
          <a:xfrm>
            <a:off x="1692275" y="3068638"/>
            <a:ext cx="6767513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ConsoleLogger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	ConsoleLogger();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	~ConsoleLogger();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	inline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operator()(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i) 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		std::cout &lt;&lt; </a:t>
            </a:r>
            <a:r>
              <a:rPr lang="de-DE" altLang="de-DE" sz="1400" b="0">
                <a:solidFill>
                  <a:srgbClr val="2A00FF"/>
                </a:solidFill>
                <a:latin typeface="Consolas" pitchFamily="49" charset="0"/>
              </a:rPr>
              <a:t>"user:~ /$ "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&lt;&lt; i &lt;&lt; std::</a:t>
            </a:r>
            <a:r>
              <a:rPr lang="de-DE" altLang="de-DE" sz="1400" b="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sp>
        <p:nvSpPr>
          <p:cNvPr id="31750" name="Rechteck 9"/>
          <p:cNvSpPr>
            <a:spLocks noChangeArrowheads="1"/>
          </p:cNvSpPr>
          <p:nvPr/>
        </p:nvSpPr>
        <p:spPr bwMode="auto">
          <a:xfrm>
            <a:off x="1692275" y="5527675"/>
            <a:ext cx="457200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pt-BR" altLang="de-DE" sz="14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pt-BR" altLang="de-DE" sz="1400" b="0">
                <a:solidFill>
                  <a:srgbClr val="000000"/>
                </a:solidFill>
                <a:latin typeface="Consolas" pitchFamily="49" charset="0"/>
              </a:rPr>
              <a:t> n[] = {-1, 20, 33, 120};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applyToSequence(</a:t>
            </a: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ConsoleLogger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(), n, n + 4);</a:t>
            </a:r>
            <a:endParaRPr lang="de-DE" altLang="de-DE" sz="1400" b="0"/>
          </a:p>
        </p:txBody>
      </p:sp>
      <p:cxnSp>
        <p:nvCxnSpPr>
          <p:cNvPr id="31751" name="Gerade Verbindung 48"/>
          <p:cNvCxnSpPr>
            <a:cxnSpLocks noChangeShapeType="1"/>
          </p:cNvCxnSpPr>
          <p:nvPr/>
        </p:nvCxnSpPr>
        <p:spPr bwMode="auto">
          <a:xfrm>
            <a:off x="395288" y="5084763"/>
            <a:ext cx="8353425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Abgerundete rechteckige Legende 12"/>
          <p:cNvSpPr/>
          <p:nvPr/>
        </p:nvSpPr>
        <p:spPr>
          <a:xfrm>
            <a:off x="6165850" y="2276475"/>
            <a:ext cx="2798763" cy="868363"/>
          </a:xfrm>
          <a:prstGeom prst="wedgeRoundRectCallout">
            <a:avLst>
              <a:gd name="adj1" fmla="val -61659"/>
              <a:gd name="adj2" fmla="val -3956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Syntax soll hier identisch bleiben, obwohl wir eine Methode aufrufen</a:t>
            </a:r>
          </a:p>
        </p:txBody>
      </p:sp>
      <p:sp>
        <p:nvSpPr>
          <p:cNvPr id="14" name="Abgerundete rechteckige Legende 13"/>
          <p:cNvSpPr/>
          <p:nvPr/>
        </p:nvSpPr>
        <p:spPr>
          <a:xfrm>
            <a:off x="3851275" y="3292475"/>
            <a:ext cx="2544763" cy="717550"/>
          </a:xfrm>
          <a:prstGeom prst="wedgeRoundRectCallout">
            <a:avLst>
              <a:gd name="adj1" fmla="val -40931"/>
              <a:gd name="adj2" fmla="val 6810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Dafür muss man nur </a:t>
            </a:r>
            <a:r>
              <a:rPr lang="de-DE" b="1" dirty="0" err="1">
                <a:solidFill>
                  <a:schemeClr val="bg1"/>
                </a:solidFill>
              </a:rPr>
              <a:t>operator</a:t>
            </a:r>
            <a:r>
              <a:rPr lang="de-DE" b="1" dirty="0">
                <a:solidFill>
                  <a:schemeClr val="bg1"/>
                </a:solidFill>
              </a:rPr>
              <a:t>()</a:t>
            </a:r>
            <a:r>
              <a:rPr lang="de-DE" dirty="0">
                <a:solidFill>
                  <a:schemeClr val="bg1"/>
                </a:solidFill>
              </a:rPr>
              <a:t> überladen</a:t>
            </a:r>
          </a:p>
        </p:txBody>
      </p:sp>
      <p:sp>
        <p:nvSpPr>
          <p:cNvPr id="15" name="Abgerundete rechteckige Legende 14"/>
          <p:cNvSpPr/>
          <p:nvPr/>
        </p:nvSpPr>
        <p:spPr>
          <a:xfrm>
            <a:off x="4489450" y="4767263"/>
            <a:ext cx="3386138" cy="868362"/>
          </a:xfrm>
          <a:prstGeom prst="wedgeRoundRectCallout">
            <a:avLst>
              <a:gd name="adj1" fmla="val -40931"/>
              <a:gd name="adj2" fmla="val 6810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Jetzt kann eine Instanz der Klasse (ein Funktionsobjekt) übergeben werden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z="7200" b="0" smtClean="0">
                <a:latin typeface="Earwig Factory" pitchFamily="2" charset="0"/>
              </a:rPr>
              <a:t>Intermezzo</a:t>
            </a:r>
          </a:p>
        </p:txBody>
      </p:sp>
      <p:pic>
        <p:nvPicPr>
          <p:cNvPr id="32771" name="Picture 2" descr="C:\Users\anjorin\Dropbox\Home\documents\uni\c++_praktikum\SoSe2013\Clipart\iStock_000007216207XSma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225" y="4054475"/>
            <a:ext cx="3646488" cy="241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2" name="Textfeld 4"/>
          <p:cNvSpPr txBox="1">
            <a:spLocks noChangeArrowheads="1"/>
          </p:cNvSpPr>
          <p:nvPr/>
        </p:nvSpPr>
        <p:spPr bwMode="auto">
          <a:xfrm>
            <a:off x="395288" y="1987550"/>
            <a:ext cx="4679950" cy="2668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Wieso sind Zeiger auf Funktionen nützlich?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Gibt es auch Nachteile?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Sind Zeiger auf Funktionen in C++ genauso flexibel wie richtige „Zeiger auf Funktionen“ in (funktionalen) Programmiersprachen wie Scheme/Lisp/Haskell/Ruby/Python?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Zeiger auf Funktionen: Fazit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827088" y="2060575"/>
            <a:ext cx="7561262" cy="29273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 algn="l">
              <a:buFont typeface="Arial" pitchFamily="34" charset="0"/>
              <a:buChar char="•"/>
              <a:defRPr/>
            </a:pPr>
            <a:r>
              <a:rPr lang="de-DE" dirty="0">
                <a:ea typeface="Lucida Sans Unicode" pitchFamily="34" charset="0"/>
                <a:cs typeface="Lucida Sans Unicode" pitchFamily="34" charset="0"/>
              </a:rPr>
              <a:t>Zeiger auf Funktionen ermöglichen einen eher </a:t>
            </a:r>
            <a:r>
              <a:rPr lang="de-DE" b="1" dirty="0">
                <a:ea typeface="Lucida Sans Unicode" pitchFamily="34" charset="0"/>
                <a:cs typeface="Lucida Sans Unicode" pitchFamily="34" charset="0"/>
              </a:rPr>
              <a:t>funktionalen Programmierstil</a:t>
            </a:r>
            <a:r>
              <a:rPr lang="de-DE" dirty="0">
                <a:ea typeface="Lucida Sans Unicode" pitchFamily="34" charset="0"/>
                <a:cs typeface="Lucida Sans Unicode" pitchFamily="34" charset="0"/>
              </a:rPr>
              <a:t> (ideal für generische Algorithmen höherer Ordnung)</a:t>
            </a:r>
          </a:p>
          <a:p>
            <a:pPr algn="l">
              <a:defRPr/>
            </a:pPr>
            <a:endParaRPr lang="de-DE" dirty="0">
              <a:ea typeface="Lucida Sans Unicode" pitchFamily="34" charset="0"/>
              <a:cs typeface="Lucida Sans Unicode" pitchFamily="34" charset="0"/>
            </a:endParaRPr>
          </a:p>
          <a:p>
            <a:pPr marL="285750" indent="-285750" algn="l">
              <a:buFont typeface="Arial" pitchFamily="34" charset="0"/>
              <a:buChar char="•"/>
              <a:defRPr/>
            </a:pPr>
            <a:r>
              <a:rPr lang="de-DE" dirty="0">
                <a:ea typeface="Lucida Sans Unicode" pitchFamily="34" charset="0"/>
                <a:cs typeface="Lucida Sans Unicode" pitchFamily="34" charset="0"/>
              </a:rPr>
              <a:t>In Verbindung mit Templates entsteht typischerweise ein </a:t>
            </a:r>
            <a:r>
              <a:rPr lang="de-DE" b="1" dirty="0">
                <a:ea typeface="Lucida Sans Unicode" pitchFamily="34" charset="0"/>
                <a:cs typeface="Lucida Sans Unicode" pitchFamily="34" charset="0"/>
              </a:rPr>
              <a:t>schlankeres, kompakteres Design</a:t>
            </a:r>
            <a:r>
              <a:rPr lang="de-DE" dirty="0">
                <a:ea typeface="Lucida Sans Unicode" pitchFamily="34" charset="0"/>
                <a:cs typeface="Lucida Sans Unicode" pitchFamily="34" charset="0"/>
              </a:rPr>
              <a:t> als in Java (reine OO)</a:t>
            </a:r>
          </a:p>
          <a:p>
            <a:pPr marL="285750" indent="-285750" algn="l">
              <a:buFont typeface="Arial" pitchFamily="34" charset="0"/>
              <a:buChar char="•"/>
              <a:defRPr/>
            </a:pPr>
            <a:endParaRPr lang="de-DE" dirty="0">
              <a:ea typeface="Lucida Sans Unicode" pitchFamily="34" charset="0"/>
              <a:cs typeface="Lucida Sans Unicode" pitchFamily="34" charset="0"/>
            </a:endParaRPr>
          </a:p>
          <a:p>
            <a:pPr marL="285750" indent="-285750" algn="l">
              <a:buFont typeface="Arial" pitchFamily="34" charset="0"/>
              <a:buChar char="•"/>
              <a:defRPr/>
            </a:pPr>
            <a:r>
              <a:rPr lang="de-DE" dirty="0">
                <a:ea typeface="Lucida Sans Unicode" pitchFamily="34" charset="0"/>
                <a:cs typeface="Lucida Sans Unicode" pitchFamily="34" charset="0"/>
              </a:rPr>
              <a:t>Ideal für </a:t>
            </a:r>
            <a:r>
              <a:rPr lang="de-DE" b="1" dirty="0">
                <a:ea typeface="Lucida Sans Unicode" pitchFamily="34" charset="0"/>
                <a:cs typeface="Lucida Sans Unicode" pitchFamily="34" charset="0"/>
              </a:rPr>
              <a:t>kleine Funktionen</a:t>
            </a:r>
            <a:r>
              <a:rPr lang="de-DE" dirty="0">
                <a:ea typeface="Lucida Sans Unicode" pitchFamily="34" charset="0"/>
                <a:cs typeface="Lucida Sans Unicode" pitchFamily="34" charset="0"/>
              </a:rPr>
              <a:t>, um </a:t>
            </a:r>
            <a:r>
              <a:rPr lang="de-DE" dirty="0" smtClean="0">
                <a:ea typeface="Lucida Sans Unicode" pitchFamily="34" charset="0"/>
                <a:cs typeface="Lucida Sans Unicode" pitchFamily="34" charset="0"/>
              </a:rPr>
              <a:t>einen Wildwuchs an </a:t>
            </a:r>
            <a:r>
              <a:rPr lang="de-DE" dirty="0">
                <a:ea typeface="Lucida Sans Unicode" pitchFamily="34" charset="0"/>
                <a:cs typeface="Lucida Sans Unicode" pitchFamily="34" charset="0"/>
              </a:rPr>
              <a:t>kleinen Klassen (z.B. mit jeweils nur einer Methode und ohne Zustand) zu vermeiden</a:t>
            </a:r>
          </a:p>
          <a:p>
            <a:pPr marL="285750" indent="-285750" algn="l">
              <a:buFont typeface="Arial" pitchFamily="34" charset="0"/>
              <a:buChar char="•"/>
              <a:defRPr/>
            </a:pPr>
            <a:endParaRPr lang="de-DE" dirty="0">
              <a:ea typeface="Lucida Sans Unicode" pitchFamily="34" charset="0"/>
              <a:cs typeface="Lucida Sans Unicode" pitchFamily="34" charset="0"/>
            </a:endParaRPr>
          </a:p>
          <a:p>
            <a:pPr marL="285750" indent="-285750" algn="l">
              <a:buFont typeface="Arial" pitchFamily="34" charset="0"/>
              <a:buChar char="•"/>
              <a:defRPr/>
            </a:pPr>
            <a:r>
              <a:rPr lang="de-DE" b="1" dirty="0">
                <a:ea typeface="Lucida Sans Unicode" pitchFamily="34" charset="0"/>
                <a:cs typeface="Lucida Sans Unicode" pitchFamily="34" charset="0"/>
              </a:rPr>
              <a:t>Syntax</a:t>
            </a:r>
            <a:r>
              <a:rPr lang="de-DE" dirty="0">
                <a:ea typeface="Lucida Sans Unicode" pitchFamily="34" charset="0"/>
                <a:cs typeface="Lucida Sans Unicode" pitchFamily="34" charset="0"/>
              </a:rPr>
              <a:t> und </a:t>
            </a:r>
            <a:r>
              <a:rPr lang="de-DE" b="1" dirty="0">
                <a:ea typeface="Lucida Sans Unicode" pitchFamily="34" charset="0"/>
                <a:cs typeface="Lucida Sans Unicode" pitchFamily="34" charset="0"/>
              </a:rPr>
              <a:t>Fehlermeldungen</a:t>
            </a:r>
            <a:r>
              <a:rPr lang="de-DE" dirty="0">
                <a:ea typeface="Lucida Sans Unicode" pitchFamily="34" charset="0"/>
                <a:cs typeface="Lucida Sans Unicode" pitchFamily="34" charset="0"/>
              </a:rPr>
              <a:t> vom Compiler sind aber recht gewöhnungsbedürftig!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Standard-Bibliotheken in C++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069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Überblick der Standard C++ Library</a:t>
            </a:r>
          </a:p>
        </p:txBody>
      </p:sp>
      <p:sp>
        <p:nvSpPr>
          <p:cNvPr id="34819" name="Textfeld 3"/>
          <p:cNvSpPr txBox="1">
            <a:spLocks noChangeArrowheads="1"/>
          </p:cNvSpPr>
          <p:nvPr/>
        </p:nvSpPr>
        <p:spPr bwMode="auto">
          <a:xfrm>
            <a:off x="665163" y="2374900"/>
            <a:ext cx="4364037" cy="3957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latin typeface="Consolas" pitchFamily="49" charset="0"/>
                <a:cs typeface="Consolas" pitchFamily="49" charset="0"/>
              </a:rPr>
              <a:t>&lt;</a:t>
            </a:r>
            <a:r>
              <a:rPr lang="de-DE" altLang="de-DE" sz="1800" b="0" dirty="0" err="1">
                <a:latin typeface="Consolas" pitchFamily="49" charset="0"/>
                <a:cs typeface="Consolas" pitchFamily="49" charset="0"/>
              </a:rPr>
              <a:t>strings</a:t>
            </a:r>
            <a:r>
              <a:rPr lang="de-DE" altLang="de-DE" sz="1800" b="0" dirty="0"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latin typeface="Consolas" pitchFamily="49" charset="0"/>
                <a:cs typeface="Consolas" pitchFamily="49" charset="0"/>
              </a:rPr>
              <a:t>&lt;</a:t>
            </a:r>
            <a:r>
              <a:rPr lang="de-DE" altLang="de-DE" sz="1800" b="0" dirty="0" err="1">
                <a:latin typeface="Consolas" pitchFamily="49" charset="0"/>
                <a:cs typeface="Consolas" pitchFamily="49" charset="0"/>
              </a:rPr>
              <a:t>iostreams</a:t>
            </a:r>
            <a:r>
              <a:rPr lang="de-DE" altLang="de-DE" sz="1800" b="0" dirty="0"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latin typeface="Consolas" pitchFamily="49" charset="0"/>
                <a:cs typeface="Consolas" pitchFamily="49" charset="0"/>
              </a:rPr>
              <a:t>Standard Template Library (STL): </a:t>
            </a:r>
            <a:br>
              <a:rPr lang="de-DE" altLang="de-DE" sz="1800" b="0" dirty="0">
                <a:latin typeface="Consolas" pitchFamily="49" charset="0"/>
                <a:cs typeface="Consolas" pitchFamily="49" charset="0"/>
              </a:rPr>
            </a:br>
            <a:r>
              <a:rPr lang="de-DE" altLang="de-DE" sz="1800" b="0" dirty="0">
                <a:latin typeface="Consolas" pitchFamily="49" charset="0"/>
                <a:cs typeface="Consolas" pitchFamily="49" charset="0"/>
              </a:rPr>
              <a:t>	</a:t>
            </a:r>
            <a:br>
              <a:rPr lang="de-DE" altLang="de-DE" sz="1800" b="0" dirty="0">
                <a:latin typeface="Consolas" pitchFamily="49" charset="0"/>
                <a:cs typeface="Consolas" pitchFamily="49" charset="0"/>
              </a:rPr>
            </a:br>
            <a:r>
              <a:rPr lang="de-DE" altLang="de-DE" sz="1800" b="0" dirty="0">
                <a:latin typeface="Consolas" pitchFamily="49" charset="0"/>
                <a:cs typeface="Consolas" pitchFamily="49" charset="0"/>
              </a:rPr>
              <a:t>	Generische Algorithmen</a:t>
            </a:r>
            <a:br>
              <a:rPr lang="de-DE" altLang="de-DE" sz="1800" b="0" dirty="0">
                <a:latin typeface="Consolas" pitchFamily="49" charset="0"/>
                <a:cs typeface="Consolas" pitchFamily="49" charset="0"/>
              </a:rPr>
            </a:br>
            <a:endParaRPr lang="de-DE" altLang="de-DE" sz="18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latin typeface="Consolas" pitchFamily="49" charset="0"/>
                <a:cs typeface="Consolas" pitchFamily="49" charset="0"/>
              </a:rPr>
              <a:t>	Generische Behälter</a:t>
            </a:r>
          </a:p>
          <a:p>
            <a:pPr eaLnBrk="1" hangingPunct="1">
              <a:spcBef>
                <a:spcPct val="0"/>
              </a:spcBef>
              <a:buSzTx/>
              <a:buFont typeface="Wingdings" charset="2"/>
              <a:buNone/>
            </a:pPr>
            <a:endParaRPr lang="de-DE" altLang="de-DE" sz="18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DE" altLang="de-DE" sz="1800" b="0" dirty="0" err="1" smtClean="0">
                <a:latin typeface="Consolas" pitchFamily="49" charset="0"/>
                <a:cs typeface="Consolas" pitchFamily="49" charset="0"/>
              </a:rPr>
              <a:t>Boost</a:t>
            </a:r>
            <a:r>
              <a:rPr lang="de-DE" altLang="de-DE" sz="1800" b="0" dirty="0" smtClean="0">
                <a:latin typeface="Consolas" pitchFamily="49" charset="0"/>
                <a:cs typeface="Consolas" pitchFamily="49" charset="0"/>
              </a:rPr>
              <a:t>)</a:t>
            </a:r>
            <a:endParaRPr lang="de-DE" altLang="de-DE" sz="18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bgerundete rechteckige Legende 5"/>
          <p:cNvSpPr/>
          <p:nvPr/>
        </p:nvSpPr>
        <p:spPr>
          <a:xfrm>
            <a:off x="1727200" y="1697038"/>
            <a:ext cx="2700338" cy="652462"/>
          </a:xfrm>
          <a:prstGeom prst="wedgeRoundRectCallout">
            <a:avLst>
              <a:gd name="adj1" fmla="val -49839"/>
              <a:gd name="adj2" fmla="val 7960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Viele Funktionen für </a:t>
            </a:r>
            <a:r>
              <a:rPr lang="de-DE" dirty="0" err="1">
                <a:solidFill>
                  <a:schemeClr val="bg1"/>
                </a:solidFill>
              </a:rPr>
              <a:t>Stringmanipulation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7" name="Abgerundete rechteckige Legende 6"/>
          <p:cNvSpPr/>
          <p:nvPr/>
        </p:nvSpPr>
        <p:spPr>
          <a:xfrm>
            <a:off x="2411413" y="2781300"/>
            <a:ext cx="2881312" cy="652463"/>
          </a:xfrm>
          <a:prstGeom prst="wedgeRoundRectCallout">
            <a:avLst>
              <a:gd name="adj1" fmla="val -59179"/>
              <a:gd name="adj2" fmla="val 2644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Flexible, erweiterbare IO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5483225" y="5229225"/>
            <a:ext cx="2232025" cy="955675"/>
          </a:xfrm>
          <a:prstGeom prst="wedgeRoundRectCallout">
            <a:avLst>
              <a:gd name="adj1" fmla="val -129898"/>
              <a:gd name="adj2" fmla="val -6441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Wir schauen uns </a:t>
            </a:r>
            <a:r>
              <a:rPr lang="de-DE" b="1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priority_queue</a:t>
            </a:r>
            <a:r>
              <a:rPr lang="de-DE" dirty="0">
                <a:solidFill>
                  <a:schemeClr val="bg1"/>
                </a:solidFill>
              </a:rPr>
              <a:t> als Beispiel an</a:t>
            </a:r>
          </a:p>
        </p:txBody>
      </p:sp>
      <p:sp>
        <p:nvSpPr>
          <p:cNvPr id="9" name="Abgerundete rechteckige Legende 8"/>
          <p:cNvSpPr/>
          <p:nvPr/>
        </p:nvSpPr>
        <p:spPr>
          <a:xfrm>
            <a:off x="5483225" y="4106863"/>
            <a:ext cx="2700338" cy="954087"/>
          </a:xfrm>
          <a:prstGeom prst="wedgeRoundRectCallout">
            <a:avLst>
              <a:gd name="adj1" fmla="val -103419"/>
              <a:gd name="adj2" fmla="val 167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Wir schauen uns </a:t>
            </a:r>
            <a:r>
              <a:rPr lang="de-DE" b="1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copy</a:t>
            </a:r>
            <a:r>
              <a:rPr lang="de-DE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und </a:t>
            </a:r>
            <a:r>
              <a:rPr lang="de-DE" b="1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remove_copy_if</a:t>
            </a:r>
            <a:r>
              <a:rPr lang="de-DE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als Beispiel an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2797175" y="5589240"/>
            <a:ext cx="2232025" cy="955675"/>
          </a:xfrm>
          <a:prstGeom prst="wedgeRoundRectCallout">
            <a:avLst>
              <a:gd name="adj1" fmla="val -102877"/>
              <a:gd name="adj2" fmla="val -5118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Nicht offiziell - Viele erweiterte Funktionalitäten</a:t>
            </a:r>
            <a:endParaRPr lang="de-DE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Generische STL-Algorithmen:  </a:t>
            </a:r>
            <a:r>
              <a:rPr lang="de-DE" altLang="de-DE" i="1" dirty="0" err="1" smtClean="0"/>
              <a:t>copy</a:t>
            </a:r>
            <a:endParaRPr lang="de-DE" altLang="de-DE" i="1" dirty="0" smtClean="0"/>
          </a:p>
        </p:txBody>
      </p:sp>
      <p:sp>
        <p:nvSpPr>
          <p:cNvPr id="35843" name="Rechteck 3"/>
          <p:cNvSpPr>
            <a:spLocks noChangeArrowheads="1"/>
          </p:cNvSpPr>
          <p:nvPr/>
        </p:nvSpPr>
        <p:spPr bwMode="auto">
          <a:xfrm>
            <a:off x="3440113" y="6081713"/>
            <a:ext cx="5616575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hlinkClick r:id="rId2"/>
              </a:rPr>
              <a:t>http://www.cplusplus.com/reference/algorithm/copy/</a:t>
            </a:r>
            <a:endParaRPr lang="de-DE" altLang="de-DE" sz="1800" b="0"/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320675" y="2754313"/>
            <a:ext cx="8177213" cy="22415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33327" bIns="66654" anchor="ctr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indent="-4572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latin typeface="Consolas" pitchFamily="49" charset="0"/>
                <a:cs typeface="Consolas" pitchFamily="49" charset="0"/>
              </a:rPr>
              <a:t>Parameters: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first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last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de-DE" sz="1400" dirty="0">
                <a:latin typeface="Consolas" pitchFamily="49" charset="0"/>
                <a:cs typeface="Consolas" pitchFamily="49" charset="0"/>
              </a:rPr>
              <a:t>	Input iterators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to the initial and final positions in a sequence to be copied. The range used is [</a:t>
            </a:r>
            <a:r>
              <a:rPr lang="en-US" altLang="de-DE" sz="14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first,last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), which contains all the elements between </a:t>
            </a:r>
            <a:r>
              <a:rPr lang="en-US" altLang="de-DE" sz="1400" i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first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and </a:t>
            </a:r>
            <a:r>
              <a:rPr lang="en-US" altLang="de-DE" sz="1400" i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last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 including the element pointed by </a:t>
            </a:r>
            <a:r>
              <a:rPr lang="en-US" altLang="de-DE" sz="1400" i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first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but not the element pointed by </a:t>
            </a:r>
            <a:r>
              <a:rPr lang="en-US" altLang="de-DE" sz="1400" i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last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result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de-DE" sz="1400" dirty="0">
                <a:latin typeface="Consolas" pitchFamily="49" charset="0"/>
                <a:cs typeface="Consolas" pitchFamily="49" charset="0"/>
              </a:rPr>
              <a:t>	Output iterator</a:t>
            </a:r>
            <a:r>
              <a:rPr lang="en-US" altLang="de-DE" sz="1400" dirty="0">
                <a:solidFill>
                  <a:srgbClr val="000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to the initial position in the destination sequence.</a:t>
            </a:r>
            <a:b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This shall not point to any element in the range [</a:t>
            </a:r>
            <a:r>
              <a:rPr lang="en-US" altLang="de-DE" sz="14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first,last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).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de-DE" sz="1400" b="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845" name="Rechteck 8"/>
          <p:cNvSpPr>
            <a:spLocks noChangeArrowheads="1"/>
          </p:cNvSpPr>
          <p:nvPr/>
        </p:nvSpPr>
        <p:spPr bwMode="auto">
          <a:xfrm>
            <a:off x="323850" y="5211763"/>
            <a:ext cx="827722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>
                <a:latin typeface="Consolas" pitchFamily="49" charset="0"/>
                <a:cs typeface="Consolas" pitchFamily="49" charset="0"/>
              </a:rPr>
              <a:t>Return Value: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latin typeface="Consolas" pitchFamily="49" charset="0"/>
                <a:cs typeface="Consolas" pitchFamily="49" charset="0"/>
              </a:rPr>
              <a:t>An iterator to the end of the destination range where elements have been copied.</a:t>
            </a:r>
            <a:endParaRPr lang="de-DE" altLang="de-DE" sz="1400" b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846" name="Rechteck 10"/>
          <p:cNvSpPr>
            <a:spLocks noChangeArrowheads="1"/>
          </p:cNvSpPr>
          <p:nvPr/>
        </p:nvSpPr>
        <p:spPr bwMode="auto">
          <a:xfrm>
            <a:off x="323850" y="1611313"/>
            <a:ext cx="863758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&lt;</a:t>
            </a:r>
            <a:r>
              <a:rPr lang="en-US" altLang="de-DE" sz="14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copy (</a:t>
            </a:r>
            <a:r>
              <a:rPr lang="de-DE" altLang="de-DE" sz="1400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first, </a:t>
            </a:r>
            <a:r>
              <a:rPr lang="de-DE" altLang="de-DE" sz="1400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last, </a:t>
            </a:r>
            <a:r>
              <a:rPr lang="de-DE" altLang="de-DE" sz="1400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result); 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1300163" y="2214563"/>
            <a:ext cx="4349750" cy="404812"/>
          </a:xfrm>
          <a:prstGeom prst="wedgeRoundRectCallout">
            <a:avLst>
              <a:gd name="adj1" fmla="val -19737"/>
              <a:gd name="adj2" fmla="val -8857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muss ++, *, ==, und != unterstützen</a:t>
            </a:r>
          </a:p>
        </p:txBody>
      </p:sp>
      <p:sp>
        <p:nvSpPr>
          <p:cNvPr id="13" name="Abgerundete rechteckige Legende 12"/>
          <p:cNvSpPr/>
          <p:nvPr/>
        </p:nvSpPr>
        <p:spPr>
          <a:xfrm>
            <a:off x="5735638" y="2232099"/>
            <a:ext cx="3321050" cy="404813"/>
          </a:xfrm>
          <a:prstGeom prst="wedgeRoundRectCallout">
            <a:avLst>
              <a:gd name="adj1" fmla="val -12628"/>
              <a:gd name="adj2" fmla="val -7637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muss ++ und * unterstützen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z="7200" b="0" smtClean="0">
                <a:latin typeface="Earwig Factory" pitchFamily="2" charset="0"/>
              </a:rPr>
              <a:t>Intermezzo</a:t>
            </a:r>
          </a:p>
        </p:txBody>
      </p:sp>
      <p:pic>
        <p:nvPicPr>
          <p:cNvPr id="36867" name="Picture 2" descr="C:\Users\anjorin\Dropbox\Home\documents\uni\c++_praktikum\SoSe2013\Clipart\iStock_000007216207XSma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225" y="4054475"/>
            <a:ext cx="3646488" cy="241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8" name="Textfeld 1"/>
          <p:cNvSpPr txBox="1">
            <a:spLocks noChangeArrowheads="1"/>
          </p:cNvSpPr>
          <p:nvPr/>
        </p:nvSpPr>
        <p:spPr bwMode="auto">
          <a:xfrm>
            <a:off x="684213" y="2133600"/>
            <a:ext cx="6319837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>
                <a:solidFill>
                  <a:srgbClr val="644632"/>
                </a:solidFill>
                <a:latin typeface="Consolas" pitchFamily="49" charset="0"/>
              </a:rPr>
              <a:t>InputIterator:		</a:t>
            </a:r>
            <a:r>
              <a:rPr lang="de-DE" altLang="de-DE" sz="1800" b="0"/>
              <a:t>müssen ++, *, ==, und != unterstützen</a:t>
            </a:r>
            <a:endParaRPr lang="de-DE" altLang="de-DE" sz="1800">
              <a:solidFill>
                <a:srgbClr val="644632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>
                <a:solidFill>
                  <a:srgbClr val="644632"/>
                </a:solidFill>
                <a:latin typeface="Consolas" pitchFamily="49" charset="0"/>
              </a:rPr>
              <a:t>OutputIterator:	</a:t>
            </a:r>
            <a:r>
              <a:rPr lang="de-DE" altLang="de-DE" sz="1800" b="0"/>
              <a:t>müssen ++ und * unterstützen</a:t>
            </a:r>
            <a:r>
              <a:rPr lang="de-DE" altLang="de-DE" sz="1800">
                <a:solidFill>
                  <a:srgbClr val="644632"/>
                </a:solidFill>
                <a:latin typeface="Consolas" pitchFamily="49" charset="0"/>
              </a:rPr>
              <a:t> </a:t>
            </a:r>
            <a:endParaRPr lang="de-DE" altLang="de-DE" sz="1800" b="0"/>
          </a:p>
        </p:txBody>
      </p:sp>
      <p:sp>
        <p:nvSpPr>
          <p:cNvPr id="36869" name="Textfeld 2"/>
          <p:cNvSpPr txBox="1">
            <a:spLocks noChangeArrowheads="1"/>
          </p:cNvSpPr>
          <p:nvPr/>
        </p:nvSpPr>
        <p:spPr bwMode="auto">
          <a:xfrm>
            <a:off x="381000" y="3052763"/>
            <a:ext cx="5588000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b="0"/>
              <a:t>Wieso ist diese Forderung/Konvention sinnvoll?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Generische STL-Algorithmen:  </a:t>
            </a:r>
            <a:r>
              <a:rPr lang="de-DE" altLang="de-DE" i="1" dirty="0" err="1" smtClean="0"/>
              <a:t>copy</a:t>
            </a:r>
            <a:endParaRPr lang="de-DE" altLang="de-DE" i="1" dirty="0" smtClean="0"/>
          </a:p>
        </p:txBody>
      </p:sp>
      <p:sp>
        <p:nvSpPr>
          <p:cNvPr id="37891" name="Rechteck 10"/>
          <p:cNvSpPr>
            <a:spLocks noChangeArrowheads="1"/>
          </p:cNvSpPr>
          <p:nvPr/>
        </p:nvSpPr>
        <p:spPr bwMode="auto">
          <a:xfrm>
            <a:off x="288925" y="1528763"/>
            <a:ext cx="863758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&lt;</a:t>
            </a:r>
            <a:r>
              <a:rPr lang="en-US" altLang="de-DE" sz="14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copy (</a:t>
            </a:r>
            <a:r>
              <a:rPr lang="de-DE" altLang="de-DE" sz="1400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first, </a:t>
            </a:r>
            <a:r>
              <a:rPr lang="de-DE" altLang="de-DE" sz="1400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last, </a:t>
            </a:r>
            <a:r>
              <a:rPr lang="de-DE" altLang="de-DE" sz="1400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result); </a:t>
            </a:r>
          </a:p>
        </p:txBody>
      </p:sp>
      <p:sp>
        <p:nvSpPr>
          <p:cNvPr id="37892" name="Rechteck 4"/>
          <p:cNvSpPr>
            <a:spLocks noChangeArrowheads="1"/>
          </p:cNvSpPr>
          <p:nvPr/>
        </p:nvSpPr>
        <p:spPr bwMode="auto">
          <a:xfrm>
            <a:off x="430213" y="2247900"/>
            <a:ext cx="8135937" cy="309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#include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2A00FF"/>
                </a:solidFill>
                <a:latin typeface="Consolas" pitchFamily="49" charset="0"/>
              </a:rPr>
              <a:t>&lt;iostream&gt;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#include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2A00FF"/>
                </a:solidFill>
                <a:latin typeface="Consolas" pitchFamily="49" charset="0"/>
              </a:rPr>
              <a:t>&lt;algorithm&gt;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#include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2A00FF"/>
                </a:solidFill>
                <a:latin typeface="Consolas" pitchFamily="49" charset="0"/>
              </a:rPr>
              <a:t>&lt;iterator&gt;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#include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2A00FF"/>
                </a:solidFill>
                <a:latin typeface="Consolas" pitchFamily="49" charset="0"/>
              </a:rPr>
              <a:t>&lt;vector&gt;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std;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main(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argc, 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char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**argv)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	int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numbers[] = {1,2,3,4,5};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	vector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&gt; result;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	copy(numbers, numbers + 5, back_inserter(result));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	copy(result.begin(), result.end(), </a:t>
            </a: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ostream_iterator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&gt;(cout, </a:t>
            </a:r>
            <a:r>
              <a:rPr lang="de-DE" altLang="de-DE" sz="1400" b="0">
                <a:solidFill>
                  <a:srgbClr val="2A00FF"/>
                </a:solidFill>
                <a:latin typeface="Consolas" pitchFamily="49" charset="0"/>
              </a:rPr>
              <a:t>", "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));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cxnSp>
        <p:nvCxnSpPr>
          <p:cNvPr id="37893" name="Gerade Verbindung 48"/>
          <p:cNvCxnSpPr>
            <a:cxnSpLocks noChangeShapeType="1"/>
          </p:cNvCxnSpPr>
          <p:nvPr/>
        </p:nvCxnSpPr>
        <p:spPr bwMode="auto">
          <a:xfrm>
            <a:off x="358775" y="2105025"/>
            <a:ext cx="8351838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Abgerundete rechteckige Legende 14"/>
          <p:cNvSpPr/>
          <p:nvPr/>
        </p:nvSpPr>
        <p:spPr>
          <a:xfrm>
            <a:off x="3995738" y="3609975"/>
            <a:ext cx="3267075" cy="592138"/>
          </a:xfrm>
          <a:prstGeom prst="wedgeRoundRectCallout">
            <a:avLst>
              <a:gd name="adj1" fmla="val -29386"/>
              <a:gd name="adj2" fmla="val 7800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Erzeugt einen </a:t>
            </a:r>
            <a:r>
              <a:rPr lang="de-DE" i="1" dirty="0" err="1">
                <a:solidFill>
                  <a:schemeClr val="bg1"/>
                </a:solidFill>
              </a:rPr>
              <a:t>OutputIterator</a:t>
            </a:r>
            <a:r>
              <a:rPr lang="de-DE" dirty="0">
                <a:solidFill>
                  <a:schemeClr val="bg1"/>
                </a:solidFill>
              </a:rPr>
              <a:t> aus einem </a:t>
            </a:r>
            <a:r>
              <a:rPr lang="de-DE" dirty="0" smtClean="0">
                <a:solidFill>
                  <a:schemeClr val="bg1"/>
                </a:solidFill>
              </a:rPr>
              <a:t>Behälter (</a:t>
            </a:r>
            <a:r>
              <a:rPr lang="de-DE" i="1" dirty="0" err="1" smtClean="0">
                <a:solidFill>
                  <a:schemeClr val="bg1"/>
                </a:solidFill>
              </a:rPr>
              <a:t>vector</a:t>
            </a:r>
            <a:r>
              <a:rPr lang="de-DE" dirty="0" smtClean="0">
                <a:solidFill>
                  <a:schemeClr val="bg1"/>
                </a:solidFill>
              </a:rPr>
              <a:t>)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6" name="Abgerundete rechteckige Legende 15"/>
          <p:cNvSpPr/>
          <p:nvPr/>
        </p:nvSpPr>
        <p:spPr>
          <a:xfrm>
            <a:off x="3708400" y="5335588"/>
            <a:ext cx="3268663" cy="593725"/>
          </a:xfrm>
          <a:prstGeom prst="wedgeRoundRectCallout">
            <a:avLst>
              <a:gd name="adj1" fmla="val -19865"/>
              <a:gd name="adj2" fmla="val -8576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Erzeugt einen </a:t>
            </a:r>
            <a:r>
              <a:rPr lang="de-DE" i="1" dirty="0" err="1">
                <a:solidFill>
                  <a:schemeClr val="bg1"/>
                </a:solidFill>
              </a:rPr>
              <a:t>OutputIterator</a:t>
            </a:r>
            <a:r>
              <a:rPr lang="de-DE" dirty="0">
                <a:solidFill>
                  <a:schemeClr val="bg1"/>
                </a:solidFill>
              </a:rPr>
              <a:t> aus einem </a:t>
            </a:r>
            <a:r>
              <a:rPr lang="de-DE" dirty="0" smtClean="0">
                <a:solidFill>
                  <a:schemeClr val="bg1"/>
                </a:solidFill>
              </a:rPr>
              <a:t>Stream (</a:t>
            </a:r>
            <a:r>
              <a:rPr lang="de-DE" i="1" dirty="0" err="1" smtClean="0">
                <a:solidFill>
                  <a:schemeClr val="bg1"/>
                </a:solidFill>
              </a:rPr>
              <a:t>cout</a:t>
            </a:r>
            <a:r>
              <a:rPr lang="de-DE" dirty="0" smtClean="0">
                <a:solidFill>
                  <a:schemeClr val="bg1"/>
                </a:solidFill>
              </a:rPr>
              <a:t>)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7" name="Abgerundete rechteckige Legende 16"/>
          <p:cNvSpPr/>
          <p:nvPr/>
        </p:nvSpPr>
        <p:spPr>
          <a:xfrm>
            <a:off x="900113" y="5346700"/>
            <a:ext cx="2455862" cy="593725"/>
          </a:xfrm>
          <a:prstGeom prst="wedgeRoundRectCallout">
            <a:avLst>
              <a:gd name="adj1" fmla="val -10743"/>
              <a:gd name="adj2" fmla="val -7513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STL-Behälter bieten </a:t>
            </a:r>
            <a:r>
              <a:rPr lang="de-DE" dirty="0" err="1">
                <a:solidFill>
                  <a:schemeClr val="bg1"/>
                </a:solidFill>
              </a:rPr>
              <a:t>InputIteratoren</a:t>
            </a:r>
            <a:r>
              <a:rPr lang="de-DE" dirty="0">
                <a:solidFill>
                  <a:schemeClr val="bg1"/>
                </a:solidFill>
              </a:rPr>
              <a:t> an</a:t>
            </a:r>
          </a:p>
        </p:txBody>
      </p:sp>
      <p:sp>
        <p:nvSpPr>
          <p:cNvPr id="37897" name="Rechteck 3"/>
          <p:cNvSpPr>
            <a:spLocks noChangeArrowheads="1"/>
          </p:cNvSpPr>
          <p:nvPr/>
        </p:nvSpPr>
        <p:spPr bwMode="auto">
          <a:xfrm>
            <a:off x="3094038" y="6051550"/>
            <a:ext cx="5616575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hlinkClick r:id="rId2"/>
              </a:rPr>
              <a:t>http://www.cplusplus.com/reference/algorithm/copy/</a:t>
            </a:r>
            <a:endParaRPr lang="de-DE" altLang="de-DE" sz="1800" b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Templates: Motivation</a:t>
            </a:r>
          </a:p>
        </p:txBody>
      </p:sp>
      <p:sp>
        <p:nvSpPr>
          <p:cNvPr id="5123" name="Abgerundetes Rechteck 2"/>
          <p:cNvSpPr>
            <a:spLocks noChangeArrowheads="1"/>
          </p:cNvSpPr>
          <p:nvPr/>
        </p:nvSpPr>
        <p:spPr bwMode="auto">
          <a:xfrm>
            <a:off x="468313" y="2060575"/>
            <a:ext cx="1943100" cy="374491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571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2788" y="3468688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125" name="Gerade Verbindung 4"/>
          <p:cNvCxnSpPr>
            <a:cxnSpLocks noChangeShapeType="1"/>
          </p:cNvCxnSpPr>
          <p:nvPr/>
        </p:nvCxnSpPr>
        <p:spPr bwMode="auto">
          <a:xfrm>
            <a:off x="690563" y="5084763"/>
            <a:ext cx="151288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6" name="Gerade Verbindung 9"/>
          <p:cNvCxnSpPr>
            <a:cxnSpLocks noChangeShapeType="1"/>
          </p:cNvCxnSpPr>
          <p:nvPr/>
        </p:nvCxnSpPr>
        <p:spPr bwMode="auto">
          <a:xfrm>
            <a:off x="684213" y="4338638"/>
            <a:ext cx="151130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7" name="Gerade Verbindung 10"/>
          <p:cNvCxnSpPr>
            <a:cxnSpLocks noChangeShapeType="1"/>
          </p:cNvCxnSpPr>
          <p:nvPr/>
        </p:nvCxnSpPr>
        <p:spPr bwMode="auto">
          <a:xfrm>
            <a:off x="684213" y="3500438"/>
            <a:ext cx="151130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8" name="Gerade Verbindung 11"/>
          <p:cNvCxnSpPr>
            <a:cxnSpLocks noChangeShapeType="1"/>
          </p:cNvCxnSpPr>
          <p:nvPr/>
        </p:nvCxnSpPr>
        <p:spPr bwMode="auto">
          <a:xfrm>
            <a:off x="690563" y="2682875"/>
            <a:ext cx="151288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5129" name="Gruppieren 12"/>
          <p:cNvGrpSpPr>
            <a:grpSpLocks/>
          </p:cNvGrpSpPr>
          <p:nvPr/>
        </p:nvGrpSpPr>
        <p:grpSpPr bwMode="auto">
          <a:xfrm>
            <a:off x="4957763" y="2178050"/>
            <a:ext cx="379412" cy="635000"/>
            <a:chOff x="1259632" y="2507052"/>
            <a:chExt cx="449687" cy="751806"/>
          </a:xfrm>
        </p:grpSpPr>
        <p:sp>
          <p:nvSpPr>
            <p:cNvPr id="5140" name="Pfeil nach unten 17"/>
            <p:cNvSpPr>
              <a:spLocks noChangeArrowheads="1"/>
            </p:cNvSpPr>
            <p:nvPr/>
          </p:nvSpPr>
          <p:spPr bwMode="auto">
            <a:xfrm>
              <a:off x="1336056" y="3023983"/>
              <a:ext cx="268003" cy="23487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5141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507052"/>
              <a:ext cx="449687" cy="55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9" name="Abgerundete rechteckige Legende 18"/>
          <p:cNvSpPr/>
          <p:nvPr/>
        </p:nvSpPr>
        <p:spPr>
          <a:xfrm>
            <a:off x="2790825" y="4833938"/>
            <a:ext cx="1728788" cy="635000"/>
          </a:xfrm>
          <a:prstGeom prst="wedgeRoundRectCallout">
            <a:avLst>
              <a:gd name="adj1" fmla="val -72285"/>
              <a:gd name="adj2" fmla="val 1773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Gebäude mit Etagen</a:t>
            </a:r>
          </a:p>
        </p:txBody>
      </p:sp>
      <p:sp>
        <p:nvSpPr>
          <p:cNvPr id="20" name="Abgerundete rechteckige Legende 19"/>
          <p:cNvSpPr/>
          <p:nvPr/>
        </p:nvSpPr>
        <p:spPr>
          <a:xfrm>
            <a:off x="827088" y="3589338"/>
            <a:ext cx="1152525" cy="635000"/>
          </a:xfrm>
          <a:prstGeom prst="wedgeRoundRectCallout">
            <a:avLst>
              <a:gd name="adj1" fmla="val 73976"/>
              <a:gd name="adj2" fmla="val 126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Aufzug</a:t>
            </a:r>
          </a:p>
        </p:txBody>
      </p:sp>
      <p:sp>
        <p:nvSpPr>
          <p:cNvPr id="21" name="Abgerundete rechteckige Legende 20"/>
          <p:cNvSpPr/>
          <p:nvPr/>
        </p:nvSpPr>
        <p:spPr>
          <a:xfrm>
            <a:off x="5724525" y="1916113"/>
            <a:ext cx="1727200" cy="633412"/>
          </a:xfrm>
          <a:prstGeom prst="wedgeRoundRectCallout">
            <a:avLst>
              <a:gd name="adj1" fmla="val -72285"/>
              <a:gd name="adj2" fmla="val 1773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Person mit einem Ziel</a:t>
            </a:r>
          </a:p>
        </p:txBody>
      </p:sp>
      <p:cxnSp>
        <p:nvCxnSpPr>
          <p:cNvPr id="5133" name="Gewinkelte Verbindung 23"/>
          <p:cNvCxnSpPr>
            <a:cxnSpLocks noChangeShapeType="1"/>
          </p:cNvCxnSpPr>
          <p:nvPr/>
        </p:nvCxnSpPr>
        <p:spPr bwMode="auto">
          <a:xfrm flipV="1">
            <a:off x="2835275" y="2459038"/>
            <a:ext cx="1989138" cy="1293812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4" name="Gewinkelte Verbindung 38"/>
          <p:cNvCxnSpPr>
            <a:cxnSpLocks noChangeShapeType="1"/>
          </p:cNvCxnSpPr>
          <p:nvPr/>
        </p:nvCxnSpPr>
        <p:spPr bwMode="auto">
          <a:xfrm>
            <a:off x="2835275" y="3981450"/>
            <a:ext cx="1989138" cy="74453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35" name="Gleichschenkliges Dreieck 1"/>
          <p:cNvSpPr>
            <a:spLocks noChangeArrowheads="1"/>
          </p:cNvSpPr>
          <p:nvPr/>
        </p:nvSpPr>
        <p:spPr bwMode="auto">
          <a:xfrm>
            <a:off x="206375" y="1700213"/>
            <a:ext cx="2493963" cy="360362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5136" name="Textfeld 30"/>
          <p:cNvSpPr txBox="1">
            <a:spLocks noChangeArrowheads="1"/>
          </p:cNvSpPr>
          <p:nvPr/>
        </p:nvSpPr>
        <p:spPr bwMode="auto">
          <a:xfrm>
            <a:off x="4865688" y="4437063"/>
            <a:ext cx="498475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4400" b="0">
                <a:latin typeface="Consolas" pitchFamily="49" charset="0"/>
                <a:cs typeface="Consolas" pitchFamily="49" charset="0"/>
              </a:rPr>
              <a:t>?</a:t>
            </a:r>
          </a:p>
        </p:txBody>
      </p:sp>
      <p:sp>
        <p:nvSpPr>
          <p:cNvPr id="33" name="Abgerundete rechteckige Legende 32"/>
          <p:cNvSpPr/>
          <p:nvPr/>
        </p:nvSpPr>
        <p:spPr>
          <a:xfrm>
            <a:off x="5427663" y="3141663"/>
            <a:ext cx="3529012" cy="863600"/>
          </a:xfrm>
          <a:prstGeom prst="wedgeRoundRectCallout">
            <a:avLst>
              <a:gd name="adj1" fmla="val -55533"/>
              <a:gd name="adj2" fmla="val 5164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Ein Lastaufzug soll nur für </a:t>
            </a:r>
            <a:r>
              <a:rPr lang="de-DE" b="1" dirty="0">
                <a:solidFill>
                  <a:schemeClr val="bg1"/>
                </a:solidFill>
              </a:rPr>
              <a:t>Gegenstände</a:t>
            </a:r>
            <a:r>
              <a:rPr lang="de-DE" dirty="0">
                <a:solidFill>
                  <a:schemeClr val="bg1"/>
                </a:solidFill>
              </a:rPr>
              <a:t> (keine Personen!) verwendet werden</a:t>
            </a:r>
          </a:p>
        </p:txBody>
      </p:sp>
      <p:sp>
        <p:nvSpPr>
          <p:cNvPr id="34" name="Abgerundete rechteckige Legende 33"/>
          <p:cNvSpPr/>
          <p:nvPr/>
        </p:nvSpPr>
        <p:spPr>
          <a:xfrm>
            <a:off x="5580063" y="4292600"/>
            <a:ext cx="3128962" cy="787400"/>
          </a:xfrm>
          <a:prstGeom prst="wedgeRoundRectCallout">
            <a:avLst>
              <a:gd name="adj1" fmla="val -56656"/>
              <a:gd name="adj2" fmla="val -279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Ein anderer Aufzug soll nur vom </a:t>
            </a:r>
            <a:r>
              <a:rPr lang="de-DE" b="1" dirty="0">
                <a:solidFill>
                  <a:schemeClr val="bg1"/>
                </a:solidFill>
              </a:rPr>
              <a:t>Reinigungspersonal</a:t>
            </a:r>
            <a:r>
              <a:rPr lang="de-DE" dirty="0">
                <a:solidFill>
                  <a:schemeClr val="bg1"/>
                </a:solidFill>
              </a:rPr>
              <a:t> verwendet werden</a:t>
            </a:r>
          </a:p>
        </p:txBody>
      </p:sp>
      <p:sp>
        <p:nvSpPr>
          <p:cNvPr id="35" name="Abgerundete rechteckige Legende 34"/>
          <p:cNvSpPr/>
          <p:nvPr/>
        </p:nvSpPr>
        <p:spPr>
          <a:xfrm>
            <a:off x="5651500" y="5300663"/>
            <a:ext cx="2586038" cy="488950"/>
          </a:xfrm>
          <a:prstGeom prst="wedgeRoundRectCallout">
            <a:avLst>
              <a:gd name="adj1" fmla="val -62082"/>
              <a:gd name="adj2" fmla="val -5709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Ein </a:t>
            </a:r>
            <a:r>
              <a:rPr lang="de-DE" b="1" dirty="0">
                <a:solidFill>
                  <a:schemeClr val="bg1"/>
                </a:solidFill>
              </a:rPr>
              <a:t>Speisenaufzug</a:t>
            </a:r>
            <a:r>
              <a:rPr lang="de-DE" dirty="0">
                <a:solidFill>
                  <a:schemeClr val="bg1"/>
                </a:solidFill>
              </a:rPr>
              <a:t> 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33" grpId="0" animBg="1"/>
      <p:bldP spid="34" grpId="0" animBg="1"/>
      <p:bldP spid="3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Generische STL-Algorithmen:  </a:t>
            </a:r>
            <a:r>
              <a:rPr lang="de-DE" altLang="de-DE" i="1" dirty="0" err="1"/>
              <a:t>remove_copy_if</a:t>
            </a:r>
            <a:endParaRPr lang="en-US" dirty="0"/>
          </a:p>
        </p:txBody>
      </p:sp>
      <p:sp>
        <p:nvSpPr>
          <p:cNvPr id="4" name="Rechteck 10"/>
          <p:cNvSpPr>
            <a:spLocks noChangeArrowheads="1"/>
          </p:cNvSpPr>
          <p:nvPr/>
        </p:nvSpPr>
        <p:spPr bwMode="auto">
          <a:xfrm>
            <a:off x="250825" y="1527175"/>
            <a:ext cx="8421688" cy="69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&lt;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en-US" altLang="de-DE" sz="1400" dirty="0">
                <a:solidFill>
                  <a:srgbClr val="644632"/>
                </a:solidFill>
                <a:latin typeface="Consolas" pitchFamily="49" charset="0"/>
              </a:rPr>
              <a:t>, 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UnaryPredicate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remove_copy_if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(	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first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last,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						 	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result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UnaryPredicate</a:t>
            </a:r>
            <a:r>
              <a:rPr lang="en-US" altLang="de-DE" sz="1400" dirty="0">
                <a:solidFill>
                  <a:srgbClr val="644632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pred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 </a:t>
            </a:r>
          </a:p>
        </p:txBody>
      </p:sp>
      <p:sp>
        <p:nvSpPr>
          <p:cNvPr id="5" name="Rechteck 3"/>
          <p:cNvSpPr>
            <a:spLocks noChangeArrowheads="1"/>
          </p:cNvSpPr>
          <p:nvPr/>
        </p:nvSpPr>
        <p:spPr bwMode="auto">
          <a:xfrm>
            <a:off x="2047875" y="6092825"/>
            <a:ext cx="6624638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hlinkClick r:id="rId2"/>
              </a:rPr>
              <a:t>http://www.cplusplus.com/reference/algorithm/remove_copy_if/</a:t>
            </a:r>
            <a:endParaRPr lang="de-DE" altLang="de-DE" sz="1800" b="0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20675" y="3023109"/>
            <a:ext cx="8177213" cy="170396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33327" bIns="66654" anchor="ctr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indent="-4572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 smtClean="0">
                <a:latin typeface="Consolas" pitchFamily="49" charset="0"/>
                <a:cs typeface="Consolas" pitchFamily="49" charset="0"/>
              </a:rPr>
              <a:t>Parameters: </a:t>
            </a:r>
            <a:br>
              <a:rPr lang="en-US" altLang="de-DE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altLang="de-DE" sz="1400" dirty="0" smtClean="0">
                <a:latin typeface="Consolas" pitchFamily="49" charset="0"/>
                <a:cs typeface="Consolas" pitchFamily="49" charset="0"/>
              </a:rPr>
              <a:t>[...]</a:t>
            </a:r>
            <a:br>
              <a:rPr lang="en-US" altLang="de-DE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altLang="de-DE" sz="1400" dirty="0" err="1" smtClean="0">
                <a:latin typeface="Consolas" pitchFamily="49" charset="0"/>
                <a:cs typeface="Consolas" pitchFamily="49" charset="0"/>
              </a:rPr>
              <a:t>pred</a:t>
            </a:r>
            <a:endParaRPr lang="en-US" altLang="de-DE" sz="1400" dirty="0" smtClean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de-DE" sz="1400" b="0" dirty="0" smtClean="0">
                <a:latin typeface="Consolas" pitchFamily="49" charset="0"/>
                <a:cs typeface="Consolas" pitchFamily="49" charset="0"/>
              </a:rPr>
              <a:t>Unary </a:t>
            </a: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function that accepts an element in the range as argument, and returns </a:t>
            </a:r>
            <a:endParaRPr lang="en-US" altLang="de-DE" sz="1400" b="0" dirty="0" smtClean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de-DE" sz="1400" b="0" dirty="0" smtClean="0">
                <a:latin typeface="Consolas" pitchFamily="49" charset="0"/>
                <a:cs typeface="Consolas" pitchFamily="49" charset="0"/>
              </a:rPr>
              <a:t>a </a:t>
            </a: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value convertible to </a:t>
            </a:r>
            <a:r>
              <a:rPr lang="en-US" altLang="de-DE" sz="1400" b="0" dirty="0" err="1">
                <a:latin typeface="Consolas" pitchFamily="49" charset="0"/>
                <a:cs typeface="Consolas" pitchFamily="49" charset="0"/>
              </a:rPr>
              <a:t>bool</a:t>
            </a: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. The value returned indicates whether the </a:t>
            </a:r>
            <a:endParaRPr lang="en-US" altLang="de-DE" sz="1400" b="0" dirty="0" smtClean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de-DE" sz="1400" b="0" dirty="0" smtClean="0">
                <a:latin typeface="Consolas" pitchFamily="49" charset="0"/>
                <a:cs typeface="Consolas" pitchFamily="49" charset="0"/>
              </a:rPr>
              <a:t>element </a:t>
            </a: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is to be removed from the copy (if true, it is not copied).</a:t>
            </a:r>
          </a:p>
          <a:p>
            <a:pPr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 smtClean="0">
                <a:latin typeface="Consolas" pitchFamily="49" charset="0"/>
                <a:cs typeface="Consolas" pitchFamily="49" charset="0"/>
              </a:rPr>
              <a:t>    	The </a:t>
            </a: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function shall not modify its argument.</a:t>
            </a:r>
          </a:p>
          <a:p>
            <a:pPr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 smtClean="0">
                <a:latin typeface="Consolas" pitchFamily="49" charset="0"/>
                <a:cs typeface="Consolas" pitchFamily="49" charset="0"/>
              </a:rPr>
              <a:t>	This </a:t>
            </a: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can either be a function pointer or a function object.</a:t>
            </a:r>
          </a:p>
        </p:txBody>
      </p:sp>
      <p:sp>
        <p:nvSpPr>
          <p:cNvPr id="7" name="Rechteck 8"/>
          <p:cNvSpPr>
            <a:spLocks noChangeArrowheads="1"/>
          </p:cNvSpPr>
          <p:nvPr/>
        </p:nvSpPr>
        <p:spPr bwMode="auto">
          <a:xfrm>
            <a:off x="323850" y="5211763"/>
            <a:ext cx="8277225" cy="693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latin typeface="Consolas" pitchFamily="49" charset="0"/>
                <a:cs typeface="Consolas" pitchFamily="49" charset="0"/>
              </a:rPr>
              <a:t>Return Value: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An iterator pointing to the end of the copied range, which includes all the elements in [</a:t>
            </a:r>
            <a:r>
              <a:rPr lang="en-US" altLang="de-DE" sz="1400" b="0" dirty="0" err="1">
                <a:latin typeface="Consolas" pitchFamily="49" charset="0"/>
                <a:cs typeface="Consolas" pitchFamily="49" charset="0"/>
              </a:rPr>
              <a:t>first,last</a:t>
            </a: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) except those for which </a:t>
            </a:r>
            <a:r>
              <a:rPr lang="en-US" altLang="de-DE" sz="1400" b="0" dirty="0" err="1">
                <a:latin typeface="Consolas" pitchFamily="49" charset="0"/>
                <a:cs typeface="Consolas" pitchFamily="49" charset="0"/>
              </a:rPr>
              <a:t>pred</a:t>
            </a: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 returns true.</a:t>
            </a:r>
            <a:endParaRPr lang="de-DE" altLang="de-DE" sz="1400" b="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Abgerundete rechteckige Legende 7"/>
          <p:cNvSpPr/>
          <p:nvPr/>
        </p:nvSpPr>
        <p:spPr>
          <a:xfrm>
            <a:off x="4139952" y="2365375"/>
            <a:ext cx="4007742" cy="592138"/>
          </a:xfrm>
          <a:prstGeom prst="wedgeRoundRectCallout">
            <a:avLst>
              <a:gd name="adj1" fmla="val -235"/>
              <a:gd name="adj2" fmla="val -8213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Wie </a:t>
            </a:r>
            <a:r>
              <a:rPr lang="de-DE" dirty="0" err="1" smtClean="0">
                <a:solidFill>
                  <a:schemeClr val="bg1"/>
                </a:solidFill>
              </a:rPr>
              <a:t>copy</a:t>
            </a:r>
            <a:r>
              <a:rPr lang="de-DE" dirty="0" smtClean="0">
                <a:solidFill>
                  <a:schemeClr val="bg1"/>
                </a:solidFill>
              </a:rPr>
              <a:t>, aber ein Prädikat  definiert, was </a:t>
            </a:r>
            <a:r>
              <a:rPr lang="de-DE" b="1" dirty="0" smtClean="0">
                <a:solidFill>
                  <a:srgbClr val="005AA9"/>
                </a:solidFill>
              </a:rPr>
              <a:t>ausgelassen</a:t>
            </a:r>
            <a:r>
              <a:rPr lang="de-DE" i="1" dirty="0" smtClean="0">
                <a:solidFill>
                  <a:srgbClr val="005AA9"/>
                </a:solidFill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wird.</a:t>
            </a:r>
            <a:r>
              <a:rPr lang="de-DE" i="1" dirty="0" smtClean="0">
                <a:solidFill>
                  <a:schemeClr val="bg1"/>
                </a:solidFill>
              </a:rPr>
              <a:t> 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8263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Generische STL-Algorithmen:  </a:t>
            </a:r>
            <a:r>
              <a:rPr lang="de-DE" altLang="de-DE" i="1" dirty="0" err="1" smtClean="0"/>
              <a:t>remove_copy_if</a:t>
            </a:r>
            <a:endParaRPr lang="de-DE" altLang="de-DE" i="1" dirty="0" smtClean="0"/>
          </a:p>
        </p:txBody>
      </p:sp>
      <p:sp>
        <p:nvSpPr>
          <p:cNvPr id="38915" name="Rechteck 3"/>
          <p:cNvSpPr>
            <a:spLocks noChangeArrowheads="1"/>
          </p:cNvSpPr>
          <p:nvPr/>
        </p:nvSpPr>
        <p:spPr bwMode="auto">
          <a:xfrm>
            <a:off x="2047875" y="6092825"/>
            <a:ext cx="6624638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hlinkClick r:id="rId2"/>
              </a:rPr>
              <a:t>http://www.cplusplus.com/reference/algorithm/remove_copy_if/</a:t>
            </a:r>
            <a:endParaRPr lang="de-DE" altLang="de-DE" sz="1800" b="0" dirty="0"/>
          </a:p>
        </p:txBody>
      </p:sp>
      <p:sp>
        <p:nvSpPr>
          <p:cNvPr id="38916" name="Rechteck 10"/>
          <p:cNvSpPr>
            <a:spLocks noChangeArrowheads="1"/>
          </p:cNvSpPr>
          <p:nvPr/>
        </p:nvSpPr>
        <p:spPr bwMode="auto">
          <a:xfrm>
            <a:off x="250825" y="1527175"/>
            <a:ext cx="8421688" cy="69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&lt;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en-US" altLang="de-DE" sz="1400" dirty="0">
                <a:solidFill>
                  <a:srgbClr val="644632"/>
                </a:solidFill>
                <a:latin typeface="Consolas" pitchFamily="49" charset="0"/>
              </a:rPr>
              <a:t>, 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UnaryPredicate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remove_copy_if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(	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first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last,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						 	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result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UnaryPredicate</a:t>
            </a:r>
            <a:r>
              <a:rPr lang="en-US" altLang="de-DE" sz="1400" dirty="0">
                <a:solidFill>
                  <a:srgbClr val="644632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pred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 </a:t>
            </a:r>
          </a:p>
        </p:txBody>
      </p:sp>
      <p:cxnSp>
        <p:nvCxnSpPr>
          <p:cNvPr id="38917" name="Gerade Verbindung 48"/>
          <p:cNvCxnSpPr>
            <a:cxnSpLocks noChangeShapeType="1"/>
          </p:cNvCxnSpPr>
          <p:nvPr/>
        </p:nvCxnSpPr>
        <p:spPr bwMode="auto">
          <a:xfrm>
            <a:off x="320675" y="2725738"/>
            <a:ext cx="8351838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919" name="Rechteck 2"/>
          <p:cNvSpPr>
            <a:spLocks noChangeArrowheads="1"/>
          </p:cNvSpPr>
          <p:nvPr/>
        </p:nvSpPr>
        <p:spPr bwMode="auto">
          <a:xfrm>
            <a:off x="247650" y="3325813"/>
            <a:ext cx="8424863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7F0055"/>
                </a:solidFill>
                <a:latin typeface="Consolas" pitchFamily="49" charset="0"/>
              </a:rPr>
              <a:t>bool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even(</a:t>
            </a:r>
            <a:r>
              <a:rPr lang="en-US" altLang="de-DE" sz="14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i){ </a:t>
            </a:r>
            <a:r>
              <a:rPr lang="en-US" altLang="de-DE" sz="1400" b="0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i%2 == 0; 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main(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argc, 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char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**argv)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	int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numbers[] = {1,2,3,4,5};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	vector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&gt; result(numbers, numbers + 5);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	remove_copy_if(result.begin(), result.end(),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				 </a:t>
            </a:r>
            <a:r>
              <a:rPr lang="en-US" altLang="de-DE" sz="1400" b="0">
                <a:solidFill>
                  <a:srgbClr val="005032"/>
                </a:solidFill>
                <a:latin typeface="Consolas" pitchFamily="49" charset="0"/>
              </a:rPr>
              <a:t>ostream_iterator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en-US" altLang="de-DE" sz="14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&gt;(cout, </a:t>
            </a:r>
            <a:r>
              <a:rPr lang="en-US" altLang="de-DE" sz="1400" b="0">
                <a:solidFill>
                  <a:srgbClr val="2A00FF"/>
                </a:solidFill>
                <a:latin typeface="Consolas" pitchFamily="49" charset="0"/>
              </a:rPr>
              <a:t>", "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), 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even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); // 1, 3, 5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5312419" y="5392738"/>
            <a:ext cx="3148013" cy="592137"/>
          </a:xfrm>
          <a:prstGeom prst="wedgeRoundRectCallout">
            <a:avLst>
              <a:gd name="adj1" fmla="val -32930"/>
              <a:gd name="adj2" fmla="val -8391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err="1">
                <a:solidFill>
                  <a:schemeClr val="bg1"/>
                </a:solidFill>
              </a:rPr>
              <a:t>Funkionszeiger</a:t>
            </a:r>
            <a:r>
              <a:rPr lang="de-DE" dirty="0">
                <a:solidFill>
                  <a:schemeClr val="bg1"/>
                </a:solidFill>
              </a:rPr>
              <a:t> oder Funktionsobjekt übergeben</a:t>
            </a:r>
          </a:p>
        </p:txBody>
      </p:sp>
      <p:sp>
        <p:nvSpPr>
          <p:cNvPr id="13" name="Abgerundete rechteckige Legende 12"/>
          <p:cNvSpPr/>
          <p:nvPr/>
        </p:nvSpPr>
        <p:spPr>
          <a:xfrm>
            <a:off x="4267844" y="3300413"/>
            <a:ext cx="2600325" cy="593725"/>
          </a:xfrm>
          <a:prstGeom prst="wedgeRoundRectCallout">
            <a:avLst>
              <a:gd name="adj1" fmla="val -61018"/>
              <a:gd name="adj2" fmla="val -1920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Funktion entscheidet was ausgelassen wird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Generische Behälter: </a:t>
            </a:r>
            <a:r>
              <a:rPr lang="de-DE" altLang="de-DE" i="1" dirty="0" err="1" smtClean="0"/>
              <a:t>priority_queue</a:t>
            </a:r>
            <a:endParaRPr lang="de-DE" altLang="de-DE" i="1" dirty="0" smtClean="0"/>
          </a:p>
        </p:txBody>
      </p:sp>
      <p:sp>
        <p:nvSpPr>
          <p:cNvPr id="39939" name="Rechteck 6"/>
          <p:cNvSpPr>
            <a:spLocks noChangeArrowheads="1"/>
          </p:cNvSpPr>
          <p:nvPr/>
        </p:nvSpPr>
        <p:spPr bwMode="auto">
          <a:xfrm>
            <a:off x="323850" y="2387600"/>
            <a:ext cx="8351838" cy="893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	&lt;</a:t>
            </a: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	    	 </a:t>
            </a: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644632"/>
                </a:solidFill>
                <a:latin typeface="Consolas" pitchFamily="49" charset="0"/>
              </a:rPr>
              <a:t>Container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400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&gt;,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 		 </a:t>
            </a:r>
            <a:r>
              <a:rPr lang="en-US" altLang="de-DE" sz="14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>
                <a:solidFill>
                  <a:srgbClr val="644632"/>
                </a:solidFill>
                <a:latin typeface="Consolas" pitchFamily="49" charset="0"/>
              </a:rPr>
              <a:t>Compare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en-US" altLang="de-DE" sz="1400">
                <a:solidFill>
                  <a:srgbClr val="005032"/>
                </a:solidFill>
                <a:latin typeface="Consolas" pitchFamily="49" charset="0"/>
              </a:rPr>
              <a:t>less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en-US" altLang="de-DE" sz="1400">
                <a:solidFill>
                  <a:srgbClr val="7F0055"/>
                </a:solidFill>
                <a:latin typeface="Consolas" pitchFamily="49" charset="0"/>
              </a:rPr>
              <a:t>typename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>
                <a:solidFill>
                  <a:srgbClr val="644632"/>
                </a:solidFill>
                <a:latin typeface="Consolas" pitchFamily="49" charset="0"/>
              </a:rPr>
              <a:t>Container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en-US" altLang="de-DE" sz="1400">
                <a:solidFill>
                  <a:srgbClr val="005032"/>
                </a:solidFill>
                <a:latin typeface="Consolas" pitchFamily="49" charset="0"/>
              </a:rPr>
              <a:t>value_type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&gt; 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005032"/>
                </a:solidFill>
                <a:latin typeface="Consolas" pitchFamily="49" charset="0"/>
              </a:rPr>
              <a:t>priority_queue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; </a:t>
            </a:r>
            <a:endParaRPr lang="de-DE" altLang="de-DE" sz="1400" b="0"/>
          </a:p>
        </p:txBody>
      </p:sp>
      <p:sp>
        <p:nvSpPr>
          <p:cNvPr id="39940" name="Rechteck 7"/>
          <p:cNvSpPr>
            <a:spLocks noChangeArrowheads="1"/>
          </p:cNvSpPr>
          <p:nvPr/>
        </p:nvSpPr>
        <p:spPr bwMode="auto">
          <a:xfrm>
            <a:off x="2555875" y="5949950"/>
            <a:ext cx="6119813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hlinkClick r:id="rId2"/>
              </a:rPr>
              <a:t>http://www.cplusplus.com/reference/queue/priority_queue/</a:t>
            </a:r>
            <a:endParaRPr lang="de-DE" altLang="de-DE" sz="1800" b="0"/>
          </a:p>
        </p:txBody>
      </p:sp>
      <p:sp>
        <p:nvSpPr>
          <p:cNvPr id="9" name="Abgerundete rechteckige Legende 8"/>
          <p:cNvSpPr/>
          <p:nvPr/>
        </p:nvSpPr>
        <p:spPr>
          <a:xfrm>
            <a:off x="1908175" y="1552575"/>
            <a:ext cx="2376488" cy="593725"/>
          </a:xfrm>
          <a:prstGeom prst="wedgeRoundRectCallout">
            <a:avLst>
              <a:gd name="adj1" fmla="val -42162"/>
              <a:gd name="adj2" fmla="val 9040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Typ vom Inhalt </a:t>
            </a:r>
            <a:r>
              <a:rPr lang="de-DE" dirty="0">
                <a:solidFill>
                  <a:schemeClr val="bg1"/>
                </a:solidFill>
              </a:rPr>
              <a:t>der Warteschlange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4217988" y="1984375"/>
            <a:ext cx="4386262" cy="593725"/>
          </a:xfrm>
          <a:prstGeom prst="wedgeRoundRectCallout">
            <a:avLst>
              <a:gd name="adj1" fmla="val -84405"/>
              <a:gd name="adj2" fmla="val 6205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Typ des </a:t>
            </a:r>
            <a:r>
              <a:rPr lang="de-DE" b="1" dirty="0">
                <a:solidFill>
                  <a:schemeClr val="bg1"/>
                </a:solidFill>
              </a:rPr>
              <a:t>darunterliegenden Behälters </a:t>
            </a:r>
            <a:r>
              <a:rPr lang="de-DE" dirty="0">
                <a:solidFill>
                  <a:schemeClr val="bg1"/>
                </a:solidFill>
              </a:rPr>
              <a:t>(</a:t>
            </a:r>
            <a:r>
              <a:rPr lang="de-DE" i="1" dirty="0" err="1">
                <a:solidFill>
                  <a:schemeClr val="bg1"/>
                </a:solidFill>
              </a:rPr>
              <a:t>vector</a:t>
            </a:r>
            <a:r>
              <a:rPr lang="de-DE" dirty="0">
                <a:solidFill>
                  <a:schemeClr val="bg1"/>
                </a:solidFill>
              </a:rPr>
              <a:t> wird als Default verwendet)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1963738" y="3622675"/>
            <a:ext cx="3328987" cy="593725"/>
          </a:xfrm>
          <a:prstGeom prst="wedgeRoundRectCallout">
            <a:avLst>
              <a:gd name="adj1" fmla="val -33237"/>
              <a:gd name="adj2" fmla="val -14803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Binäres Prädikat </a:t>
            </a:r>
            <a:r>
              <a:rPr lang="de-DE" dirty="0">
                <a:solidFill>
                  <a:schemeClr val="bg1"/>
                </a:solidFill>
              </a:rPr>
              <a:t>(</a:t>
            </a:r>
            <a:r>
              <a:rPr lang="de-DE" i="1" dirty="0" err="1">
                <a:solidFill>
                  <a:schemeClr val="bg1"/>
                </a:solidFill>
                <a:latin typeface="+mj-lt"/>
                <a:cs typeface="Consolas" pitchFamily="49" charset="0"/>
              </a:rPr>
              <a:t>less</a:t>
            </a:r>
            <a:r>
              <a:rPr lang="de-DE" dirty="0">
                <a:solidFill>
                  <a:schemeClr val="bg1"/>
                </a:solidFill>
              </a:rPr>
              <a:t> wird als Default verwendet)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1476375" y="4583113"/>
            <a:ext cx="5357813" cy="868362"/>
          </a:xfrm>
          <a:prstGeom prst="wedgeRoundRectCallout">
            <a:avLst>
              <a:gd name="adj1" fmla="val -19957"/>
              <a:gd name="adj2" fmla="val -778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Default Template-Parameter erlauben </a:t>
            </a:r>
            <a:r>
              <a:rPr lang="de-DE" b="1" dirty="0">
                <a:solidFill>
                  <a:schemeClr val="bg1"/>
                </a:solidFill>
              </a:rPr>
              <a:t>einfache</a:t>
            </a:r>
            <a:r>
              <a:rPr lang="de-DE" dirty="0">
                <a:solidFill>
                  <a:schemeClr val="bg1"/>
                </a:solidFill>
              </a:rPr>
              <a:t>, aber bei Bedarf </a:t>
            </a:r>
            <a:r>
              <a:rPr lang="de-DE" b="1" dirty="0">
                <a:solidFill>
                  <a:schemeClr val="bg1"/>
                </a:solidFill>
              </a:rPr>
              <a:t>konfigurierbare</a:t>
            </a:r>
            <a:r>
              <a:rPr lang="de-DE" dirty="0">
                <a:solidFill>
                  <a:schemeClr val="bg1"/>
                </a:solidFill>
              </a:rPr>
              <a:t> Verwendung! </a:t>
            </a:r>
          </a:p>
        </p:txBody>
      </p:sp>
      <p:sp>
        <p:nvSpPr>
          <p:cNvPr id="13" name="Abgerundete rechteckige Legende 12"/>
          <p:cNvSpPr/>
          <p:nvPr/>
        </p:nvSpPr>
        <p:spPr>
          <a:xfrm>
            <a:off x="4284663" y="3040063"/>
            <a:ext cx="3024187" cy="539750"/>
          </a:xfrm>
          <a:prstGeom prst="wedgeRoundRectCallout">
            <a:avLst>
              <a:gd name="adj1" fmla="val -55884"/>
              <a:gd name="adj2" fmla="val -5548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Damit Compiler weiß, dass </a:t>
            </a:r>
            <a:r>
              <a:rPr lang="de-DE" i="1" dirty="0" err="1">
                <a:solidFill>
                  <a:schemeClr val="bg1"/>
                </a:solidFill>
                <a:cs typeface="Consolas" pitchFamily="49" charset="0"/>
              </a:rPr>
              <a:t>value_type</a:t>
            </a:r>
            <a:r>
              <a:rPr lang="de-DE" dirty="0">
                <a:solidFill>
                  <a:schemeClr val="bg1"/>
                </a:solidFill>
              </a:rPr>
              <a:t> ein Typ ist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Generische Behälter: </a:t>
            </a:r>
            <a:r>
              <a:rPr lang="de-DE" altLang="de-DE" i="1" dirty="0" err="1" smtClean="0"/>
              <a:t>priority_queue</a:t>
            </a:r>
            <a:endParaRPr lang="de-DE" altLang="de-DE" i="1" dirty="0" smtClean="0"/>
          </a:p>
        </p:txBody>
      </p:sp>
      <p:sp>
        <p:nvSpPr>
          <p:cNvPr id="40963" name="Rechteck 6"/>
          <p:cNvSpPr>
            <a:spLocks noChangeArrowheads="1"/>
          </p:cNvSpPr>
          <p:nvPr/>
        </p:nvSpPr>
        <p:spPr bwMode="auto">
          <a:xfrm>
            <a:off x="252413" y="1535113"/>
            <a:ext cx="8351837" cy="893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	&lt;</a:t>
            </a: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	    	 </a:t>
            </a: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644632"/>
                </a:solidFill>
                <a:latin typeface="Consolas" pitchFamily="49" charset="0"/>
              </a:rPr>
              <a:t>Container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400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&gt;,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 		 </a:t>
            </a:r>
            <a:r>
              <a:rPr lang="en-US" altLang="de-DE" sz="14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>
                <a:solidFill>
                  <a:srgbClr val="644632"/>
                </a:solidFill>
                <a:latin typeface="Consolas" pitchFamily="49" charset="0"/>
              </a:rPr>
              <a:t>Compare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en-US" altLang="de-DE" sz="1400">
                <a:solidFill>
                  <a:srgbClr val="005032"/>
                </a:solidFill>
                <a:latin typeface="Consolas" pitchFamily="49" charset="0"/>
              </a:rPr>
              <a:t>less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en-US" altLang="de-DE" sz="1400">
                <a:solidFill>
                  <a:srgbClr val="7F0055"/>
                </a:solidFill>
                <a:latin typeface="Consolas" pitchFamily="49" charset="0"/>
              </a:rPr>
              <a:t>typename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>
                <a:solidFill>
                  <a:srgbClr val="644632"/>
                </a:solidFill>
                <a:latin typeface="Consolas" pitchFamily="49" charset="0"/>
              </a:rPr>
              <a:t>Container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en-US" altLang="de-DE" sz="1400">
                <a:solidFill>
                  <a:srgbClr val="005032"/>
                </a:solidFill>
                <a:latin typeface="Consolas" pitchFamily="49" charset="0"/>
              </a:rPr>
              <a:t>value_type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&gt; 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005032"/>
                </a:solidFill>
                <a:latin typeface="Consolas" pitchFamily="49" charset="0"/>
              </a:rPr>
              <a:t>priority_queue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; </a:t>
            </a:r>
            <a:endParaRPr lang="de-DE" altLang="de-DE" sz="1400" b="0"/>
          </a:p>
        </p:txBody>
      </p:sp>
      <p:sp>
        <p:nvSpPr>
          <p:cNvPr id="40964" name="Rechteck 7"/>
          <p:cNvSpPr>
            <a:spLocks noChangeArrowheads="1"/>
          </p:cNvSpPr>
          <p:nvPr/>
        </p:nvSpPr>
        <p:spPr bwMode="auto">
          <a:xfrm>
            <a:off x="2214563" y="6199188"/>
            <a:ext cx="6534150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hlinkClick r:id="rId3"/>
              </a:rPr>
              <a:t>http://www.cplusplus.com/reference/queue/priority_queue/</a:t>
            </a:r>
            <a:endParaRPr lang="de-DE" altLang="de-DE" sz="1800" b="0"/>
          </a:p>
        </p:txBody>
      </p:sp>
      <p:cxnSp>
        <p:nvCxnSpPr>
          <p:cNvPr id="40965" name="Gerade Verbindung 48"/>
          <p:cNvCxnSpPr>
            <a:cxnSpLocks noChangeShapeType="1"/>
          </p:cNvCxnSpPr>
          <p:nvPr/>
        </p:nvCxnSpPr>
        <p:spPr bwMode="auto">
          <a:xfrm>
            <a:off x="396875" y="2543175"/>
            <a:ext cx="8351838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966" name="Rechteck 2"/>
          <p:cNvSpPr>
            <a:spLocks noChangeArrowheads="1"/>
          </p:cNvSpPr>
          <p:nvPr/>
        </p:nvSpPr>
        <p:spPr bwMode="auto">
          <a:xfrm>
            <a:off x="504825" y="2903538"/>
            <a:ext cx="7848600" cy="289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#include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2A00FF"/>
                </a:solidFill>
                <a:latin typeface="Consolas" pitchFamily="49" charset="0"/>
              </a:rPr>
              <a:t>&lt;iostream&gt;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#include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2A00FF"/>
                </a:solidFill>
                <a:latin typeface="Consolas" pitchFamily="49" charset="0"/>
              </a:rPr>
              <a:t>&lt;queue&gt;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#include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2A00FF"/>
                </a:solidFill>
                <a:latin typeface="Consolas" pitchFamily="49" charset="0"/>
              </a:rPr>
              <a:t>&lt;functional&gt;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std;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process_queue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>
                <a:solidFill>
                  <a:srgbClr val="644632"/>
                </a:solidFill>
                <a:latin typeface="Consolas" pitchFamily="49" charset="0"/>
              </a:rPr>
              <a:t>T&amp;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queue){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	while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(!queue.empty()){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		cout	 &lt;&lt; queue.top()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			 &lt;&lt; </a:t>
            </a:r>
            <a:r>
              <a:rPr lang="de-DE" altLang="de-DE" sz="1400" b="0">
                <a:solidFill>
                  <a:srgbClr val="2A00FF"/>
                </a:solidFill>
                <a:latin typeface="Consolas" pitchFamily="49" charset="0"/>
              </a:rPr>
              <a:t>","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		queue.pop();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cxnSp>
        <p:nvCxnSpPr>
          <p:cNvPr id="40967" name="Gerade Verbindung 48"/>
          <p:cNvCxnSpPr>
            <a:cxnSpLocks noChangeShapeType="1"/>
          </p:cNvCxnSpPr>
          <p:nvPr/>
        </p:nvCxnSpPr>
        <p:spPr bwMode="auto">
          <a:xfrm>
            <a:off x="4356100" y="2616200"/>
            <a:ext cx="0" cy="340677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968" name="Rechteck 4"/>
          <p:cNvSpPr>
            <a:spLocks noChangeArrowheads="1"/>
          </p:cNvSpPr>
          <p:nvPr/>
        </p:nvSpPr>
        <p:spPr bwMode="auto">
          <a:xfrm>
            <a:off x="4500563" y="3308350"/>
            <a:ext cx="5438775" cy="295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argc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char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**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argv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numbers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[] = {3,2,1,5,4};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priority_queue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descending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numbers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numbers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+ 5);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/>
              <a:t>process_queue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descending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 // 5,4,3,2,1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5032"/>
                </a:solidFill>
                <a:latin typeface="Consolas" pitchFamily="49" charset="0"/>
              </a:rPr>
              <a:t>	</a:t>
            </a:r>
            <a:r>
              <a:rPr lang="en-US" altLang="de-DE" sz="1400" b="0" dirty="0" err="1">
                <a:solidFill>
                  <a:srgbClr val="005032"/>
                </a:solidFill>
                <a:latin typeface="Consolas" pitchFamily="49" charset="0"/>
              </a:rPr>
              <a:t>priority_queue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&lt;	</a:t>
            </a:r>
            <a:r>
              <a:rPr lang="en-US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				</a:t>
            </a:r>
            <a:r>
              <a:rPr lang="en-US" altLang="de-DE" sz="1400" b="0" dirty="0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en-US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&gt;,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				</a:t>
            </a:r>
            <a:r>
              <a:rPr lang="en-US" altLang="de-DE" sz="1400" dirty="0">
                <a:solidFill>
                  <a:srgbClr val="005032"/>
                </a:solidFill>
                <a:latin typeface="Consolas" pitchFamily="49" charset="0"/>
              </a:rPr>
              <a:t>greater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&gt; 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   ascending(numbers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, numbers + 5);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process_queue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ascending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 // 1,2,3,4,5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15" name="Abgerundete rechteckige Legende 14"/>
          <p:cNvSpPr/>
          <p:nvPr/>
        </p:nvSpPr>
        <p:spPr>
          <a:xfrm>
            <a:off x="1322388" y="5622925"/>
            <a:ext cx="2601912" cy="593725"/>
          </a:xfrm>
          <a:prstGeom prst="wedgeRoundRectCallout">
            <a:avLst>
              <a:gd name="adj1" fmla="val -31407"/>
              <a:gd name="adj2" fmla="val -8857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Einfache Hilfsfunktion für die Ausgabe</a:t>
            </a:r>
          </a:p>
        </p:txBody>
      </p:sp>
      <p:sp>
        <p:nvSpPr>
          <p:cNvPr id="17" name="Abgerundete rechteckige Legende 16"/>
          <p:cNvSpPr/>
          <p:nvPr/>
        </p:nvSpPr>
        <p:spPr>
          <a:xfrm>
            <a:off x="3597275" y="4624388"/>
            <a:ext cx="2919413" cy="323850"/>
          </a:xfrm>
          <a:prstGeom prst="wedgeRoundRectCallout">
            <a:avLst>
              <a:gd name="adj1" fmla="val 58299"/>
              <a:gd name="adj2" fmla="val 20659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Standard Funktionsobjekt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z="7200" b="0" smtClean="0">
                <a:latin typeface="Earwig Factory" pitchFamily="2" charset="0"/>
              </a:rPr>
              <a:t>Intermezzo</a:t>
            </a:r>
          </a:p>
        </p:txBody>
      </p:sp>
      <p:pic>
        <p:nvPicPr>
          <p:cNvPr id="41987" name="Picture 2" descr="C:\Users\anjorin\Dropbox\Home\documents\uni\c++_praktikum\SoSe2013\Clipart\iStock_000007216207XSma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225" y="4054475"/>
            <a:ext cx="3646488" cy="241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8" name="Textfeld 4"/>
          <p:cNvSpPr txBox="1">
            <a:spLocks noChangeArrowheads="1"/>
          </p:cNvSpPr>
          <p:nvPr/>
        </p:nvSpPr>
        <p:spPr bwMode="auto">
          <a:xfrm>
            <a:off x="395288" y="2046288"/>
            <a:ext cx="7489825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Wingdings" charset="2"/>
              <a:buNone/>
            </a:pP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remove_copy_if(	result.begin(), </a:t>
            </a:r>
          </a:p>
          <a:p>
            <a:pPr eaLnBrk="1" hangingPunct="1">
              <a:spcBef>
                <a:spcPct val="0"/>
              </a:spcBef>
              <a:buSzTx/>
              <a:buFont typeface="Wingdings" charset="2"/>
              <a:buNone/>
            </a:pP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			  	result.end(), </a:t>
            </a:r>
          </a:p>
          <a:p>
            <a:pPr eaLnBrk="1" hangingPunct="1">
              <a:spcBef>
                <a:spcPct val="0"/>
              </a:spcBef>
              <a:buSzTx/>
              <a:buFont typeface="Wingdings" charset="2"/>
              <a:buNone/>
            </a:pPr>
            <a:r>
              <a:rPr lang="en-US" altLang="de-DE" sz="1400" b="0">
                <a:solidFill>
                  <a:srgbClr val="005032"/>
                </a:solidFill>
                <a:latin typeface="Consolas" pitchFamily="49" charset="0"/>
              </a:rPr>
              <a:t>				ostream_iterator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en-US" altLang="de-DE" sz="14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&gt;(cout, </a:t>
            </a:r>
            <a:r>
              <a:rPr lang="en-US" altLang="de-DE" sz="1400" b="0">
                <a:solidFill>
                  <a:srgbClr val="2A00FF"/>
                </a:solidFill>
                <a:latin typeface="Consolas" pitchFamily="49" charset="0"/>
              </a:rPr>
              <a:t>", "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), </a:t>
            </a:r>
          </a:p>
          <a:p>
            <a:pPr eaLnBrk="1" hangingPunct="1">
              <a:spcBef>
                <a:spcPct val="0"/>
              </a:spcBef>
              <a:buSzTx/>
              <a:buFont typeface="Wingdings" charset="2"/>
              <a:buNone/>
            </a:pP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				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even</a:t>
            </a:r>
          </a:p>
          <a:p>
            <a:pPr eaLnBrk="1" hangingPunct="1">
              <a:spcBef>
                <a:spcPct val="0"/>
              </a:spcBef>
              <a:buSzTx/>
              <a:buFont typeface="Wingdings" charset="2"/>
              <a:buNone/>
            </a:pP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		); </a:t>
            </a:r>
            <a:endParaRPr lang="de-DE" altLang="de-DE" sz="1800" b="0"/>
          </a:p>
        </p:txBody>
      </p:sp>
      <p:sp>
        <p:nvSpPr>
          <p:cNvPr id="41989" name="Textfeld 1"/>
          <p:cNvSpPr txBox="1">
            <a:spLocks noChangeArrowheads="1"/>
          </p:cNvSpPr>
          <p:nvPr/>
        </p:nvSpPr>
        <p:spPr bwMode="auto">
          <a:xfrm>
            <a:off x="388938" y="1628775"/>
            <a:ext cx="4903787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Ist das hier wirklich lesbarer als eine Schleife?</a:t>
            </a:r>
          </a:p>
        </p:txBody>
      </p:sp>
      <p:sp>
        <p:nvSpPr>
          <p:cNvPr id="41990" name="Textfeld 5"/>
          <p:cNvSpPr txBox="1">
            <a:spLocks noChangeArrowheads="1"/>
          </p:cNvSpPr>
          <p:nvPr/>
        </p:nvSpPr>
        <p:spPr bwMode="auto">
          <a:xfrm>
            <a:off x="395288" y="3222625"/>
            <a:ext cx="3125787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Was ist denn daran „schön“?</a:t>
            </a:r>
          </a:p>
        </p:txBody>
      </p:sp>
      <p:sp>
        <p:nvSpPr>
          <p:cNvPr id="41991" name="Textfeld 6"/>
          <p:cNvSpPr txBox="1">
            <a:spLocks noChangeArrowheads="1"/>
          </p:cNvSpPr>
          <p:nvPr/>
        </p:nvSpPr>
        <p:spPr bwMode="auto">
          <a:xfrm>
            <a:off x="395288" y="4014788"/>
            <a:ext cx="5105400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Was ist der Vorteil von „intelligenten Behältern“?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Standard Template Library: Fazit</a:t>
            </a:r>
          </a:p>
        </p:txBody>
      </p:sp>
      <p:sp>
        <p:nvSpPr>
          <p:cNvPr id="43011" name="Textfeld 3"/>
          <p:cNvSpPr txBox="1">
            <a:spLocks noChangeArrowheads="1"/>
          </p:cNvSpPr>
          <p:nvPr/>
        </p:nvSpPr>
        <p:spPr bwMode="auto">
          <a:xfrm>
            <a:off x="827088" y="2060575"/>
            <a:ext cx="7200900" cy="2668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Char char="•"/>
            </a:pPr>
            <a:r>
              <a:rPr lang="de-DE" altLang="de-DE" sz="1800" b="0" dirty="0"/>
              <a:t>Mächtig, effizient und ausgereift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Char char="•"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Char char="•"/>
            </a:pPr>
            <a:r>
              <a:rPr lang="de-DE" altLang="de-DE" sz="1800" b="0" dirty="0"/>
              <a:t>Gut dokumentiert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Char char="•"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Char char="•"/>
            </a:pPr>
            <a:r>
              <a:rPr lang="de-DE" altLang="de-DE" sz="1800" b="0" dirty="0"/>
              <a:t>Steile Lernkurve (erfordert Wissen über Templates, </a:t>
            </a:r>
            <a:r>
              <a:rPr lang="de-DE" altLang="de-DE" sz="1800" b="0" dirty="0" err="1"/>
              <a:t>Functionobjects</a:t>
            </a:r>
            <a:r>
              <a:rPr lang="de-DE" altLang="de-DE" sz="1800" b="0" dirty="0"/>
              <a:t>, </a:t>
            </a:r>
            <a:r>
              <a:rPr lang="de-DE" altLang="de-DE" sz="1800" b="0" dirty="0" err="1"/>
              <a:t>Iteratoren</a:t>
            </a:r>
            <a:r>
              <a:rPr lang="de-DE" altLang="de-DE" sz="1800" b="0" dirty="0"/>
              <a:t>, </a:t>
            </a:r>
            <a:r>
              <a:rPr lang="de-DE" altLang="de-DE" sz="1800" b="0" dirty="0" err="1"/>
              <a:t>Mixins</a:t>
            </a:r>
            <a:r>
              <a:rPr lang="de-DE" altLang="de-DE" sz="1800" b="0" dirty="0"/>
              <a:t>, …)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Char char="•"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Char char="•"/>
            </a:pPr>
            <a:r>
              <a:rPr lang="de-DE" altLang="de-DE" sz="1800" b="0" dirty="0"/>
              <a:t>Wird mit </a:t>
            </a:r>
            <a:r>
              <a:rPr lang="de-DE" altLang="de-DE" sz="1800" b="0" dirty="0" err="1"/>
              <a:t>Boost</a:t>
            </a:r>
            <a:r>
              <a:rPr lang="de-DE" altLang="de-DE" sz="1800" b="0" dirty="0"/>
              <a:t> noch mehr ausgebaut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Char char="•"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Char char="•"/>
            </a:pPr>
            <a:r>
              <a:rPr lang="de-DE" altLang="de-DE" sz="1800" b="0" dirty="0"/>
              <a:t>Vielleicht sogar als </a:t>
            </a:r>
            <a:r>
              <a:rPr lang="de-DE" altLang="de-DE" sz="1800" dirty="0">
                <a:solidFill>
                  <a:srgbClr val="005AA9"/>
                </a:solidFill>
              </a:rPr>
              <a:t>der</a:t>
            </a:r>
            <a:r>
              <a:rPr lang="de-DE" altLang="de-DE" sz="1800" b="0" dirty="0">
                <a:solidFill>
                  <a:schemeClr val="bg1"/>
                </a:solidFill>
              </a:rPr>
              <a:t> </a:t>
            </a:r>
            <a:r>
              <a:rPr lang="de-DE" altLang="de-DE" sz="1800" b="0" dirty="0"/>
              <a:t>Vorteil von C++ zu betrachten!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Makefiles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584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Makefiles</a:t>
            </a:r>
            <a:r>
              <a:rPr lang="de-DE" altLang="de-DE" dirty="0" smtClean="0"/>
              <a:t>: Motivation</a:t>
            </a:r>
          </a:p>
        </p:txBody>
      </p:sp>
      <p:sp>
        <p:nvSpPr>
          <p:cNvPr id="43011" name="Textfeld 3"/>
          <p:cNvSpPr txBox="1">
            <a:spLocks noChangeArrowheads="1"/>
          </p:cNvSpPr>
          <p:nvPr/>
        </p:nvSpPr>
        <p:spPr bwMode="auto">
          <a:xfrm>
            <a:off x="827088" y="2060575"/>
            <a:ext cx="7849368" cy="1638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Char char="•"/>
            </a:pPr>
            <a:r>
              <a:rPr lang="de-DE" altLang="de-DE" sz="1800" b="0" dirty="0" smtClean="0"/>
              <a:t>Indem wir </a:t>
            </a:r>
            <a:r>
              <a:rPr lang="de-DE" altLang="de-DE" sz="1800" b="0" dirty="0" err="1" smtClean="0"/>
              <a:t>Eclipse</a:t>
            </a:r>
            <a:r>
              <a:rPr lang="de-DE" altLang="de-DE" sz="1800" b="0" dirty="0" smtClean="0"/>
              <a:t>-Projekte verwenden, binden wir uns an diese IDE.</a:t>
            </a:r>
            <a:br>
              <a:rPr lang="de-DE" altLang="de-DE" sz="1800" b="0" dirty="0" smtClean="0"/>
            </a:br>
            <a:endParaRPr lang="de-DE" altLang="de-DE" sz="1800" b="0" dirty="0" smtClean="0"/>
          </a:p>
          <a:p>
            <a:pPr eaLnBrk="1" hangingPunct="1">
              <a:spcBef>
                <a:spcPct val="0"/>
              </a:spcBef>
              <a:buSzTx/>
              <a:buFont typeface="Arial" charset="0"/>
              <a:buChar char="•"/>
            </a:pPr>
            <a:r>
              <a:rPr lang="de-DE" altLang="de-DE" sz="1800" b="0" dirty="0" smtClean="0"/>
              <a:t>Tatsächlich gab es früher gar keine so mächtigen IDEs wie heute …</a:t>
            </a:r>
            <a:br>
              <a:rPr lang="de-DE" altLang="de-DE" sz="1800" b="0" dirty="0" smtClean="0"/>
            </a:br>
            <a:endParaRPr lang="de-DE" altLang="de-DE" sz="1800" b="0" dirty="0" smtClean="0"/>
          </a:p>
          <a:p>
            <a:pPr eaLnBrk="1" hangingPunct="1">
              <a:spcBef>
                <a:spcPct val="0"/>
              </a:spcBef>
              <a:buSzTx/>
              <a:buFont typeface="Arial" charset="0"/>
              <a:buChar char="•"/>
            </a:pPr>
            <a:r>
              <a:rPr lang="de-DE" altLang="de-DE" sz="1800" b="0" dirty="0" smtClean="0"/>
              <a:t>… aber trotzdem große C/C++-Projekte und hunderten von Dateien und Abhängigkeiten.</a:t>
            </a:r>
          </a:p>
        </p:txBody>
      </p:sp>
      <p:sp>
        <p:nvSpPr>
          <p:cNvPr id="6" name="Abgerundete rechteckige Legende 5"/>
          <p:cNvSpPr/>
          <p:nvPr/>
        </p:nvSpPr>
        <p:spPr>
          <a:xfrm>
            <a:off x="1475656" y="4005064"/>
            <a:ext cx="2601912" cy="593725"/>
          </a:xfrm>
          <a:prstGeom prst="wedgeRoundRectCallout">
            <a:avLst>
              <a:gd name="adj1" fmla="val -20798"/>
              <a:gd name="adj2" fmla="val -10891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Wie soll man da den Überblick bewahren?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7" name="Abgerundete rechteckige Legende 6"/>
          <p:cNvSpPr/>
          <p:nvPr/>
        </p:nvSpPr>
        <p:spPr>
          <a:xfrm>
            <a:off x="1475656" y="4891792"/>
            <a:ext cx="2601912" cy="593725"/>
          </a:xfrm>
          <a:prstGeom prst="wedgeRoundRectCallout">
            <a:avLst>
              <a:gd name="adj1" fmla="val -19472"/>
              <a:gd name="adj2" fmla="val -9148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Mittels Regeln!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1043608" y="4005064"/>
            <a:ext cx="360040" cy="607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 smtClean="0">
                <a:solidFill>
                  <a:srgbClr val="005AA9"/>
                </a:solidFill>
              </a:rPr>
              <a:t>?</a:t>
            </a:r>
            <a:endParaRPr lang="en-US" sz="3600" b="1" dirty="0">
              <a:solidFill>
                <a:srgbClr val="005AA9"/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1043608" y="4884884"/>
            <a:ext cx="360040" cy="607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 smtClean="0">
                <a:solidFill>
                  <a:srgbClr val="005AA9"/>
                </a:solidFill>
              </a:rPr>
              <a:t>!</a:t>
            </a:r>
            <a:endParaRPr lang="en-US" sz="3600" b="1" dirty="0">
              <a:solidFill>
                <a:srgbClr val="005AA9"/>
              </a:solidFill>
            </a:endParaRPr>
          </a:p>
        </p:txBody>
      </p:sp>
      <p:sp>
        <p:nvSpPr>
          <p:cNvPr id="2" name="Gefaltete Ecke 1"/>
          <p:cNvSpPr/>
          <p:nvPr/>
        </p:nvSpPr>
        <p:spPr bwMode="auto">
          <a:xfrm>
            <a:off x="4572000" y="3789040"/>
            <a:ext cx="4067944" cy="2138338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all: main.exe</a:t>
            </a:r>
          </a:p>
          <a:p>
            <a:pPr algn="l"/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main.exe: </a:t>
            </a:r>
            <a:r>
              <a:rPr lang="en-US" sz="1400" b="1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main.o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Building.o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Floor.o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#...</a:t>
            </a:r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g++ $^ -o $@</a:t>
            </a:r>
          </a:p>
          <a:p>
            <a:pPr algn="l"/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pPr algn="l"/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%.o: %.cpp</a:t>
            </a:r>
          </a:p>
          <a:p>
            <a:pPr algn="l"/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g++ -MMD -MP -c $&lt; -o $@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7487816" y="3799710"/>
            <a:ext cx="1152128" cy="360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Makefile</a:t>
            </a:r>
            <a:endParaRPr lang="en-US" dirty="0"/>
          </a:p>
        </p:txBody>
      </p:sp>
      <p:sp>
        <p:nvSpPr>
          <p:cNvPr id="10" name="Abgerundete rechteckige Legende 9"/>
          <p:cNvSpPr/>
          <p:nvPr/>
        </p:nvSpPr>
        <p:spPr>
          <a:xfrm>
            <a:off x="3995936" y="3473676"/>
            <a:ext cx="1071736" cy="329024"/>
          </a:xfrm>
          <a:prstGeom prst="wedgeRoundRectCallout">
            <a:avLst>
              <a:gd name="adj1" fmla="val 20773"/>
              <a:gd name="adj2" fmla="val 10253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i="1" dirty="0" smtClean="0">
                <a:solidFill>
                  <a:schemeClr val="bg1"/>
                </a:solidFill>
              </a:rPr>
              <a:t>Target</a:t>
            </a:r>
            <a:endParaRPr lang="de-DE" i="1" dirty="0">
              <a:solidFill>
                <a:schemeClr val="bg1"/>
              </a:solidFill>
            </a:endParaRPr>
          </a:p>
        </p:txBody>
      </p:sp>
      <p:sp>
        <p:nvSpPr>
          <p:cNvPr id="11" name="Abgerundete rechteckige Legende 10"/>
          <p:cNvSpPr/>
          <p:nvPr/>
        </p:nvSpPr>
        <p:spPr>
          <a:xfrm>
            <a:off x="5246204" y="3473676"/>
            <a:ext cx="1918084" cy="329024"/>
          </a:xfrm>
          <a:prstGeom prst="wedgeRoundRectCallout">
            <a:avLst>
              <a:gd name="adj1" fmla="val -39492"/>
              <a:gd name="adj2" fmla="val 10253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Abhängigkeiten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2" name="Abgerundete rechteckige Legende 11"/>
          <p:cNvSpPr/>
          <p:nvPr/>
        </p:nvSpPr>
        <p:spPr>
          <a:xfrm>
            <a:off x="5246204" y="5670748"/>
            <a:ext cx="3063024" cy="329024"/>
          </a:xfrm>
          <a:prstGeom prst="wedgeRoundRectCallout">
            <a:avLst>
              <a:gd name="adj1" fmla="val -49447"/>
              <a:gd name="adj2" fmla="val -13867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Befehl, um Target zu bauen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5" name="Rechteck 4"/>
          <p:cNvSpPr/>
          <p:nvPr/>
        </p:nvSpPr>
        <p:spPr bwMode="auto">
          <a:xfrm>
            <a:off x="4572000" y="5188653"/>
            <a:ext cx="495672" cy="18456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4" name="Abgerundete rechteckige Legende 13"/>
          <p:cNvSpPr/>
          <p:nvPr/>
        </p:nvSpPr>
        <p:spPr>
          <a:xfrm>
            <a:off x="2063717" y="6109787"/>
            <a:ext cx="5172108" cy="329024"/>
          </a:xfrm>
          <a:prstGeom prst="wedgeRoundRectCallout">
            <a:avLst>
              <a:gd name="adj1" fmla="val -477"/>
              <a:gd name="adj2" fmla="val -26190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1 Tab Einrückung zur Gruppierung von Befehlen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5" name="Rechteck 14"/>
          <p:cNvSpPr/>
          <p:nvPr/>
        </p:nvSpPr>
        <p:spPr bwMode="auto">
          <a:xfrm>
            <a:off x="4572000" y="4605131"/>
            <a:ext cx="495672" cy="18456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9609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3" grpId="0"/>
      <p:bldP spid="8" grpId="0"/>
      <p:bldP spid="2" grpId="0" animBg="1"/>
      <p:bldP spid="4" grpId="0"/>
      <p:bldP spid="10" grpId="0" animBg="1"/>
      <p:bldP spid="11" grpId="0" animBg="1"/>
      <p:bldP spid="12" grpId="0" animBg="1"/>
      <p:bldP spid="5" grpId="0" animBg="1"/>
      <p:bldP spid="14" grpId="0" animBg="1"/>
      <p:bldP spid="1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efaltete Ecke 4"/>
          <p:cNvSpPr/>
          <p:nvPr/>
        </p:nvSpPr>
        <p:spPr bwMode="auto">
          <a:xfrm>
            <a:off x="179512" y="1484784"/>
            <a:ext cx="4104456" cy="4968552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430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Makefiles</a:t>
            </a:r>
            <a:r>
              <a:rPr lang="de-DE" altLang="de-DE" dirty="0" smtClean="0"/>
              <a:t>: Struktur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179512" y="1484784"/>
            <a:ext cx="4465191" cy="4968875"/>
          </a:xfrm>
        </p:spPr>
        <p:txBody>
          <a:bodyPr/>
          <a:lstStyle/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srcs</a:t>
            </a:r>
            <a:r>
              <a:rPr lang="en-US" sz="1400" dirty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D00F3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$(wildcard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*.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en-US" sz="1400" dirty="0">
                <a:solidFill>
                  <a:srgbClr val="D00F3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objs</a:t>
            </a:r>
            <a:r>
              <a:rPr lang="en-US" sz="1400" dirty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srcs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:.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=.o)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deps</a:t>
            </a:r>
            <a:r>
              <a:rPr lang="en-US" sz="1400" dirty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srcs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:.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=.d)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all: main.exe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main.exe: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++ $^ -o $@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%.o: %.cpp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++ -MMD -MP -c $&lt; -o $@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clean: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rm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main.exe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-include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11" name="Abgerundete rechteckige Legende 10"/>
          <p:cNvSpPr/>
          <p:nvPr/>
        </p:nvSpPr>
        <p:spPr>
          <a:xfrm>
            <a:off x="4815565" y="2348880"/>
            <a:ext cx="3916493" cy="593725"/>
          </a:xfrm>
          <a:prstGeom prst="wedgeRoundRectCallout">
            <a:avLst>
              <a:gd name="adj1" fmla="val -125950"/>
              <a:gd name="adj2" fmla="val 1748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Erste Regel ist immer der Default-Einstiegspunkt. Eclipse will </a:t>
            </a:r>
            <a:r>
              <a:rPr lang="de-DE" i="1" dirty="0" smtClean="0">
                <a:solidFill>
                  <a:schemeClr val="bg1"/>
                </a:solidFill>
              </a:rPr>
              <a:t>all</a:t>
            </a:r>
            <a:r>
              <a:rPr lang="de-DE" dirty="0" smtClean="0">
                <a:solidFill>
                  <a:schemeClr val="bg1"/>
                </a:solidFill>
              </a:rPr>
              <a:t>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2" name="Abgerundete rechteckige Legende 11"/>
          <p:cNvSpPr/>
          <p:nvPr/>
        </p:nvSpPr>
        <p:spPr>
          <a:xfrm>
            <a:off x="4809484" y="1238127"/>
            <a:ext cx="4155004" cy="593725"/>
          </a:xfrm>
          <a:prstGeom prst="wedgeRoundRectCallout">
            <a:avLst>
              <a:gd name="adj1" fmla="val -101061"/>
              <a:gd name="adj2" fmla="val 4799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Erzeugt Listen aller </a:t>
            </a:r>
            <a:r>
              <a:rPr lang="de-DE" dirty="0" err="1" smtClean="0">
                <a:solidFill>
                  <a:schemeClr val="bg1"/>
                </a:solidFill>
              </a:rPr>
              <a:t>Impl</a:t>
            </a:r>
            <a:r>
              <a:rPr lang="de-DE" dirty="0" smtClean="0">
                <a:solidFill>
                  <a:schemeClr val="bg1"/>
                </a:solidFill>
              </a:rPr>
              <a:t>-Dateien und der entsprechenden </a:t>
            </a:r>
            <a:r>
              <a:rPr lang="de-DE" i="1" dirty="0" err="1" smtClean="0">
                <a:solidFill>
                  <a:schemeClr val="bg1"/>
                </a:solidFill>
              </a:rPr>
              <a:t>Object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i="1" dirty="0" smtClean="0">
                <a:solidFill>
                  <a:schemeClr val="bg1"/>
                </a:solidFill>
              </a:rPr>
              <a:t>Files.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3" name="Abgerundete rechteckige Legende 12"/>
          <p:cNvSpPr/>
          <p:nvPr/>
        </p:nvSpPr>
        <p:spPr>
          <a:xfrm>
            <a:off x="4840752" y="3100239"/>
            <a:ext cx="3916493" cy="593725"/>
          </a:xfrm>
          <a:prstGeom prst="wedgeRoundRectCallout">
            <a:avLst>
              <a:gd name="adj1" fmla="val -107448"/>
              <a:gd name="adj2" fmla="val 2184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Platzhalter: $^ - Abh.; $@ - Target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4" name="Abgerundete rechteckige Legende 13"/>
          <p:cNvSpPr/>
          <p:nvPr/>
        </p:nvSpPr>
        <p:spPr>
          <a:xfrm>
            <a:off x="4840751" y="3807383"/>
            <a:ext cx="3916493" cy="593725"/>
          </a:xfrm>
          <a:prstGeom prst="wedgeRoundRectCallout">
            <a:avLst>
              <a:gd name="adj1" fmla="val -133659"/>
              <a:gd name="adj2" fmla="val 5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„</a:t>
            </a:r>
            <a:r>
              <a:rPr lang="de-DE" dirty="0" err="1" smtClean="0">
                <a:solidFill>
                  <a:schemeClr val="bg1"/>
                </a:solidFill>
              </a:rPr>
              <a:t>Suffixregel</a:t>
            </a:r>
            <a:r>
              <a:rPr lang="de-DE" dirty="0" smtClean="0">
                <a:solidFill>
                  <a:schemeClr val="bg1"/>
                </a:solidFill>
              </a:rPr>
              <a:t>“; $&lt; - Input; $@ - </a:t>
            </a:r>
            <a:r>
              <a:rPr lang="de-DE" dirty="0" err="1" smtClean="0">
                <a:solidFill>
                  <a:schemeClr val="bg1"/>
                </a:solidFill>
              </a:rPr>
              <a:t>output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5" name="Abgerundete rechteckige Legende 14"/>
          <p:cNvSpPr/>
          <p:nvPr/>
        </p:nvSpPr>
        <p:spPr>
          <a:xfrm>
            <a:off x="4840751" y="5619458"/>
            <a:ext cx="3916493" cy="593725"/>
          </a:xfrm>
          <a:prstGeom prst="wedgeRoundRectCallout">
            <a:avLst>
              <a:gd name="adj1" fmla="val -120444"/>
              <a:gd name="adj2" fmla="val -2755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err="1" smtClean="0">
                <a:solidFill>
                  <a:schemeClr val="bg1"/>
                </a:solidFill>
              </a:rPr>
              <a:t>Include</a:t>
            </a:r>
            <a:r>
              <a:rPr lang="de-DE" dirty="0" smtClean="0">
                <a:solidFill>
                  <a:schemeClr val="bg1"/>
                </a:solidFill>
              </a:rPr>
              <a:t>-Dependencies (später)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6" name="Abgerundete rechteckige Legende 15"/>
          <p:cNvSpPr/>
          <p:nvPr/>
        </p:nvSpPr>
        <p:spPr>
          <a:xfrm>
            <a:off x="4809484" y="4785580"/>
            <a:ext cx="3916493" cy="593725"/>
          </a:xfrm>
          <a:prstGeom prst="wedgeRoundRectCallout">
            <a:avLst>
              <a:gd name="adj1" fmla="val -67361"/>
              <a:gd name="adj2" fmla="val 1312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Administrative Regel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4795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Makefiles</a:t>
            </a:r>
            <a:r>
              <a:rPr lang="de-DE" dirty="0" smtClean="0"/>
              <a:t>: Ablauf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test</a:t>
            </a:r>
            <a:endParaRPr lang="en-US" dirty="0"/>
          </a:p>
        </p:txBody>
      </p:sp>
      <p:sp>
        <p:nvSpPr>
          <p:cNvPr id="7" name="Gefaltete Ecke 6"/>
          <p:cNvSpPr/>
          <p:nvPr/>
        </p:nvSpPr>
        <p:spPr bwMode="auto">
          <a:xfrm>
            <a:off x="179512" y="1484784"/>
            <a:ext cx="4104456" cy="4968552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8" name="Inhaltsplatzhalter 3"/>
          <p:cNvSpPr txBox="1">
            <a:spLocks/>
          </p:cNvSpPr>
          <p:nvPr/>
        </p:nvSpPr>
        <p:spPr bwMode="auto">
          <a:xfrm>
            <a:off x="179512" y="1484313"/>
            <a:ext cx="3952056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9388" indent="-17938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9250" indent="-1682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5381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</a:defRPr>
            </a:lvl3pPr>
            <a:lvl4pPr marL="7175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90805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3652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err="1" smtClean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srcs</a:t>
            </a:r>
            <a:r>
              <a:rPr lang="en-US" sz="1400" kern="0" dirty="0" smtClean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kern="0" dirty="0" smtClean="0">
                <a:solidFill>
                  <a:srgbClr val="D00F3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$(wildcard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*.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en-US" sz="1400" kern="0" dirty="0" smtClean="0">
                <a:solidFill>
                  <a:srgbClr val="D00F3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err="1" smtClean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objs</a:t>
            </a:r>
            <a:r>
              <a:rPr lang="en-US" sz="1400" kern="0" dirty="0" smtClean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kern="0" dirty="0" err="1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srcs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:.</a:t>
            </a:r>
            <a:r>
              <a:rPr lang="en-US" sz="1400" kern="0" dirty="0" err="1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=.o)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err="1" smtClean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deps</a:t>
            </a:r>
            <a:r>
              <a:rPr lang="en-US" sz="1400" kern="0" dirty="0" smtClean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kern="0" dirty="0" err="1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srcs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:.</a:t>
            </a:r>
            <a:r>
              <a:rPr lang="en-US" sz="1400" kern="0" dirty="0" err="1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=.d)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all: main.exe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main.exe: 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kern="0" dirty="0" err="1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objs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g++ $^ -o $@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%.o: %.cpp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g++ -MMD -MP -c $&lt; -o $@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clean: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rm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-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rf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kern="0" dirty="0" err="1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objs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kern="0" dirty="0" err="1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deps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main.exe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-include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kern="0" dirty="0" err="1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deps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0000"/>
              </a:lnSpc>
              <a:buClrTx/>
              <a:buSzTx/>
              <a:buFont typeface="Wingdings" charset="2"/>
              <a:buNone/>
            </a:pPr>
            <a:endParaRPr lang="en-US" sz="1400" kern="0" dirty="0"/>
          </a:p>
        </p:txBody>
      </p:sp>
      <p:sp>
        <p:nvSpPr>
          <p:cNvPr id="9" name="Abgerundete rechteckige Legende 8"/>
          <p:cNvSpPr/>
          <p:nvPr/>
        </p:nvSpPr>
        <p:spPr>
          <a:xfrm>
            <a:off x="3400340" y="2420888"/>
            <a:ext cx="5594821" cy="377701"/>
          </a:xfrm>
          <a:prstGeom prst="wedgeRoundRectCallout">
            <a:avLst>
              <a:gd name="adj1" fmla="val -80435"/>
              <a:gd name="adj2" fmla="val 3201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1. Damit ich </a:t>
            </a:r>
            <a:r>
              <a:rPr lang="de-DE" i="1" dirty="0" smtClean="0">
                <a:solidFill>
                  <a:schemeClr val="bg1"/>
                </a:solidFill>
              </a:rPr>
              <a:t>all</a:t>
            </a:r>
            <a:r>
              <a:rPr lang="de-DE" dirty="0" smtClean="0">
                <a:solidFill>
                  <a:schemeClr val="bg1"/>
                </a:solidFill>
              </a:rPr>
              <a:t> erfüllen kann, brauche ich </a:t>
            </a:r>
            <a:r>
              <a:rPr lang="de-DE" i="1" dirty="0" smtClean="0">
                <a:solidFill>
                  <a:schemeClr val="bg1"/>
                </a:solidFill>
              </a:rPr>
              <a:t>main.exe</a:t>
            </a:r>
            <a:r>
              <a:rPr lang="de-DE" dirty="0" smtClean="0">
                <a:solidFill>
                  <a:schemeClr val="bg1"/>
                </a:solidFill>
              </a:rPr>
              <a:t>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0" name="Abgerundete rechteckige Legende 9"/>
          <p:cNvSpPr/>
          <p:nvPr/>
        </p:nvSpPr>
        <p:spPr>
          <a:xfrm>
            <a:off x="3414960" y="2978786"/>
            <a:ext cx="5594821" cy="522222"/>
          </a:xfrm>
          <a:prstGeom prst="wedgeRoundRectCallout">
            <a:avLst>
              <a:gd name="adj1" fmla="val -73034"/>
              <a:gd name="adj2" fmla="val 762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dirty="0">
                <a:solidFill>
                  <a:schemeClr val="bg1"/>
                </a:solidFill>
              </a:rPr>
              <a:t>2</a:t>
            </a:r>
            <a:r>
              <a:rPr lang="de-DE" dirty="0" smtClean="0">
                <a:solidFill>
                  <a:schemeClr val="bg1"/>
                </a:solidFill>
              </a:rPr>
              <a:t>. Falls ich kein </a:t>
            </a:r>
            <a:r>
              <a:rPr lang="de-DE" i="1" dirty="0" smtClean="0">
                <a:solidFill>
                  <a:schemeClr val="bg1"/>
                </a:solidFill>
              </a:rPr>
              <a:t>main.exe </a:t>
            </a:r>
            <a:r>
              <a:rPr lang="de-DE" dirty="0" smtClean="0">
                <a:solidFill>
                  <a:schemeClr val="bg1"/>
                </a:solidFill>
              </a:rPr>
              <a:t>habe, brauche ich alle 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    </a:t>
            </a:r>
            <a:r>
              <a:rPr lang="de-DE" i="1" dirty="0" smtClean="0">
                <a:solidFill>
                  <a:schemeClr val="bg1"/>
                </a:solidFill>
              </a:rPr>
              <a:t>.o</a:t>
            </a:r>
            <a:r>
              <a:rPr lang="de-DE" dirty="0" smtClean="0">
                <a:solidFill>
                  <a:schemeClr val="bg1"/>
                </a:solidFill>
              </a:rPr>
              <a:t>-Dateien, um </a:t>
            </a:r>
            <a:r>
              <a:rPr lang="de-DE" i="1" dirty="0" smtClean="0">
                <a:solidFill>
                  <a:schemeClr val="bg1"/>
                </a:solidFill>
              </a:rPr>
              <a:t>main.exe</a:t>
            </a:r>
            <a:r>
              <a:rPr lang="de-DE" dirty="0" smtClean="0">
                <a:solidFill>
                  <a:schemeClr val="bg1"/>
                </a:solidFill>
              </a:rPr>
              <a:t> daraus zu linken.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1" name="Abgerundete rechteckige Legende 10"/>
          <p:cNvSpPr/>
          <p:nvPr/>
        </p:nvSpPr>
        <p:spPr>
          <a:xfrm>
            <a:off x="3414960" y="3573016"/>
            <a:ext cx="5594821" cy="522222"/>
          </a:xfrm>
          <a:prstGeom prst="wedgeRoundRectCallout">
            <a:avLst>
              <a:gd name="adj1" fmla="val -23541"/>
              <a:gd name="adj2" fmla="val -6340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dirty="0" smtClean="0">
                <a:solidFill>
                  <a:schemeClr val="bg1"/>
                </a:solidFill>
              </a:rPr>
              <a:t>3. Falls eine der </a:t>
            </a:r>
            <a:r>
              <a:rPr lang="de-DE" i="1" dirty="0" smtClean="0">
                <a:solidFill>
                  <a:schemeClr val="bg1"/>
                </a:solidFill>
              </a:rPr>
              <a:t>.o</a:t>
            </a:r>
            <a:r>
              <a:rPr lang="de-DE" dirty="0" smtClean="0">
                <a:solidFill>
                  <a:schemeClr val="bg1"/>
                </a:solidFill>
              </a:rPr>
              <a:t>-Dateien neuer ist als </a:t>
            </a:r>
            <a:r>
              <a:rPr lang="de-DE" i="1" dirty="0" smtClean="0">
                <a:solidFill>
                  <a:schemeClr val="bg1"/>
                </a:solidFill>
              </a:rPr>
              <a:t>main.exe</a:t>
            </a:r>
            <a:r>
              <a:rPr lang="de-DE" dirty="0" smtClean="0">
                <a:solidFill>
                  <a:schemeClr val="bg1"/>
                </a:solidFill>
              </a:rPr>
              <a:t>,   </a:t>
            </a:r>
          </a:p>
          <a:p>
            <a:pPr algn="l">
              <a:defRPr/>
            </a:pP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   muss ich </a:t>
            </a:r>
            <a:r>
              <a:rPr lang="de-DE" i="1" dirty="0" smtClean="0">
                <a:solidFill>
                  <a:schemeClr val="bg1"/>
                </a:solidFill>
              </a:rPr>
              <a:t>main.exe</a:t>
            </a:r>
            <a:r>
              <a:rPr lang="de-DE" dirty="0" smtClean="0">
                <a:solidFill>
                  <a:schemeClr val="bg1"/>
                </a:solidFill>
              </a:rPr>
              <a:t> trotzdem neu bauen.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2" name="Abgerundete rechteckige Legende 11"/>
          <p:cNvSpPr/>
          <p:nvPr/>
        </p:nvSpPr>
        <p:spPr>
          <a:xfrm>
            <a:off x="3414960" y="4260483"/>
            <a:ext cx="5594821" cy="522222"/>
          </a:xfrm>
          <a:prstGeom prst="wedgeRoundRectCallout">
            <a:avLst>
              <a:gd name="adj1" fmla="val -52374"/>
              <a:gd name="adj2" fmla="val -3532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dirty="0">
                <a:solidFill>
                  <a:schemeClr val="bg1"/>
                </a:solidFill>
              </a:rPr>
              <a:t>4</a:t>
            </a:r>
            <a:r>
              <a:rPr lang="de-DE" dirty="0" smtClean="0">
                <a:solidFill>
                  <a:schemeClr val="bg1"/>
                </a:solidFill>
              </a:rPr>
              <a:t>. Analog läuft es für die Kompilierung der 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    </a:t>
            </a:r>
            <a:r>
              <a:rPr lang="de-DE" i="1" dirty="0" smtClean="0">
                <a:solidFill>
                  <a:schemeClr val="bg1"/>
                </a:solidFill>
              </a:rPr>
              <a:t>.o</a:t>
            </a:r>
            <a:r>
              <a:rPr lang="de-DE" dirty="0">
                <a:solidFill>
                  <a:schemeClr val="bg1"/>
                </a:solidFill>
              </a:rPr>
              <a:t>-</a:t>
            </a:r>
            <a:r>
              <a:rPr lang="de-DE" dirty="0" smtClean="0">
                <a:solidFill>
                  <a:schemeClr val="bg1"/>
                </a:solidFill>
              </a:rPr>
              <a:t>Dateien.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7105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Templates: Motivation</a:t>
            </a:r>
          </a:p>
        </p:txBody>
      </p:sp>
      <p:grpSp>
        <p:nvGrpSpPr>
          <p:cNvPr id="6147" name="Gruppieren 12"/>
          <p:cNvGrpSpPr>
            <a:grpSpLocks/>
          </p:cNvGrpSpPr>
          <p:nvPr/>
        </p:nvGrpSpPr>
        <p:grpSpPr bwMode="auto">
          <a:xfrm>
            <a:off x="4957763" y="2720975"/>
            <a:ext cx="379412" cy="635000"/>
            <a:chOff x="1259632" y="2507052"/>
            <a:chExt cx="449687" cy="751806"/>
          </a:xfrm>
        </p:grpSpPr>
        <p:sp>
          <p:nvSpPr>
            <p:cNvPr id="6159" name="Pfeil nach unten 17"/>
            <p:cNvSpPr>
              <a:spLocks noChangeArrowheads="1"/>
            </p:cNvSpPr>
            <p:nvPr/>
          </p:nvSpPr>
          <p:spPr bwMode="auto">
            <a:xfrm>
              <a:off x="1336056" y="3023983"/>
              <a:ext cx="268003" cy="23487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6160" name="Picture 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507052"/>
              <a:ext cx="449687" cy="55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148" name="Textfeld 6"/>
          <p:cNvSpPr txBox="1">
            <a:spLocks noChangeArrowheads="1"/>
          </p:cNvSpPr>
          <p:nvPr/>
        </p:nvSpPr>
        <p:spPr bwMode="auto">
          <a:xfrm>
            <a:off x="4937125" y="4362450"/>
            <a:ext cx="498475" cy="72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4400" b="0">
                <a:latin typeface="Consolas" pitchFamily="49" charset="0"/>
                <a:cs typeface="Consolas" pitchFamily="49" charset="0"/>
              </a:rPr>
              <a:t>?</a:t>
            </a:r>
          </a:p>
        </p:txBody>
      </p:sp>
      <p:cxnSp>
        <p:nvCxnSpPr>
          <p:cNvPr id="6149" name="Gewinkelte Verbindung 23"/>
          <p:cNvCxnSpPr>
            <a:cxnSpLocks noChangeShapeType="1"/>
          </p:cNvCxnSpPr>
          <p:nvPr/>
        </p:nvCxnSpPr>
        <p:spPr bwMode="auto">
          <a:xfrm rot="10800000">
            <a:off x="5435600" y="2997200"/>
            <a:ext cx="936625" cy="8636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50" name="Gewinkelte Verbindung 38"/>
          <p:cNvCxnSpPr>
            <a:cxnSpLocks noChangeShapeType="1"/>
          </p:cNvCxnSpPr>
          <p:nvPr/>
        </p:nvCxnSpPr>
        <p:spPr bwMode="auto">
          <a:xfrm rot="10800000" flipV="1">
            <a:off x="5435600" y="3860800"/>
            <a:ext cx="936625" cy="8636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51" name="Gleichschenkliges Dreieck 15"/>
          <p:cNvSpPr>
            <a:spLocks noChangeArrowheads="1"/>
          </p:cNvSpPr>
          <p:nvPr/>
        </p:nvSpPr>
        <p:spPr bwMode="auto">
          <a:xfrm rot="5400000">
            <a:off x="6905626" y="3744912"/>
            <a:ext cx="277812" cy="239713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cxnSp>
        <p:nvCxnSpPr>
          <p:cNvPr id="6152" name="Gerade Verbindung 17"/>
          <p:cNvCxnSpPr>
            <a:cxnSpLocks noChangeShapeType="1"/>
          </p:cNvCxnSpPr>
          <p:nvPr/>
        </p:nvCxnSpPr>
        <p:spPr bwMode="auto">
          <a:xfrm>
            <a:off x="6443663" y="3862388"/>
            <a:ext cx="433387" cy="4762"/>
          </a:xfrm>
          <a:prstGeom prst="line">
            <a:avLst/>
          </a:prstGeom>
          <a:noFill/>
          <a:ln w="2857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53" name="Rechteck 24"/>
          <p:cNvSpPr>
            <a:spLocks noChangeArrowheads="1"/>
          </p:cNvSpPr>
          <p:nvPr/>
        </p:nvSpPr>
        <p:spPr bwMode="auto">
          <a:xfrm>
            <a:off x="7235825" y="3673475"/>
            <a:ext cx="908050" cy="38735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latin typeface="Consolas" pitchFamily="49" charset="0"/>
                <a:cs typeface="Consolas" pitchFamily="49" charset="0"/>
              </a:rPr>
              <a:t>Object</a:t>
            </a:r>
          </a:p>
        </p:txBody>
      </p:sp>
      <p:sp>
        <p:nvSpPr>
          <p:cNvPr id="26" name="Abgerundete rechteckige Legende 25"/>
          <p:cNvSpPr/>
          <p:nvPr/>
        </p:nvSpPr>
        <p:spPr>
          <a:xfrm>
            <a:off x="5435600" y="1844675"/>
            <a:ext cx="3457575" cy="1066800"/>
          </a:xfrm>
          <a:prstGeom prst="wedgeRoundRectCallout">
            <a:avLst>
              <a:gd name="adj1" fmla="val 13619"/>
              <a:gd name="adj2" fmla="val 12505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Aus Effizienzgründen gibt es in C++ </a:t>
            </a:r>
            <a:r>
              <a:rPr lang="de-DE" b="1" dirty="0">
                <a:solidFill>
                  <a:schemeClr val="bg1"/>
                </a:solidFill>
              </a:rPr>
              <a:t>keinen „Klassenbaum“</a:t>
            </a:r>
          </a:p>
        </p:txBody>
      </p:sp>
      <p:sp>
        <p:nvSpPr>
          <p:cNvPr id="27" name="Abgerundete rechteckige Legende 26"/>
          <p:cNvSpPr/>
          <p:nvPr/>
        </p:nvSpPr>
        <p:spPr>
          <a:xfrm>
            <a:off x="827088" y="4797425"/>
            <a:ext cx="3565525" cy="728663"/>
          </a:xfrm>
          <a:prstGeom prst="wedgeRoundRectCallout">
            <a:avLst>
              <a:gd name="adj1" fmla="val -11067"/>
              <a:gd name="adj2" fmla="val -10930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Wir können also nicht einfach „</a:t>
            </a:r>
            <a:r>
              <a:rPr lang="de-DE" b="1" dirty="0">
                <a:solidFill>
                  <a:schemeClr val="bg1"/>
                </a:solidFill>
              </a:rPr>
              <a:t>Objekte</a:t>
            </a:r>
            <a:r>
              <a:rPr lang="de-DE" dirty="0">
                <a:solidFill>
                  <a:schemeClr val="bg1"/>
                </a:solidFill>
              </a:rPr>
              <a:t>“ in den Aufzug laden</a:t>
            </a:r>
          </a:p>
        </p:txBody>
      </p:sp>
      <p:pic>
        <p:nvPicPr>
          <p:cNvPr id="615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2788" y="3468688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157" name="Gewinkelte Verbindung 23"/>
          <p:cNvCxnSpPr>
            <a:cxnSpLocks noChangeShapeType="1"/>
          </p:cNvCxnSpPr>
          <p:nvPr/>
        </p:nvCxnSpPr>
        <p:spPr bwMode="auto">
          <a:xfrm flipV="1">
            <a:off x="2833688" y="2997200"/>
            <a:ext cx="1990725" cy="7620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58" name="Gewinkelte Verbindung 38"/>
          <p:cNvCxnSpPr>
            <a:cxnSpLocks noChangeShapeType="1"/>
          </p:cNvCxnSpPr>
          <p:nvPr/>
        </p:nvCxnSpPr>
        <p:spPr bwMode="auto">
          <a:xfrm>
            <a:off x="2835275" y="3981450"/>
            <a:ext cx="1989138" cy="74453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efaltete Ecke 4"/>
          <p:cNvSpPr/>
          <p:nvPr/>
        </p:nvSpPr>
        <p:spPr bwMode="auto">
          <a:xfrm>
            <a:off x="179512" y="1484784"/>
            <a:ext cx="4104456" cy="4968552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430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Makefiles</a:t>
            </a:r>
            <a:r>
              <a:rPr lang="de-DE" altLang="de-DE" dirty="0" smtClean="0"/>
              <a:t>: </a:t>
            </a:r>
            <a:r>
              <a:rPr lang="de-DE" altLang="de-DE" dirty="0" err="1" smtClean="0"/>
              <a:t>Include</a:t>
            </a:r>
            <a:r>
              <a:rPr lang="de-DE" altLang="de-DE" dirty="0" smtClean="0"/>
              <a:t>-Dependencies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179512" y="1484784"/>
            <a:ext cx="8640763" cy="4968875"/>
          </a:xfrm>
        </p:spPr>
        <p:txBody>
          <a:bodyPr/>
          <a:lstStyle/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srcs</a:t>
            </a:r>
            <a:r>
              <a:rPr lang="en-US" sz="1400" dirty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D00F3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$(wildcard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*.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en-US" sz="1400" dirty="0">
                <a:solidFill>
                  <a:srgbClr val="D00F3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objs</a:t>
            </a:r>
            <a:r>
              <a:rPr lang="en-US" sz="1400" dirty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srcs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:.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=.o)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deps</a:t>
            </a:r>
            <a:r>
              <a:rPr lang="en-US" sz="1400" dirty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srcs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:.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=.d)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all: main.exe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main.exe: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++ $^ -o $@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%.o: %.cpp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++ -MMD -MP -c $&lt; -o $@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clean: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rm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main.exe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-include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17" name="Inhaltsplatzhalter 2"/>
          <p:cNvSpPr txBox="1">
            <a:spLocks/>
          </p:cNvSpPr>
          <p:nvPr/>
        </p:nvSpPr>
        <p:spPr bwMode="auto">
          <a:xfrm>
            <a:off x="4355281" y="1514142"/>
            <a:ext cx="4688707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9388" indent="-17938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9250" indent="-1682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5381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</a:defRPr>
            </a:lvl3pPr>
            <a:lvl4pPr marL="7175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90805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3652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defTabSz="914400">
              <a:lnSpc>
                <a:spcPct val="100000"/>
              </a:lnSpc>
              <a:buClrTx/>
              <a:buSzTx/>
            </a:pPr>
            <a:r>
              <a:rPr lang="de-DE" b="0" kern="0" dirty="0" smtClean="0"/>
              <a:t>Wenn sich ein Header ändert, müssen alle abhängigen Dateien (</a:t>
            </a:r>
            <a:r>
              <a:rPr lang="de-DE" b="0" i="1" kern="0" dirty="0" smtClean="0"/>
              <a:t>#</a:t>
            </a:r>
            <a:r>
              <a:rPr lang="de-DE" b="0" i="1" kern="0" dirty="0" err="1" smtClean="0"/>
              <a:t>include</a:t>
            </a:r>
            <a:r>
              <a:rPr lang="de-DE" b="0" kern="0" dirty="0" smtClean="0"/>
              <a:t>) neu gebaut werden.</a:t>
            </a:r>
          </a:p>
          <a:p>
            <a:pPr defTabSz="914400">
              <a:lnSpc>
                <a:spcPct val="100000"/>
              </a:lnSpc>
              <a:buClrTx/>
              <a:buSzTx/>
            </a:pPr>
            <a:r>
              <a:rPr lang="de-DE" b="0" kern="0" dirty="0"/>
              <a:t>Wo sind eigentlich die </a:t>
            </a:r>
            <a:r>
              <a:rPr lang="de-DE" kern="0" dirty="0"/>
              <a:t>Header</a:t>
            </a:r>
            <a:r>
              <a:rPr lang="de-DE" b="0" kern="0" dirty="0"/>
              <a:t>?</a:t>
            </a:r>
          </a:p>
          <a:p>
            <a:pPr defTabSz="914400">
              <a:lnSpc>
                <a:spcPct val="100000"/>
              </a:lnSpc>
              <a:buClrTx/>
              <a:buSzTx/>
            </a:pPr>
            <a:r>
              <a:rPr lang="de-DE" b="0" kern="0" dirty="0" smtClean="0"/>
              <a:t>Dazu dienen die Flags </a:t>
            </a:r>
            <a:r>
              <a:rPr lang="de-DE" i="1" kern="0" dirty="0" smtClean="0"/>
              <a:t>-MMD</a:t>
            </a:r>
            <a:r>
              <a:rPr lang="de-DE" b="0" kern="0" dirty="0" smtClean="0"/>
              <a:t> </a:t>
            </a:r>
            <a:r>
              <a:rPr lang="de-DE" i="1" kern="0" dirty="0" smtClean="0"/>
              <a:t>-MP </a:t>
            </a:r>
            <a:r>
              <a:rPr lang="de-DE" b="0" kern="0" dirty="0" smtClean="0"/>
              <a:t>und </a:t>
            </a:r>
            <a:r>
              <a:rPr lang="de-DE" kern="0" dirty="0" smtClean="0"/>
              <a:t>-</a:t>
            </a:r>
            <a:r>
              <a:rPr lang="de-DE" i="1" kern="0" dirty="0" err="1" smtClean="0"/>
              <a:t>include</a:t>
            </a:r>
            <a:r>
              <a:rPr lang="de-DE" i="1" kern="0" dirty="0" smtClean="0"/>
              <a:t> $(</a:t>
            </a:r>
            <a:r>
              <a:rPr lang="de-DE" i="1" kern="0" dirty="0" err="1" smtClean="0"/>
              <a:t>deps</a:t>
            </a:r>
            <a:r>
              <a:rPr lang="de-DE" i="1" kern="0" dirty="0" smtClean="0"/>
              <a:t>)</a:t>
            </a:r>
            <a:r>
              <a:rPr lang="de-DE" b="0" i="1" kern="0" dirty="0" smtClean="0"/>
              <a:t>.</a:t>
            </a:r>
            <a:endParaRPr lang="en-US" b="0" kern="0" dirty="0"/>
          </a:p>
        </p:txBody>
      </p:sp>
      <p:sp>
        <p:nvSpPr>
          <p:cNvPr id="6" name="Gefaltete Ecke 5"/>
          <p:cNvSpPr/>
          <p:nvPr/>
        </p:nvSpPr>
        <p:spPr bwMode="auto">
          <a:xfrm>
            <a:off x="4804569" y="4005064"/>
            <a:ext cx="4310732" cy="2376264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7380115" y="4005064"/>
            <a:ext cx="1440160" cy="360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/>
              <a:t>Building.d</a:t>
            </a:r>
            <a:endParaRPr lang="en-US" b="1" dirty="0"/>
          </a:p>
        </p:txBody>
      </p:sp>
      <p:sp>
        <p:nvSpPr>
          <p:cNvPr id="19" name="Textfeld 18"/>
          <p:cNvSpPr txBox="1"/>
          <p:nvPr/>
        </p:nvSpPr>
        <p:spPr>
          <a:xfrm>
            <a:off x="4195216" y="3949653"/>
            <a:ext cx="609353" cy="360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z.B.</a:t>
            </a:r>
            <a:endParaRPr lang="en-US" b="1" dirty="0"/>
          </a:p>
        </p:txBody>
      </p:sp>
      <p:sp>
        <p:nvSpPr>
          <p:cNvPr id="8" name="Textfeld 7"/>
          <p:cNvSpPr txBox="1"/>
          <p:nvPr/>
        </p:nvSpPr>
        <p:spPr>
          <a:xfrm>
            <a:off x="4804568" y="4353783"/>
            <a:ext cx="4239419" cy="1695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400" dirty="0" err="1" smtClean="0"/>
              <a:t>Building.o</a:t>
            </a:r>
            <a:r>
              <a:rPr lang="de-DE" sz="1400" dirty="0" smtClean="0"/>
              <a:t>: Building.cpp Floor.hpp Person.hpp #...</a:t>
            </a:r>
            <a:br>
              <a:rPr lang="de-DE" sz="1400" dirty="0" smtClean="0"/>
            </a:br>
            <a:r>
              <a:rPr lang="de-DE" sz="1400" dirty="0" smtClean="0"/>
              <a:t>    # </a:t>
            </a:r>
            <a:r>
              <a:rPr lang="de-DE" sz="1400" dirty="0" err="1" smtClean="0"/>
              <a:t>nop</a:t>
            </a:r>
            <a:r>
              <a:rPr lang="de-DE" sz="1400" dirty="0" smtClean="0"/>
              <a:t/>
            </a:r>
            <a:br>
              <a:rPr lang="de-DE" sz="1400" dirty="0" smtClean="0"/>
            </a:br>
            <a:endParaRPr lang="de-DE" sz="1400" dirty="0" smtClean="0"/>
          </a:p>
          <a:p>
            <a:pPr algn="l"/>
            <a:r>
              <a:rPr lang="de-DE" sz="1400" dirty="0" smtClean="0"/>
              <a:t>Floor.hpp:</a:t>
            </a:r>
          </a:p>
          <a:p>
            <a:pPr algn="l"/>
            <a:r>
              <a:rPr lang="de-DE" sz="1400" dirty="0"/>
              <a:t> </a:t>
            </a:r>
            <a:r>
              <a:rPr lang="de-DE" sz="1400" dirty="0" smtClean="0"/>
              <a:t>   # </a:t>
            </a:r>
            <a:r>
              <a:rPr lang="de-DE" sz="1400" dirty="0" err="1" smtClean="0"/>
              <a:t>nop</a:t>
            </a:r>
            <a:endParaRPr lang="de-DE" sz="1400" dirty="0" smtClean="0"/>
          </a:p>
          <a:p>
            <a:pPr algn="l"/>
            <a:endParaRPr lang="de-DE" sz="1400" dirty="0"/>
          </a:p>
          <a:p>
            <a:pPr algn="l"/>
            <a:r>
              <a:rPr lang="de-DE" sz="1400" dirty="0" smtClean="0"/>
              <a:t>Person.hpp</a:t>
            </a:r>
            <a:br>
              <a:rPr lang="de-DE" sz="1400" dirty="0" smtClean="0"/>
            </a:br>
            <a:r>
              <a:rPr lang="de-DE" sz="1400" dirty="0" smtClean="0"/>
              <a:t>    # </a:t>
            </a:r>
            <a:r>
              <a:rPr lang="de-DE" sz="1400" dirty="0" err="1" smtClean="0"/>
              <a:t>nop</a:t>
            </a:r>
            <a:endParaRPr lang="en-US" sz="1400" dirty="0"/>
          </a:p>
        </p:txBody>
      </p:sp>
      <p:sp>
        <p:nvSpPr>
          <p:cNvPr id="9" name="Rechteck 8"/>
          <p:cNvSpPr/>
          <p:nvPr/>
        </p:nvSpPr>
        <p:spPr bwMode="auto">
          <a:xfrm>
            <a:off x="179512" y="4221088"/>
            <a:ext cx="4104456" cy="288032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20" name="Rechteck 19"/>
          <p:cNvSpPr/>
          <p:nvPr/>
        </p:nvSpPr>
        <p:spPr bwMode="auto">
          <a:xfrm>
            <a:off x="179512" y="5560712"/>
            <a:ext cx="4104456" cy="288032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459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19" grpId="0"/>
      <p:bldP spid="8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Makefiles</a:t>
            </a:r>
            <a:r>
              <a:rPr lang="de-DE" altLang="de-DE" dirty="0" smtClean="0"/>
              <a:t>: Fazit</a:t>
            </a:r>
          </a:p>
        </p:txBody>
      </p:sp>
      <p:sp>
        <p:nvSpPr>
          <p:cNvPr id="43011" name="Textfeld 3"/>
          <p:cNvSpPr txBox="1">
            <a:spLocks noChangeArrowheads="1"/>
          </p:cNvSpPr>
          <p:nvPr/>
        </p:nvSpPr>
        <p:spPr bwMode="auto">
          <a:xfrm>
            <a:off x="827088" y="2060575"/>
            <a:ext cx="7200900" cy="3097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Char char="•"/>
            </a:pPr>
            <a:r>
              <a:rPr lang="de-DE" altLang="de-DE" sz="1800" b="0" dirty="0" err="1" smtClean="0"/>
              <a:t>Buildtools</a:t>
            </a:r>
            <a:r>
              <a:rPr lang="de-DE" altLang="de-DE" sz="1800" b="0" dirty="0" smtClean="0"/>
              <a:t> sind ab einer bestimmten </a:t>
            </a:r>
            <a:r>
              <a:rPr lang="de-DE" altLang="de-DE" sz="1800" dirty="0" smtClean="0"/>
              <a:t>Projektgröße </a:t>
            </a:r>
            <a:r>
              <a:rPr lang="de-DE" altLang="de-DE" sz="1800" b="0" dirty="0" smtClean="0"/>
              <a:t>unabdingbar.</a:t>
            </a:r>
            <a:r>
              <a:rPr lang="de-DE" altLang="de-DE" sz="1800" b="0" dirty="0" smtClean="0">
                <a:sym typeface="Wingdings" panose="05000000000000000000" pitchFamily="2" charset="2"/>
              </a:rPr>
              <a:t/>
            </a:r>
            <a:br>
              <a:rPr lang="de-DE" altLang="de-DE" sz="1800" b="0" dirty="0" smtClean="0">
                <a:sym typeface="Wingdings" panose="05000000000000000000" pitchFamily="2" charset="2"/>
              </a:rPr>
            </a:br>
            <a:endParaRPr lang="de-DE" altLang="de-DE" sz="1800" b="0" dirty="0" smtClean="0"/>
          </a:p>
          <a:p>
            <a:pPr eaLnBrk="1" hangingPunct="1">
              <a:spcBef>
                <a:spcPct val="0"/>
              </a:spcBef>
              <a:buSzTx/>
              <a:buFont typeface="Arial" charset="0"/>
              <a:buChar char="•"/>
            </a:pPr>
            <a:r>
              <a:rPr lang="de-DE" altLang="de-DE" sz="1800" b="0" dirty="0" err="1" smtClean="0"/>
              <a:t>Makefiles</a:t>
            </a:r>
            <a:r>
              <a:rPr lang="de-DE" altLang="de-DE" sz="1800" b="0" dirty="0" smtClean="0"/>
              <a:t> erlauben </a:t>
            </a:r>
            <a:r>
              <a:rPr lang="de-DE" altLang="de-DE" sz="1800" dirty="0" smtClean="0"/>
              <a:t>inkrementelles Bauen </a:t>
            </a:r>
            <a:r>
              <a:rPr lang="de-DE" altLang="de-DE" sz="1800" b="0" dirty="0" smtClean="0"/>
              <a:t>…</a:t>
            </a:r>
            <a:br>
              <a:rPr lang="de-DE" altLang="de-DE" sz="1800" b="0" dirty="0" smtClean="0"/>
            </a:br>
            <a:endParaRPr lang="de-DE" altLang="de-DE" sz="1800" b="0" dirty="0" smtClean="0"/>
          </a:p>
          <a:p>
            <a:pPr eaLnBrk="1" hangingPunct="1">
              <a:spcBef>
                <a:spcPct val="0"/>
              </a:spcBef>
              <a:buSzTx/>
              <a:buFont typeface="Arial" charset="0"/>
              <a:buChar char="•"/>
            </a:pPr>
            <a:r>
              <a:rPr lang="de-DE" altLang="de-DE" sz="1800" b="0" dirty="0" smtClean="0"/>
              <a:t>… müssen aber gepflegt werden und haben eine </a:t>
            </a:r>
            <a:r>
              <a:rPr lang="de-DE" altLang="de-DE" sz="1800" dirty="0" smtClean="0"/>
              <a:t>steile Lernkurve</a:t>
            </a:r>
            <a:r>
              <a:rPr lang="de-DE" altLang="de-DE" sz="1800" b="0" dirty="0" smtClean="0"/>
              <a:t>.</a:t>
            </a:r>
            <a:br>
              <a:rPr lang="de-DE" altLang="de-DE" sz="1800" b="0" dirty="0" smtClean="0"/>
            </a:br>
            <a:endParaRPr lang="de-DE" altLang="de-DE" sz="1800" b="0" dirty="0" smtClean="0"/>
          </a:p>
          <a:p>
            <a:pPr eaLnBrk="1" hangingPunct="1">
              <a:spcBef>
                <a:spcPct val="0"/>
              </a:spcBef>
              <a:buSzTx/>
              <a:buFont typeface="Arial" charset="0"/>
              <a:buChar char="•"/>
            </a:pPr>
            <a:r>
              <a:rPr lang="de-DE" altLang="de-DE" sz="1800" b="0" dirty="0" smtClean="0"/>
              <a:t>Alternativen: </a:t>
            </a:r>
            <a:br>
              <a:rPr lang="de-DE" altLang="de-DE" sz="1800" b="0" dirty="0" smtClean="0"/>
            </a:br>
            <a:endParaRPr lang="de-DE" altLang="de-DE" sz="1800" b="0" dirty="0" smtClean="0"/>
          </a:p>
          <a:p>
            <a:pPr lvl="1" eaLnBrk="1" hangingPunct="1">
              <a:spcBef>
                <a:spcPct val="0"/>
              </a:spcBef>
              <a:buSzTx/>
              <a:buFont typeface="Arial" charset="0"/>
              <a:buChar char="•"/>
            </a:pPr>
            <a:r>
              <a:rPr lang="de-DE" altLang="de-DE" sz="1600" b="1" dirty="0" err="1" smtClean="0"/>
              <a:t>cmake</a:t>
            </a:r>
            <a:r>
              <a:rPr lang="de-DE" altLang="de-DE" sz="1600" b="1" dirty="0" smtClean="0"/>
              <a:t>, </a:t>
            </a:r>
            <a:r>
              <a:rPr lang="de-DE" altLang="de-DE" sz="1600" b="1" dirty="0" err="1" smtClean="0"/>
              <a:t>qmake</a:t>
            </a:r>
            <a:r>
              <a:rPr lang="de-DE" altLang="de-DE" sz="1600" dirty="0" smtClean="0"/>
              <a:t>: Generatoren für </a:t>
            </a:r>
            <a:r>
              <a:rPr lang="de-DE" altLang="de-DE" sz="1600" dirty="0" err="1" smtClean="0"/>
              <a:t>Makefiles</a:t>
            </a:r>
            <a:r>
              <a:rPr lang="de-DE" altLang="de-DE" sz="1600" dirty="0" smtClean="0"/>
              <a:t> (</a:t>
            </a:r>
            <a:r>
              <a:rPr lang="de-DE" altLang="de-DE" sz="1600" dirty="0" err="1" smtClean="0"/>
              <a:t>letzerer</a:t>
            </a:r>
            <a:r>
              <a:rPr lang="de-DE" altLang="de-DE" sz="1600" dirty="0" smtClean="0"/>
              <a:t> von </a:t>
            </a:r>
            <a:r>
              <a:rPr lang="de-DE" altLang="de-DE" sz="1600" dirty="0" err="1" smtClean="0"/>
              <a:t>Qt</a:t>
            </a:r>
            <a:r>
              <a:rPr lang="de-DE" altLang="de-DE" sz="1600" dirty="0" smtClean="0"/>
              <a:t>)</a:t>
            </a:r>
            <a:br>
              <a:rPr lang="de-DE" altLang="de-DE" sz="1600" dirty="0" smtClean="0"/>
            </a:br>
            <a:endParaRPr lang="de-DE" altLang="de-DE" sz="1600" dirty="0" smtClean="0"/>
          </a:p>
          <a:p>
            <a:pPr lvl="1" eaLnBrk="1" hangingPunct="1">
              <a:spcBef>
                <a:spcPct val="0"/>
              </a:spcBef>
              <a:buSzTx/>
              <a:buFont typeface="Arial" charset="0"/>
              <a:buChar char="•"/>
            </a:pPr>
            <a:r>
              <a:rPr lang="de-DE" altLang="de-DE" sz="1600" b="1" dirty="0" err="1" smtClean="0"/>
              <a:t>Ant</a:t>
            </a:r>
            <a:r>
              <a:rPr lang="de-DE" altLang="de-DE" sz="1600" b="1" dirty="0" smtClean="0"/>
              <a:t>, </a:t>
            </a:r>
            <a:r>
              <a:rPr lang="de-DE" altLang="de-DE" sz="1600" b="1" dirty="0" err="1" smtClean="0"/>
              <a:t>Maven</a:t>
            </a:r>
            <a:r>
              <a:rPr lang="de-DE" altLang="de-DE" sz="1600" b="1" dirty="0" smtClean="0"/>
              <a:t>, </a:t>
            </a:r>
            <a:r>
              <a:rPr lang="de-DE" altLang="de-DE" sz="1600" b="1" dirty="0"/>
              <a:t>I</a:t>
            </a:r>
            <a:r>
              <a:rPr lang="de-DE" altLang="de-DE" sz="1600" b="1" dirty="0" smtClean="0"/>
              <a:t>vy, </a:t>
            </a:r>
            <a:r>
              <a:rPr lang="de-DE" altLang="de-DE" sz="1600" b="1" dirty="0" err="1" smtClean="0"/>
              <a:t>Gradle</a:t>
            </a:r>
            <a:r>
              <a:rPr lang="de-DE" altLang="de-DE" sz="1600" dirty="0" smtClean="0"/>
              <a:t>: … eher für Java gedacht</a:t>
            </a:r>
            <a:endParaRPr lang="de-DE" altLang="de-DE" sz="1600" b="0" dirty="0"/>
          </a:p>
        </p:txBody>
      </p:sp>
    </p:spTree>
    <p:extLst>
      <p:ext uri="{BB962C8B-B14F-4D97-AF65-F5344CB8AC3E}">
        <p14:creationId xmlns:p14="http://schemas.microsoft.com/office/powerpoint/2010/main" val="3341598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Templates: Idee</a:t>
            </a:r>
          </a:p>
        </p:txBody>
      </p:sp>
      <p:grpSp>
        <p:nvGrpSpPr>
          <p:cNvPr id="7171" name="Gruppieren 12"/>
          <p:cNvGrpSpPr>
            <a:grpSpLocks/>
          </p:cNvGrpSpPr>
          <p:nvPr/>
        </p:nvGrpSpPr>
        <p:grpSpPr bwMode="auto">
          <a:xfrm>
            <a:off x="4824413" y="2720975"/>
            <a:ext cx="379412" cy="635000"/>
            <a:chOff x="1259632" y="2507052"/>
            <a:chExt cx="449687" cy="751806"/>
          </a:xfrm>
        </p:grpSpPr>
        <p:sp>
          <p:nvSpPr>
            <p:cNvPr id="7190" name="Pfeil nach unten 17"/>
            <p:cNvSpPr>
              <a:spLocks noChangeArrowheads="1"/>
            </p:cNvSpPr>
            <p:nvPr/>
          </p:nvSpPr>
          <p:spPr bwMode="auto">
            <a:xfrm>
              <a:off x="1336056" y="3023983"/>
              <a:ext cx="268003" cy="23487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7191" name="Picture 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507052"/>
              <a:ext cx="449687" cy="55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3468688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173" name="Gewinkelte Verbindung 23"/>
          <p:cNvCxnSpPr>
            <a:cxnSpLocks noChangeShapeType="1"/>
          </p:cNvCxnSpPr>
          <p:nvPr/>
        </p:nvCxnSpPr>
        <p:spPr bwMode="auto">
          <a:xfrm flipV="1">
            <a:off x="2693988" y="2997200"/>
            <a:ext cx="1979612" cy="608013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74" name="Gewinkelte Verbindung 38"/>
          <p:cNvCxnSpPr>
            <a:cxnSpLocks noChangeShapeType="1"/>
          </p:cNvCxnSpPr>
          <p:nvPr/>
        </p:nvCxnSpPr>
        <p:spPr bwMode="auto">
          <a:xfrm>
            <a:off x="2703513" y="4397375"/>
            <a:ext cx="1987550" cy="328613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75" name="Textfeld 2"/>
          <p:cNvSpPr txBox="1">
            <a:spLocks noChangeArrowheads="1"/>
          </p:cNvSpPr>
          <p:nvPr/>
        </p:nvSpPr>
        <p:spPr bwMode="auto">
          <a:xfrm>
            <a:off x="598488" y="3284538"/>
            <a:ext cx="565150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latin typeface="Consolas" pitchFamily="49" charset="0"/>
                <a:cs typeface="Consolas" pitchFamily="49" charset="0"/>
              </a:rPr>
              <a:t>&lt;T&gt;</a:t>
            </a:r>
          </a:p>
        </p:txBody>
      </p:sp>
      <p:pic>
        <p:nvPicPr>
          <p:cNvPr id="71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3348038"/>
            <a:ext cx="498475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7" name="Textfeld 19"/>
          <p:cNvSpPr txBox="1">
            <a:spLocks noChangeArrowheads="1"/>
          </p:cNvSpPr>
          <p:nvPr/>
        </p:nvSpPr>
        <p:spPr bwMode="auto">
          <a:xfrm>
            <a:off x="2362200" y="3141663"/>
            <a:ext cx="563563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latin typeface="Consolas" pitchFamily="49" charset="0"/>
                <a:cs typeface="Consolas" pitchFamily="49" charset="0"/>
              </a:rPr>
              <a:t>&lt; &gt;</a:t>
            </a:r>
          </a:p>
        </p:txBody>
      </p:sp>
      <p:grpSp>
        <p:nvGrpSpPr>
          <p:cNvPr id="7178" name="Gruppieren 12"/>
          <p:cNvGrpSpPr>
            <a:grpSpLocks/>
          </p:cNvGrpSpPr>
          <p:nvPr/>
        </p:nvGrpSpPr>
        <p:grpSpPr bwMode="auto">
          <a:xfrm>
            <a:off x="2549525" y="3155950"/>
            <a:ext cx="190500" cy="319088"/>
            <a:chOff x="1259632" y="2507052"/>
            <a:chExt cx="449687" cy="751806"/>
          </a:xfrm>
        </p:grpSpPr>
        <p:sp>
          <p:nvSpPr>
            <p:cNvPr id="7188" name="Pfeil nach unten 17"/>
            <p:cNvSpPr>
              <a:spLocks noChangeArrowheads="1"/>
            </p:cNvSpPr>
            <p:nvPr/>
          </p:nvSpPr>
          <p:spPr bwMode="auto">
            <a:xfrm>
              <a:off x="1336056" y="3023983"/>
              <a:ext cx="268003" cy="23487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7189" name="Picture 7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507052"/>
              <a:ext cx="449687" cy="55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7179" name="Picture 4" descr="File:Salad platter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0088" y="4346575"/>
            <a:ext cx="1054100" cy="70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0" name="Picture 4" descr="File:Salad platter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7300" y="3860800"/>
            <a:ext cx="52705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1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625" y="4140200"/>
            <a:ext cx="496888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2" name="Textfeld 32"/>
          <p:cNvSpPr txBox="1">
            <a:spLocks noChangeArrowheads="1"/>
          </p:cNvSpPr>
          <p:nvPr/>
        </p:nvSpPr>
        <p:spPr bwMode="auto">
          <a:xfrm>
            <a:off x="2335213" y="3879850"/>
            <a:ext cx="944562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latin typeface="Consolas" pitchFamily="49" charset="0"/>
                <a:cs typeface="Consolas" pitchFamily="49" charset="0"/>
              </a:rPr>
              <a:t>&lt;    &gt;</a:t>
            </a:r>
          </a:p>
        </p:txBody>
      </p:sp>
      <p:sp>
        <p:nvSpPr>
          <p:cNvPr id="7183" name="Pfeil nach rechts 11"/>
          <p:cNvSpPr>
            <a:spLocks noChangeArrowheads="1"/>
          </p:cNvSpPr>
          <p:nvPr/>
        </p:nvSpPr>
        <p:spPr bwMode="auto">
          <a:xfrm>
            <a:off x="1331913" y="3656013"/>
            <a:ext cx="744537" cy="484187"/>
          </a:xfrm>
          <a:prstGeom prst="rightArrow">
            <a:avLst>
              <a:gd name="adj1" fmla="val 50000"/>
              <a:gd name="adj2" fmla="val 50032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7" name="Abgerundete rechteckige Legende 36"/>
          <p:cNvSpPr/>
          <p:nvPr/>
        </p:nvSpPr>
        <p:spPr>
          <a:xfrm>
            <a:off x="250825" y="2190750"/>
            <a:ext cx="3241675" cy="661988"/>
          </a:xfrm>
          <a:prstGeom prst="wedgeRoundRectCallout">
            <a:avLst>
              <a:gd name="adj1" fmla="val -30573"/>
              <a:gd name="adj2" fmla="val 11723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Implementierung mit einem Typ </a:t>
            </a:r>
            <a:r>
              <a:rPr lang="de-DE" b="1" dirty="0">
                <a:solidFill>
                  <a:schemeClr val="bg1"/>
                </a:solidFill>
              </a:rPr>
              <a:t>parametrisieren</a:t>
            </a:r>
          </a:p>
        </p:txBody>
      </p:sp>
      <p:sp>
        <p:nvSpPr>
          <p:cNvPr id="38" name="Abgerundete rechteckige Legende 37"/>
          <p:cNvSpPr/>
          <p:nvPr/>
        </p:nvSpPr>
        <p:spPr>
          <a:xfrm>
            <a:off x="1619250" y="5051425"/>
            <a:ext cx="3240088" cy="969963"/>
          </a:xfrm>
          <a:prstGeom prst="wedgeRoundRectCallout">
            <a:avLst>
              <a:gd name="adj1" fmla="val -19924"/>
              <a:gd name="adj2" fmla="val -8964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Bei Bedarf wird die richtige Version der Implementierung </a:t>
            </a:r>
            <a:r>
              <a:rPr lang="de-DE" b="1" dirty="0">
                <a:solidFill>
                  <a:schemeClr val="bg1"/>
                </a:solidFill>
              </a:rPr>
              <a:t>zur Kompilierzeit generiert</a:t>
            </a:r>
          </a:p>
        </p:txBody>
      </p:sp>
      <p:sp>
        <p:nvSpPr>
          <p:cNvPr id="39" name="Abgerundete rechteckige Legende 38"/>
          <p:cNvSpPr/>
          <p:nvPr/>
        </p:nvSpPr>
        <p:spPr>
          <a:xfrm>
            <a:off x="5435600" y="1844675"/>
            <a:ext cx="3563938" cy="1562100"/>
          </a:xfrm>
          <a:prstGeom prst="wedgeRoundRectCallout">
            <a:avLst>
              <a:gd name="adj1" fmla="val -27112"/>
              <a:gd name="adj2" fmla="val 4545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C++-Templates sind eher mit einem </a:t>
            </a:r>
            <a:r>
              <a:rPr lang="de-DE" b="1" dirty="0">
                <a:solidFill>
                  <a:schemeClr val="bg1"/>
                </a:solidFill>
              </a:rPr>
              <a:t>Codegenerator</a:t>
            </a:r>
            <a:r>
              <a:rPr lang="de-DE" dirty="0">
                <a:solidFill>
                  <a:schemeClr val="bg1"/>
                </a:solidFill>
              </a:rPr>
              <a:t> als mit Java-</a:t>
            </a:r>
            <a:r>
              <a:rPr lang="de-DE" dirty="0" err="1">
                <a:solidFill>
                  <a:schemeClr val="bg1"/>
                </a:solidFill>
              </a:rPr>
              <a:t>Generics</a:t>
            </a:r>
            <a:r>
              <a:rPr lang="de-DE" dirty="0">
                <a:solidFill>
                  <a:schemeClr val="bg1"/>
                </a:solidFill>
              </a:rPr>
              <a:t> zu vergleichen!</a:t>
            </a:r>
          </a:p>
        </p:txBody>
      </p:sp>
      <p:sp>
        <p:nvSpPr>
          <p:cNvPr id="40" name="Abgerundete rechteckige Legende 39"/>
          <p:cNvSpPr/>
          <p:nvPr/>
        </p:nvSpPr>
        <p:spPr>
          <a:xfrm>
            <a:off x="5580063" y="4057650"/>
            <a:ext cx="3390900" cy="1562100"/>
          </a:xfrm>
          <a:prstGeom prst="wedgeRoundRectCallout">
            <a:avLst>
              <a:gd name="adj1" fmla="val -27112"/>
              <a:gd name="adj2" fmla="val 4545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C++-Templates induzieren ein </a:t>
            </a:r>
            <a:r>
              <a:rPr lang="de-DE" b="1" dirty="0">
                <a:solidFill>
                  <a:schemeClr val="bg1"/>
                </a:solidFill>
              </a:rPr>
              <a:t>implizites „Interface“</a:t>
            </a:r>
            <a:r>
              <a:rPr lang="de-DE" dirty="0">
                <a:solidFill>
                  <a:schemeClr val="bg1"/>
                </a:solidFill>
              </a:rPr>
              <a:t> durch die Art der Verwendung des generischen Typparameters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39" grpId="0" animBg="1"/>
      <p:bldP spid="4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z="7200" b="0" smtClean="0">
                <a:latin typeface="Earwig Factory" pitchFamily="2" charset="0"/>
              </a:rPr>
              <a:t>Intermezzo</a:t>
            </a:r>
          </a:p>
        </p:txBody>
      </p:sp>
      <p:pic>
        <p:nvPicPr>
          <p:cNvPr id="8195" name="Picture 2" descr="C:\Users\anjorin\Dropbox\Home\documents\uni\c++_praktikum\SoSe2013\Clipart\iStock_000007216207XSma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225" y="4054475"/>
            <a:ext cx="3646488" cy="241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6" name="Textfeld 4"/>
          <p:cNvSpPr txBox="1">
            <a:spLocks noChangeArrowheads="1"/>
          </p:cNvSpPr>
          <p:nvPr/>
        </p:nvSpPr>
        <p:spPr bwMode="auto">
          <a:xfrm>
            <a:off x="396875" y="1987550"/>
            <a:ext cx="5662613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Wieso ist „Object“ teuer?</a:t>
            </a:r>
          </a:p>
        </p:txBody>
      </p:sp>
      <p:sp>
        <p:nvSpPr>
          <p:cNvPr id="8197" name="Textfeld 4"/>
          <p:cNvSpPr txBox="1">
            <a:spLocks noChangeArrowheads="1"/>
          </p:cNvSpPr>
          <p:nvPr/>
        </p:nvSpPr>
        <p:spPr bwMode="auto">
          <a:xfrm>
            <a:off x="395288" y="2862263"/>
            <a:ext cx="5662612" cy="267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Was ist genau der Unterschied zwischen C++-Templates und Java-</a:t>
            </a:r>
            <a:r>
              <a:rPr lang="de-DE" altLang="de-DE" sz="1800" b="0" dirty="0" err="1"/>
              <a:t>Generics</a:t>
            </a:r>
            <a:r>
              <a:rPr lang="de-DE" altLang="de-DE" sz="1800" b="0" dirty="0"/>
              <a:t>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Wie wird dieses „Problem“ in einer Sprache wie C gelöst?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Was ist mit Sprachen wie </a:t>
            </a:r>
            <a:r>
              <a:rPr lang="de-DE" altLang="de-DE" sz="1800" b="0" dirty="0" err="1"/>
              <a:t>Scheme</a:t>
            </a:r>
            <a:r>
              <a:rPr lang="de-DE" altLang="de-DE" sz="1800" b="0" dirty="0"/>
              <a:t>/</a:t>
            </a:r>
            <a:r>
              <a:rPr lang="de-DE" altLang="de-DE" sz="1800" b="0" dirty="0" err="1"/>
              <a:t>Haskell</a:t>
            </a:r>
            <a:r>
              <a:rPr lang="de-DE" altLang="de-DE" sz="1800" b="0" dirty="0"/>
              <a:t>/Python/Ruby?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llipse 9"/>
          <p:cNvSpPr/>
          <p:nvPr/>
        </p:nvSpPr>
        <p:spPr bwMode="auto">
          <a:xfrm>
            <a:off x="6025395" y="3835170"/>
            <a:ext cx="594394" cy="27100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2" name="Ellipse 1"/>
          <p:cNvSpPr/>
          <p:nvPr/>
        </p:nvSpPr>
        <p:spPr bwMode="auto">
          <a:xfrm>
            <a:off x="1608138" y="3645024"/>
            <a:ext cx="371574" cy="28803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92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Class Templates: Syntax am Beispiel</a:t>
            </a:r>
          </a:p>
        </p:txBody>
      </p:sp>
      <p:sp>
        <p:nvSpPr>
          <p:cNvPr id="9219" name="Rechteck 7"/>
          <p:cNvSpPr>
            <a:spLocks noChangeArrowheads="1"/>
          </p:cNvSpPr>
          <p:nvPr/>
        </p:nvSpPr>
        <p:spPr bwMode="auto">
          <a:xfrm>
            <a:off x="539750" y="2133600"/>
            <a:ext cx="4679950" cy="318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	Person(</a:t>
            </a:r>
            <a:r>
              <a:rPr lang="en-US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b="0" dirty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&amp; name, </a:t>
            </a:r>
            <a:r>
              <a:rPr lang="en-US" altLang="de-DE" sz="12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weight);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~Person();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7F0055"/>
                </a:solidFill>
                <a:latin typeface="Consolas" pitchFamily="49" charset="0"/>
              </a:rPr>
              <a:t>	inline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b="0" dirty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&amp; </a:t>
            </a:r>
            <a:r>
              <a:rPr lang="en-US" altLang="de-DE" sz="1200" b="0" dirty="0" err="1">
                <a:solidFill>
                  <a:srgbClr val="000000"/>
                </a:solidFill>
                <a:latin typeface="Consolas" pitchFamily="49" charset="0"/>
              </a:rPr>
              <a:t>getName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en-US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		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	inline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getWeight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		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weight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weight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  <a:endParaRPr lang="de-DE" altLang="de-DE" sz="1200" b="0" dirty="0"/>
          </a:p>
        </p:txBody>
      </p:sp>
      <p:cxnSp>
        <p:nvCxnSpPr>
          <p:cNvPr id="9220" name="Gerade Verbindung 48"/>
          <p:cNvCxnSpPr>
            <a:cxnSpLocks noChangeShapeType="1"/>
          </p:cNvCxnSpPr>
          <p:nvPr/>
        </p:nvCxnSpPr>
        <p:spPr bwMode="auto">
          <a:xfrm>
            <a:off x="4716463" y="1700213"/>
            <a:ext cx="0" cy="4392612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21" name="Rechteck 11"/>
          <p:cNvSpPr>
            <a:spLocks noChangeArrowheads="1"/>
          </p:cNvSpPr>
          <p:nvPr/>
        </p:nvSpPr>
        <p:spPr bwMode="auto">
          <a:xfrm>
            <a:off x="4932363" y="2317750"/>
            <a:ext cx="3960812" cy="284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>
                <a:solidFill>
                  <a:srgbClr val="005032"/>
                </a:solidFill>
                <a:latin typeface="Consolas" pitchFamily="49" charset="0"/>
              </a:rPr>
              <a:t>Dish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	Dish(</a:t>
            </a:r>
            <a:r>
              <a:rPr lang="de-DE" altLang="de-DE" sz="1200" b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&amp; name);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	~Dish();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7F0055"/>
                </a:solidFill>
                <a:latin typeface="Consolas" pitchFamily="49" charset="0"/>
              </a:rPr>
              <a:t>	inline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b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b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&amp; getName() </a:t>
            </a:r>
            <a:r>
              <a:rPr lang="en-US" altLang="de-DE" sz="1200" b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7F0055"/>
                </a:solidFill>
                <a:latin typeface="Consolas" pitchFamily="49" charset="0"/>
              </a:rPr>
              <a:t>		return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7F0055"/>
                </a:solidFill>
                <a:latin typeface="Consolas" pitchFamily="49" charset="0"/>
              </a:rPr>
              <a:t>	inline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>
                <a:solidFill>
                  <a:srgbClr val="7F0055"/>
                </a:solidFill>
                <a:latin typeface="Consolas" pitchFamily="49" charset="0"/>
              </a:rPr>
              <a:t>double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getWeight() </a:t>
            </a:r>
            <a:r>
              <a:rPr lang="de-DE" altLang="de-DE" sz="1200" b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7F0055"/>
                </a:solidFill>
                <a:latin typeface="Consolas" pitchFamily="49" charset="0"/>
              </a:rPr>
              <a:t>		return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1.5;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7F0055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7F0055"/>
                </a:solidFill>
                <a:latin typeface="Consolas" pitchFamily="49" charset="0"/>
              </a:rPr>
              <a:t>	const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sp>
        <p:nvSpPr>
          <p:cNvPr id="13" name="Abgerundete rechteckige Legende 12"/>
          <p:cNvSpPr/>
          <p:nvPr/>
        </p:nvSpPr>
        <p:spPr>
          <a:xfrm>
            <a:off x="5580063" y="5013325"/>
            <a:ext cx="3355975" cy="933450"/>
          </a:xfrm>
          <a:prstGeom prst="wedgeRoundRectCallout">
            <a:avLst>
              <a:gd name="adj1" fmla="val -33337"/>
              <a:gd name="adj2" fmla="val -15305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Beachte die unterschiedlichen Rückgabetypen</a:t>
            </a:r>
          </a:p>
        </p:txBody>
      </p:sp>
      <p:sp>
        <p:nvSpPr>
          <p:cNvPr id="15" name="Abgerundete rechteckige Legende 14"/>
          <p:cNvSpPr/>
          <p:nvPr/>
        </p:nvSpPr>
        <p:spPr>
          <a:xfrm>
            <a:off x="1608138" y="4138613"/>
            <a:ext cx="3389312" cy="549275"/>
          </a:xfrm>
          <a:prstGeom prst="wedgeRoundRectCallout">
            <a:avLst>
              <a:gd name="adj1" fmla="val 61858"/>
              <a:gd name="adj2" fmla="val -3832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Gewicht von Gerichten wird pauschal mit 1.5kg abgerundet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" grpId="0" animBg="1"/>
      <p:bldP spid="13" grpId="0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hteck 14"/>
          <p:cNvSpPr>
            <a:spLocks noChangeArrowheads="1"/>
          </p:cNvSpPr>
          <p:nvPr/>
        </p:nvSpPr>
        <p:spPr bwMode="auto">
          <a:xfrm>
            <a:off x="395288" y="3835400"/>
            <a:ext cx="5184775" cy="806450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0243" name="Rechteck 14"/>
          <p:cNvSpPr>
            <a:spLocks noChangeArrowheads="1"/>
          </p:cNvSpPr>
          <p:nvPr/>
        </p:nvSpPr>
        <p:spPr bwMode="auto">
          <a:xfrm>
            <a:off x="395288" y="1960563"/>
            <a:ext cx="5186362" cy="192087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024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Class Templates: Syntax am Beispiel</a:t>
            </a:r>
          </a:p>
        </p:txBody>
      </p:sp>
      <p:sp>
        <p:nvSpPr>
          <p:cNvPr id="10245" name="Rechteck 4"/>
          <p:cNvSpPr>
            <a:spLocks noChangeArrowheads="1"/>
          </p:cNvSpPr>
          <p:nvPr/>
        </p:nvSpPr>
        <p:spPr bwMode="auto">
          <a:xfrm>
            <a:off x="395288" y="1773238"/>
            <a:ext cx="6192837" cy="404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Elevator(){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	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"Elevator()"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~Elevator(){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	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"~Elevator()"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placeInElevator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object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	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Adding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object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-&gt;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getName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	   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with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weight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			&lt;&lt;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object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-&gt;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getWeight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to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."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	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C0"/>
                </a:solidFill>
                <a:latin typeface="Consolas" pitchFamily="49" charset="0"/>
              </a:rPr>
              <a:t>	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transportedObjects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.push_back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object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	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*&gt;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transportedObjects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  <a:endParaRPr lang="de-DE" altLang="de-DE" sz="1200" b="0" dirty="0"/>
          </a:p>
        </p:txBody>
      </p:sp>
      <p:sp>
        <p:nvSpPr>
          <p:cNvPr id="7" name="Abgerundete rechteckige Legende 6"/>
          <p:cNvSpPr/>
          <p:nvPr/>
        </p:nvSpPr>
        <p:spPr>
          <a:xfrm>
            <a:off x="3502869" y="1268413"/>
            <a:ext cx="4467225" cy="773112"/>
          </a:xfrm>
          <a:prstGeom prst="wedgeRoundRectCallout">
            <a:avLst>
              <a:gd name="adj1" fmla="val -57227"/>
              <a:gd name="adj2" fmla="val 5399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T wird deklariert als </a:t>
            </a:r>
            <a:r>
              <a:rPr lang="de-DE" b="1" dirty="0">
                <a:solidFill>
                  <a:schemeClr val="bg1"/>
                </a:solidFill>
              </a:rPr>
              <a:t>Typparameter</a:t>
            </a:r>
            <a:r>
              <a:rPr lang="de-DE" dirty="0">
                <a:solidFill>
                  <a:schemeClr val="bg1"/>
                </a:solidFill>
              </a:rPr>
              <a:t>.  </a:t>
            </a:r>
          </a:p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(Mit optionalem </a:t>
            </a:r>
            <a:r>
              <a:rPr lang="de-DE" b="1" dirty="0" err="1">
                <a:solidFill>
                  <a:schemeClr val="bg1"/>
                </a:solidFill>
              </a:rPr>
              <a:t>Defaulttyp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i="1" dirty="0">
                <a:solidFill>
                  <a:schemeClr val="bg1"/>
                </a:solidFill>
              </a:rPr>
              <a:t>Person</a:t>
            </a:r>
            <a:r>
              <a:rPr lang="de-DE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3275856" y="5732463"/>
            <a:ext cx="4627563" cy="703262"/>
          </a:xfrm>
          <a:prstGeom prst="wedgeRoundRectCallout">
            <a:avLst>
              <a:gd name="adj1" fmla="val -36134"/>
              <a:gd name="adj2" fmla="val -9093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Bei Templates ist </a:t>
            </a:r>
            <a:r>
              <a:rPr lang="de-DE" b="1" dirty="0">
                <a:solidFill>
                  <a:schemeClr val="bg1"/>
                </a:solidFill>
              </a:rPr>
              <a:t>keine Trennung </a:t>
            </a:r>
            <a:r>
              <a:rPr lang="de-DE" dirty="0">
                <a:solidFill>
                  <a:schemeClr val="bg1"/>
                </a:solidFill>
              </a:rPr>
              <a:t>in Header und </a:t>
            </a:r>
            <a:r>
              <a:rPr lang="de-DE" dirty="0" err="1">
                <a:solidFill>
                  <a:schemeClr val="bg1"/>
                </a:solidFill>
              </a:rPr>
              <a:t>Impl</a:t>
            </a:r>
            <a:r>
              <a:rPr lang="de-DE" dirty="0">
                <a:solidFill>
                  <a:schemeClr val="bg1"/>
                </a:solidFill>
              </a:rPr>
              <a:t>-Datei möglich.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4353769" y="2636838"/>
            <a:ext cx="4467225" cy="773112"/>
          </a:xfrm>
          <a:prstGeom prst="wedgeRoundRectCallout">
            <a:avLst>
              <a:gd name="adj1" fmla="val -70443"/>
              <a:gd name="adj2" fmla="val 8540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Der Typparameter wird als </a:t>
            </a:r>
            <a:r>
              <a:rPr lang="de-DE" b="1" dirty="0">
                <a:solidFill>
                  <a:schemeClr val="bg1"/>
                </a:solidFill>
              </a:rPr>
              <a:t>Platzhalter </a:t>
            </a:r>
            <a:r>
              <a:rPr lang="de-DE" dirty="0">
                <a:solidFill>
                  <a:schemeClr val="bg1"/>
                </a:solidFill>
              </a:rPr>
              <a:t>für den konkreten Typ eingesetzt.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4931619" y="4437063"/>
            <a:ext cx="4032250" cy="1130300"/>
          </a:xfrm>
          <a:prstGeom prst="wedgeRoundRectCallout">
            <a:avLst>
              <a:gd name="adj1" fmla="val -58112"/>
              <a:gd name="adj2" fmla="val -5037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Erst bei der Expansion des Templates wird sich herausstellen, ob der Typparameter wirklich diese Methoden hat (~ </a:t>
            </a:r>
            <a:r>
              <a:rPr lang="de-DE" b="1" dirty="0">
                <a:solidFill>
                  <a:schemeClr val="bg1"/>
                </a:solidFill>
              </a:rPr>
              <a:t>Duck </a:t>
            </a:r>
            <a:r>
              <a:rPr lang="de-DE" b="1" dirty="0" err="1">
                <a:solidFill>
                  <a:schemeClr val="bg1"/>
                </a:solidFill>
              </a:rPr>
              <a:t>Typing</a:t>
            </a:r>
            <a:r>
              <a:rPr lang="de-DE" b="1" dirty="0">
                <a:solidFill>
                  <a:schemeClr val="bg1"/>
                </a:solidFill>
              </a:rPr>
              <a:t>)</a:t>
            </a:r>
            <a:r>
              <a:rPr lang="de-DE" dirty="0">
                <a:solidFill>
                  <a:schemeClr val="bg1"/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1" grpId="0" animBg="1"/>
    </p:bldLst>
  </p:timing>
</p:sld>
</file>

<file path=ppt/theme/theme1.xml><?xml version="1.0" encoding="utf-8"?>
<a:theme xmlns:a="http://schemas.openxmlformats.org/drawingml/2006/main" name="1_FV_Vorlage_SE1_TUCD">
  <a:themeElements>
    <a:clrScheme name="1_FV_Vorlage_SE1_TUC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DCA00"/>
      </a:accent1>
      <a:accent2>
        <a:srgbClr val="005AA9"/>
      </a:accent2>
      <a:accent3>
        <a:srgbClr val="FFFFFF"/>
      </a:accent3>
      <a:accent4>
        <a:srgbClr val="000000"/>
      </a:accent4>
      <a:accent5>
        <a:srgbClr val="FEE1AA"/>
      </a:accent5>
      <a:accent6>
        <a:srgbClr val="005199"/>
      </a:accent6>
      <a:hlink>
        <a:srgbClr val="005AA9"/>
      </a:hlink>
      <a:folHlink>
        <a:srgbClr val="B5B5B5"/>
      </a:folHlink>
    </a:clrScheme>
    <a:fontScheme name="1_FV_Vorlage_SE1_TUC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Lucida Sans Unicode" pitchFamily="34" charset="0"/>
            <a:cs typeface="Lucida Sans Unicode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Lucida Sans Unicode" pitchFamily="34" charset="0"/>
            <a:cs typeface="Lucida Sans Unicode" pitchFamily="34" charset="0"/>
          </a:defRPr>
        </a:defPPr>
      </a:lstStyle>
    </a:lnDef>
  </a:objectDefaults>
  <a:extraClrSchemeLst>
    <a:extraClrScheme>
      <a:clrScheme name="1_FV_Vorlage_SE1_TUC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DCA00"/>
        </a:accent1>
        <a:accent2>
          <a:srgbClr val="005AA9"/>
        </a:accent2>
        <a:accent3>
          <a:srgbClr val="FFFFFF"/>
        </a:accent3>
        <a:accent4>
          <a:srgbClr val="000000"/>
        </a:accent4>
        <a:accent5>
          <a:srgbClr val="FEE1AA"/>
        </a:accent5>
        <a:accent6>
          <a:srgbClr val="005199"/>
        </a:accent6>
        <a:hlink>
          <a:srgbClr val="005AA9"/>
        </a:hlink>
        <a:folHlink>
          <a:srgbClr val="B5B5B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FV_Vorlage_SE1_TUCD</Template>
  <TotalTime>0</TotalTime>
  <Words>2850</Words>
  <Application>Microsoft Office PowerPoint</Application>
  <PresentationFormat>Bildschirmpräsentation (4:3)</PresentationFormat>
  <Paragraphs>861</Paragraphs>
  <Slides>51</Slides>
  <Notes>22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9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0</vt:i4>
      </vt:variant>
      <vt:variant>
        <vt:lpstr>Folientitel</vt:lpstr>
      </vt:variant>
      <vt:variant>
        <vt:i4>51</vt:i4>
      </vt:variant>
    </vt:vector>
  </HeadingPairs>
  <TitlesOfParts>
    <vt:vector size="61" baseType="lpstr">
      <vt:lpstr>Arial</vt:lpstr>
      <vt:lpstr>Calibri</vt:lpstr>
      <vt:lpstr>Consolas</vt:lpstr>
      <vt:lpstr>Courier New</vt:lpstr>
      <vt:lpstr>Earwig Factory</vt:lpstr>
      <vt:lpstr>Lucida Sans Unicode</vt:lpstr>
      <vt:lpstr>Stafford</vt:lpstr>
      <vt:lpstr>Times New Roman</vt:lpstr>
      <vt:lpstr>Wingdings</vt:lpstr>
      <vt:lpstr>1_FV_Vorlage_SE1_TUCD</vt:lpstr>
      <vt:lpstr>Programmierpraktikum C und C++</vt:lpstr>
      <vt:lpstr>Agenda</vt:lpstr>
      <vt:lpstr>Templates</vt:lpstr>
      <vt:lpstr>Templates: Motivation</vt:lpstr>
      <vt:lpstr>Templates: Motivation</vt:lpstr>
      <vt:lpstr>Templates: Idee</vt:lpstr>
      <vt:lpstr>Intermezzo</vt:lpstr>
      <vt:lpstr>Class Templates: Syntax am Beispiel</vt:lpstr>
      <vt:lpstr>Class Templates: Syntax am Beispiel</vt:lpstr>
      <vt:lpstr>Function Templates: Syntax am Beispiel</vt:lpstr>
      <vt:lpstr>Templates: Verwendung</vt:lpstr>
      <vt:lpstr>Intermezzo</vt:lpstr>
      <vt:lpstr>Mehrfachvererbung</vt:lpstr>
      <vt:lpstr>Mehrfachvererbung: Historie</vt:lpstr>
      <vt:lpstr>Mehrfachvererbung: Nicht mehr so relevant!</vt:lpstr>
      <vt:lpstr>Mehrfachvererbung:  Schnittstellenvererbung</vt:lpstr>
      <vt:lpstr>Implementierungsvererbung: Konflikte</vt:lpstr>
      <vt:lpstr>Implementierungsvererbung: Konflikte</vt:lpstr>
      <vt:lpstr>Implementierungsvererb.: Speicherproblematik</vt:lpstr>
      <vt:lpstr>Implementierungsvererb.: Speicherproblematik</vt:lpstr>
      <vt:lpstr>Implementierungsvererb.: Schlechtes Design?</vt:lpstr>
      <vt:lpstr>Mehrfachvererbung: Mixins</vt:lpstr>
      <vt:lpstr>Mehrfachvererbung: Mixins</vt:lpstr>
      <vt:lpstr>Intermezzo</vt:lpstr>
      <vt:lpstr>Mehrfachvererbung: Ja oder Nein?</vt:lpstr>
      <vt:lpstr>Funktions- und Methodenzeiger</vt:lpstr>
      <vt:lpstr>Zeiger auf Funktionen: Motivation</vt:lpstr>
      <vt:lpstr>Zeiger auf Funktionen: Beispiel</vt:lpstr>
      <vt:lpstr>Zeiger auf Funktionen: Syntax</vt:lpstr>
      <vt:lpstr>Zeiger auf Methoden: Beispiel</vt:lpstr>
      <vt:lpstr>Zeiger auf Funktionen vs. Zeiger auf Methoden</vt:lpstr>
      <vt:lpstr>Funktionsobjekte und Templates</vt:lpstr>
      <vt:lpstr>Intermezzo</vt:lpstr>
      <vt:lpstr>Zeiger auf Funktionen: Fazit</vt:lpstr>
      <vt:lpstr>Standard-Bibliotheken in C++</vt:lpstr>
      <vt:lpstr>Überblick der Standard C++ Library</vt:lpstr>
      <vt:lpstr>Generische STL-Algorithmen:  copy</vt:lpstr>
      <vt:lpstr>Intermezzo</vt:lpstr>
      <vt:lpstr>Generische STL-Algorithmen:  copy</vt:lpstr>
      <vt:lpstr>Generische STL-Algorithmen:  remove_copy_if</vt:lpstr>
      <vt:lpstr>Generische STL-Algorithmen:  remove_copy_if</vt:lpstr>
      <vt:lpstr>Generische Behälter: priority_queue</vt:lpstr>
      <vt:lpstr>Generische Behälter: priority_queue</vt:lpstr>
      <vt:lpstr>Intermezzo</vt:lpstr>
      <vt:lpstr>Standard Template Library: Fazit</vt:lpstr>
      <vt:lpstr>Makefiles</vt:lpstr>
      <vt:lpstr>Makefiles: Motivation</vt:lpstr>
      <vt:lpstr>Makefiles: Struktur</vt:lpstr>
      <vt:lpstr>Makefiles: Ablauf</vt:lpstr>
      <vt:lpstr>Makefiles: Include-Dependencies</vt:lpstr>
      <vt:lpstr>Makefiles: Fazit</vt:lpstr>
    </vt:vector>
  </TitlesOfParts>
  <Company>TU Darmstadt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und C++</dc:title>
  <dc:creator>Roland Kluge</dc:creator>
  <cp:lastModifiedBy>Roland Kluge</cp:lastModifiedBy>
  <cp:revision>594</cp:revision>
  <dcterms:created xsi:type="dcterms:W3CDTF">2008-08-19T13:25:11Z</dcterms:created>
  <dcterms:modified xsi:type="dcterms:W3CDTF">2014-08-27T09:13:26Z</dcterms:modified>
</cp:coreProperties>
</file>