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732588" cy="985678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39" autoAdjust="0"/>
  </p:normalViewPr>
  <p:slideViewPr>
    <p:cSldViewPr>
      <p:cViewPr varScale="1">
        <p:scale>
          <a:sx n="116" d="100"/>
          <a:sy n="116" d="100"/>
        </p:scale>
        <p:origin x="768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6732588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59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November 19, 2007</a:t>
            </a:r>
          </a:p>
        </p:txBody>
      </p:sp>
      <p:sp>
        <p:nvSpPr>
          <p:cNvPr id="122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6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31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59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23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13"/>
              </a:lnSpc>
              <a:buClrTx/>
              <a:buFontTx/>
              <a:buNone/>
              <a:tabLst>
                <a:tab pos="7239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  <a:fld id="{469BD267-116F-472F-9C9A-EA2D695E278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4517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9435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416997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966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43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34557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71036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115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19607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2825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2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7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1000" y="488950"/>
            <a:ext cx="2159000" cy="4972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7775" cy="49720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8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8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344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6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0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6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7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04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4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027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4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67475" y="488950"/>
            <a:ext cx="2035175" cy="5092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488950"/>
            <a:ext cx="5956300" cy="5092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5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2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150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3387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9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2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50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83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546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3917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50825" y="1449388"/>
            <a:ext cx="8640763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</a:p>
        </p:txBody>
      </p:sp>
      <p:graphicFrame>
        <p:nvGraphicFramePr>
          <p:cNvPr id="1035" name="Object 10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fld id="{0549D13F-9346-468F-9958-2EE05EEC5D08}" type="slidenum">
              <a:rPr lang="de-DE" altLang="de-DE" sz="1600" smtClean="0"/>
              <a:pPr algn="l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/>
              <a:t> | </a:t>
            </a:r>
            <a:r>
              <a:rPr lang="de-DE" altLang="de-DE" sz="1000" smtClean="0"/>
              <a:t>29.08.13</a:t>
            </a:r>
            <a:r>
              <a:rPr lang="en-GB" altLang="de-DE" sz="1000" smtClean="0"/>
              <a:t>  |  </a:t>
            </a:r>
            <a:r>
              <a:rPr lang="en-US" altLang="de-DE" sz="1000" smtClean="0"/>
              <a:t>Programmierpraktikum C und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2413" y="6630988"/>
            <a:ext cx="7559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de-DE" sz="800" dirty="0" smtClean="0"/>
              <a:t>© author(s) of these slides </a:t>
            </a:r>
            <a:r>
              <a:rPr lang="en-US" altLang="de-DE" sz="800" dirty="0" smtClean="0"/>
              <a:t>2014 </a:t>
            </a:r>
            <a:r>
              <a:rPr lang="en-US" altLang="de-DE" sz="800" dirty="0" smtClean="0"/>
              <a:t>including research results of the research network ES  and TU Darmstadt otherwise as specified at the respective slide</a:t>
            </a: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5" y="5759222"/>
            <a:ext cx="4103688" cy="66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smtClean="0"/>
              <a:t> </a:t>
            </a:r>
            <a:endParaRPr lang="nl-NL" sz="1200" dirty="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de-DE" altLang="de-DE" sz="1000" smtClean="0"/>
              <a:t>29.08.13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de-DE" altLang="de-DE" sz="1000" smtClean="0"/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438400" y="5075238"/>
            <a:ext cx="65516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Aft>
                <a:spcPts val="150"/>
              </a:spcAft>
              <a:buClrTx/>
              <a:buFontTx/>
              <a:buNone/>
              <a:defRPr/>
            </a:pPr>
            <a:r>
              <a:rPr lang="en-US" altLang="de-DE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Prof. Dr. rer. nat. Andy Schürr</a:t>
            </a:r>
            <a:br>
              <a:rPr lang="en-US" altLang="de-DE" sz="1000" smtClean="0"/>
            </a:br>
            <a:r>
              <a:rPr lang="en-US" altLang="de-DE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Dept. of Computer Science (adjunct Professor)</a:t>
            </a:r>
            <a:br>
              <a:rPr lang="en-US" altLang="de-DE" sz="1000" smtClean="0"/>
            </a:br>
            <a:endParaRPr lang="en-US" altLang="de-DE" sz="1000" smtClean="0"/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www.es.tu-darmstadt.de</a:t>
            </a:r>
          </a:p>
        </p:txBody>
      </p:sp>
      <p:sp>
        <p:nvSpPr>
          <p:cNvPr id="206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73258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206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8775" y="374650"/>
            <a:ext cx="6734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3200" b="1">
                <a:solidFill>
                  <a:srgbClr val="FFFFFF"/>
                </a:solidFill>
              </a:rPr>
              <a:t>Programmierpraktikum C und C++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2000">
                <a:solidFill>
                  <a:srgbClr val="FFFFFF"/>
                </a:solidFill>
              </a:rPr>
              <a:t>Embedded</a:t>
            </a:r>
            <a:r>
              <a:rPr lang="de-DE" altLang="de-DE" sz="2000">
                <a:solidFill>
                  <a:srgbClr val="FFFFFF"/>
                </a:solidFill>
              </a:rPr>
              <a:t> Systems - Einführung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Erweiterung am Fachgebiet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216400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bgerundete rechteckige Legende 4"/>
          <p:cNvSpPr/>
          <p:nvPr/>
        </p:nvSpPr>
        <p:spPr>
          <a:xfrm>
            <a:off x="4788024" y="823441"/>
            <a:ext cx="3329409" cy="1007418"/>
          </a:xfrm>
          <a:prstGeom prst="wedgeRoundRectCallout">
            <a:avLst>
              <a:gd name="adj1" fmla="val 21446"/>
              <a:gd name="adj2" fmla="val 96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800" dirty="0" smtClean="0">
                <a:solidFill>
                  <a:schemeClr val="bg1"/>
                </a:solidFill>
              </a:rPr>
              <a:t>Eröffnet coole Anwendungsmöglichkeiten wie wir sehen werden.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</a:t>
            </a:r>
            <a:r>
              <a:rPr lang="de-DE" altLang="de-DE" dirty="0" smtClean="0"/>
              <a:t>, </a:t>
            </a:r>
            <a:endParaRPr lang="de-DE" altLang="de-DE" dirty="0" smtClean="0"/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</a:t>
            </a:r>
            <a:r>
              <a:rPr lang="de-DE" altLang="de-DE" b="1" dirty="0" smtClean="0">
                <a:latin typeface="Courier New" pitchFamily="49" charset="0"/>
              </a:rPr>
              <a:t>//</a:t>
            </a:r>
            <a:r>
              <a:rPr lang="de-DE" altLang="de-DE" b="1" dirty="0" smtClean="0"/>
              <a:t> </a:t>
            </a:r>
            <a:r>
              <a:rPr lang="de-DE" altLang="de-DE" b="1" dirty="0" smtClean="0"/>
              <a:t>Kommentare</a:t>
            </a:r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Variablendeklaration am Anfang einer Funktion (sogar Schleifenzähler)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Compiler </a:t>
            </a:r>
            <a:r>
              <a:rPr lang="de-DE" altLang="de-DE" dirty="0" smtClean="0"/>
              <a:t>enthält eine interne Funktion namens </a:t>
            </a:r>
            <a:r>
              <a:rPr lang="de-DE" altLang="de-DE" b="1" dirty="0" smtClean="0">
                <a:latin typeface="Courier New" pitchFamily="49" charset="0"/>
              </a:rPr>
              <a:t>__</a:t>
            </a:r>
            <a:r>
              <a:rPr lang="de-DE" altLang="de-DE" b="1" dirty="0" err="1" smtClean="0">
                <a:latin typeface="Courier New" pitchFamily="49" charset="0"/>
              </a:rPr>
              <a:t>wait_nop</a:t>
            </a:r>
            <a:r>
              <a:rPr lang="de-DE" altLang="de-DE" b="1" dirty="0" smtClean="0">
                <a:latin typeface="Courier New" pitchFamily="49" charset="0"/>
              </a:rPr>
              <a:t>()</a:t>
            </a:r>
            <a:r>
              <a:rPr lang="de-DE" altLang="de-DE" dirty="0" smtClean="0"/>
              <a:t>, die eine CPU-Instruktion zum </a:t>
            </a:r>
            <a:r>
              <a:rPr lang="de-DE" altLang="de-DE" b="1" dirty="0" smtClean="0"/>
              <a:t>Warten für einen Taktzyklus</a:t>
            </a:r>
            <a:r>
              <a:rPr lang="de-DE" altLang="de-DE" dirty="0" smtClean="0"/>
              <a:t> („NOP“) auslöst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Einführung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Keine standardisierte „Umgebung“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Compiler kann nicht wissen, welche Komponenten angeschlossen sind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</a:t>
            </a:r>
            <a:r>
              <a:rPr lang="de-DE" altLang="de-DE" dirty="0" smtClean="0"/>
              <a:t>über </a:t>
            </a:r>
            <a:r>
              <a:rPr lang="de-DE" altLang="de-DE" i="1" dirty="0" err="1" smtClean="0"/>
              <a:t>printf</a:t>
            </a:r>
            <a:r>
              <a:rPr lang="de-DE" altLang="de-DE" i="1" dirty="0" smtClean="0"/>
              <a:t>()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Ansteuerung externer Peripherie muss vom Entwickler selber durchgeführt werden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Wird zum Teil unterstützt durch fertige Bibliotheken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Umfangreiche und flexible Hardware → erfordert Konfiguration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Realisiert über </a:t>
            </a:r>
            <a:r>
              <a:rPr lang="de-DE" altLang="de-DE" b="1" dirty="0" smtClean="0"/>
              <a:t>Register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Im Controller integrierte „Variablen“ mit unterschiedlicher Größe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Zugriff im Code über </a:t>
            </a:r>
            <a:r>
              <a:rPr lang="de-DE" altLang="de-DE" dirty="0" smtClean="0"/>
              <a:t>Präprozessor-Konstanten (z.B.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PDR00</a:t>
            </a:r>
            <a:r>
              <a:rPr lang="de-DE" altLang="de-DE" dirty="0" smtClean="0"/>
              <a:t>,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DDR01</a:t>
            </a:r>
            <a:r>
              <a:rPr lang="de-DE" altLang="de-DE" dirty="0" smtClean="0"/>
              <a:t>,…)</a:t>
            </a: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Bedeutung unterschiedlich je nach Register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Ganzes oder Teil des Registers als </a:t>
            </a:r>
            <a:r>
              <a:rPr lang="de-DE" altLang="de-DE" b="1" dirty="0" smtClean="0"/>
              <a:t>Zahlenwert</a:t>
            </a:r>
            <a:r>
              <a:rPr lang="de-DE" altLang="de-DE" dirty="0" smtClean="0"/>
              <a:t>, z.B. </a:t>
            </a:r>
            <a:r>
              <a:rPr lang="de-DE" altLang="de-DE" dirty="0" smtClean="0"/>
              <a:t>als Zähler</a:t>
            </a:r>
            <a:endParaRPr lang="de-DE" altLang="de-DE" dirty="0" smtClean="0"/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Bits als „</a:t>
            </a:r>
            <a:r>
              <a:rPr lang="de-DE" altLang="de-DE" b="1" dirty="0" smtClean="0"/>
              <a:t>Schalter/Switch</a:t>
            </a:r>
            <a:r>
              <a:rPr lang="de-DE" altLang="de-DE" dirty="0" smtClean="0"/>
              <a:t>“ </a:t>
            </a:r>
            <a:r>
              <a:rPr lang="de-DE" altLang="de-DE" dirty="0" smtClean="0"/>
              <a:t>für bestimmte Funktion, z.B. einzelnes Ausgangspin auf </a:t>
            </a:r>
            <a:r>
              <a:rPr lang="de-DE" altLang="de-DE" b="1" i="1" dirty="0" smtClean="0"/>
              <a:t>High</a:t>
            </a:r>
            <a:r>
              <a:rPr lang="de-DE" altLang="de-DE" dirty="0" smtClean="0"/>
              <a:t> oder </a:t>
            </a:r>
            <a:r>
              <a:rPr lang="de-DE" altLang="de-DE" b="1" i="1" dirty="0" smtClean="0"/>
              <a:t>Low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de-DE" altLang="de-DE" dirty="0" smtClean="0"/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Kommunikation mit Außenwelt über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digitale Ein/Ausgänge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Analoge Eingänge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Schnittstellen, z.B.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USART (serielle Schnittstelle)</a:t>
            </a: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(serieller Bus)</a:t>
            </a: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Ports und Pins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610100" cy="4465637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Digitale Ein/Ausgänge: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Bis zu </a:t>
            </a:r>
            <a:r>
              <a:rPr lang="de-DE" altLang="de-DE" b="1" dirty="0" smtClean="0"/>
              <a:t>8 Pins </a:t>
            </a:r>
            <a:r>
              <a:rPr lang="de-DE" altLang="de-DE" dirty="0" smtClean="0"/>
              <a:t>zusammengefasst zu einem </a:t>
            </a:r>
            <a:r>
              <a:rPr lang="de-DE" altLang="de-DE" b="1" dirty="0" smtClean="0"/>
              <a:t>Port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Jedes Pin hat eigene Konfiguration über mehrere Register, u.a.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Zugriff auf Pins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08677" y="3887787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Ausgang 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Analog/Digital-Wandler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8 Bit oder 10 Bit Genauigkeit (wir verwenden 8 Bit)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Verschiedene 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Wir verwenden </a:t>
            </a:r>
            <a:r>
              <a:rPr lang="de-DE" altLang="de-DE" b="1" smtClean="0"/>
              <a:t>Stop Mode</a:t>
            </a:r>
            <a:r>
              <a:rPr lang="de-DE" altLang="de-DE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mtClean="0"/>
              <a:t>Start- und Endkanal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47700" y="3073400"/>
            <a:ext cx="7775575" cy="33416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endParaRPr lang="de-DE" altLang="de-DE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endParaRPr lang="de-DE" altLang="de-DE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	// Start- und End-Kanal 3</a:t>
            </a:r>
          </a:p>
          <a:p>
            <a:pPr algn="l" eaLnBrk="1" hangingPunct="1"/>
            <a:endParaRPr lang="de-DE" altLang="de-DE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Bildschirmpräsentation (4:3)</PresentationFormat>
  <Paragraphs>127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Courier New</vt:lpstr>
      <vt:lpstr>DejaVu Sans</vt:lpstr>
      <vt:lpstr>Lucida Sans Unicode</vt:lpstr>
      <vt:lpstr>Stafford</vt:lpstr>
      <vt:lpstr>Times New Roman</vt:lpstr>
      <vt:lpstr>Wingdings</vt:lpstr>
      <vt:lpstr>Larissa</vt:lpstr>
      <vt:lpstr>1_Larissa</vt:lpstr>
      <vt:lpstr>PowerPoint-Präsentation</vt:lpstr>
      <vt:lpstr>Entwicklungsboard</vt:lpstr>
      <vt:lpstr>Erweiterung am Fachgebiet</vt:lpstr>
      <vt:lpstr>C-Compiler</vt:lpstr>
      <vt:lpstr>Mikrocontroller: Einführung</vt:lpstr>
      <vt:lpstr>Mikrocontroller: Register</vt:lpstr>
      <vt:lpstr>Mikrocontroller: Ports und Pins</vt:lpstr>
      <vt:lpstr>Zugriff auf Pins</vt:lpstr>
      <vt:lpstr>Analog/Digital-Wandler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Illy</dc:creator>
  <cp:lastModifiedBy>Roland Kluge</cp:lastModifiedBy>
  <cp:revision>59</cp:revision>
  <cp:lastPrinted>1601-01-01T00:00:00Z</cp:lastPrinted>
  <dcterms:created xsi:type="dcterms:W3CDTF">2013-08-28T12:39:17Z</dcterms:created>
  <dcterms:modified xsi:type="dcterms:W3CDTF">2014-08-26T15:42:36Z</dcterms:modified>
</cp:coreProperties>
</file>