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6" r:id="rId4"/>
    <p:sldId id="265" r:id="rId5"/>
    <p:sldId id="259" r:id="rId6"/>
    <p:sldId id="267" r:id="rId7"/>
    <p:sldId id="278" r:id="rId8"/>
    <p:sldId id="275" r:id="rId9"/>
    <p:sldId id="268" r:id="rId10"/>
    <p:sldId id="274" r:id="rId11"/>
    <p:sldId id="271" r:id="rId12"/>
    <p:sldId id="272" r:id="rId1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2" autoAdjust="0"/>
    <p:restoredTop sz="75632" autoAdjust="0"/>
  </p:normalViewPr>
  <p:slideViewPr>
    <p:cSldViewPr>
      <p:cViewPr varScale="1">
        <p:scale>
          <a:sx n="100" d="100"/>
          <a:sy n="100" d="100"/>
        </p:scale>
        <p:origin x="1548" y="78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rgbClr val="005AA9"/>
                </a:solidFill>
              </a:rPr>
              <a:t>Länge</a:t>
            </a:r>
            <a:r>
              <a:rPr lang="en-US" b="1" dirty="0" smtClean="0">
                <a:solidFill>
                  <a:srgbClr val="005AA9"/>
                </a:solidFill>
              </a:rPr>
              <a:t> der </a:t>
            </a:r>
            <a:r>
              <a:rPr lang="en-US" b="1" dirty="0" err="1" smtClean="0">
                <a:solidFill>
                  <a:srgbClr val="005AA9"/>
                </a:solidFill>
              </a:rPr>
              <a:t>Übungsblätter</a:t>
            </a:r>
            <a:r>
              <a:rPr lang="en-US" b="1" dirty="0" smtClean="0">
                <a:solidFill>
                  <a:srgbClr val="005AA9"/>
                </a:solidFill>
              </a:rPr>
              <a:t> </a:t>
            </a:r>
            <a:r>
              <a:rPr lang="en-US" b="1" dirty="0" err="1" smtClean="0">
                <a:solidFill>
                  <a:srgbClr val="005AA9"/>
                </a:solidFill>
              </a:rPr>
              <a:t>nach</a:t>
            </a:r>
            <a:r>
              <a:rPr lang="en-US" b="1" dirty="0" smtClean="0">
                <a:solidFill>
                  <a:srgbClr val="005AA9"/>
                </a:solidFill>
              </a:rPr>
              <a:t> Tag</a:t>
            </a:r>
            <a:endParaRPr lang="en-US" b="1" dirty="0">
              <a:solidFill>
                <a:srgbClr val="005AA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Tag 1</c:v>
                </c:pt>
              </c:strCache>
            </c:strRef>
          </c:tx>
          <c:spPr>
            <a:solidFill>
              <a:srgbClr val="005AA9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  <c:pt idx="4">
                  <c:v>Tag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15</c:v>
                </c:pt>
                <c:pt idx="1">
                  <c:v>14</c:v>
                </c:pt>
                <c:pt idx="2">
                  <c:v>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805760"/>
        <c:axId val="1808818816"/>
      </c:barChart>
      <c:catAx>
        <c:axId val="180880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18816"/>
        <c:crosses val="autoZero"/>
        <c:auto val="1"/>
        <c:lblAlgn val="ctr"/>
        <c:lblOffset val="100"/>
        <c:noMultiLvlLbl val="0"/>
      </c:catAx>
      <c:valAx>
        <c:axId val="180881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088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</a:t>
            </a:r>
            <a:r>
              <a:rPr lang="de-DE" baseline="0" smtClean="0"/>
              <a:t>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02.10.2014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mod/forum/view.php?id=101856" TargetMode="External"/><Relationship Id="rId3" Type="http://schemas.openxmlformats.org/officeDocument/2006/relationships/hyperlink" Target="https://code.google.com/p/tud-cpp-praktiku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dropbox.com/sh/ch77tiusjbpq6k5/AADk39iJzfaIBNbYVWPLSS-va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://svnbook.red-bean.com/index.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Organisatorisches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Das wird </a:t>
            </a:r>
            <a:r>
              <a:rPr lang="de-DE" sz="2200" b="1" dirty="0" smtClean="0"/>
              <a:t>nicht behandelt</a:t>
            </a:r>
            <a:r>
              <a:rPr lang="de-DE" sz="2200" dirty="0" smtClean="0"/>
              <a:t>: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52323" y="5013176"/>
            <a:ext cx="3024336" cy="1309143"/>
          </a:xfrm>
          <a:prstGeom prst="wedgeRoundRectCallout">
            <a:avLst>
              <a:gd name="adj1" fmla="val -74444"/>
              <a:gd name="adj2" fmla="val -469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Allgemeine </a:t>
            </a:r>
            <a:r>
              <a:rPr lang="de-DE" b="1" dirty="0" smtClean="0">
                <a:solidFill>
                  <a:schemeClr val="bg1"/>
                </a:solidFill>
              </a:rPr>
              <a:t>Programmiererfahrung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b="1" dirty="0" smtClean="0">
                <a:solidFill>
                  <a:schemeClr val="bg1"/>
                </a:solidFill>
              </a:rPr>
              <a:t>Kenntnisse in Java </a:t>
            </a:r>
            <a:r>
              <a:rPr lang="de-DE" dirty="0" smtClean="0">
                <a:solidFill>
                  <a:schemeClr val="bg1"/>
                </a:solidFill>
              </a:rPr>
              <a:t>werden vorausgesetzt!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644008" y="4437113"/>
            <a:ext cx="3960241" cy="936104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</a:t>
            </a:r>
            <a:r>
              <a:rPr lang="de-DE" b="1" dirty="0" smtClean="0">
                <a:solidFill>
                  <a:schemeClr val="bg1"/>
                </a:solidFill>
              </a:rPr>
              <a:t>Tag (=2 Kontrollen)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 (nachmittags)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</a:t>
            </a:r>
          </a:p>
          <a:p>
            <a:pPr marL="180975" lvl="1" indent="0" eaLnBrk="1" hangingPunct="1">
              <a:buNone/>
              <a:defRPr/>
            </a:pPr>
            <a:r>
              <a:rPr lang="en-US" sz="1600" u="sng">
                <a:hlinkClick r:id="rId2"/>
              </a:rPr>
              <a:t>https</a:t>
            </a:r>
            <a:r>
              <a:rPr lang="en-US" sz="1600" u="sng">
                <a:hlinkClick r:id="rId2"/>
              </a:rPr>
              <a:t>://</a:t>
            </a:r>
            <a:r>
              <a:rPr lang="en-US" sz="1600" u="sng" smtClean="0">
                <a:hlinkClick r:id="rId2"/>
              </a:rPr>
              <a:t>www.dropbox.com/sh/ch77tiusjbpq6k5/AADk39iJzfaIBNbYVWPLSS-va?dl=0</a:t>
            </a:r>
            <a:r>
              <a:rPr lang="en-US" sz="1600" u="sng" smtClean="0"/>
              <a:t> 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z="1600" dirty="0" smtClean="0">
                <a:hlinkClick r:id="rId3"/>
              </a:rPr>
              <a:t>https</a:t>
            </a:r>
            <a:r>
              <a:rPr lang="de-DE" sz="1600" dirty="0">
                <a:hlinkClick r:id="rId3"/>
              </a:rPr>
              <a:t>://code.google.com/p/tud-cpp-praktikum/</a:t>
            </a:r>
            <a:endParaRPr lang="de-DE" sz="1600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None/>
              <a:defRPr/>
            </a:pPr>
            <a:r>
              <a:rPr lang="de-DE" dirty="0" smtClean="0"/>
              <a:t>Eigenes Projekt erstellen mit SVN/Git:</a:t>
            </a:r>
          </a:p>
          <a:p>
            <a:pPr marL="0" indent="0" eaLnBrk="1" hangingPunct="1">
              <a:buNone/>
              <a:defRPr/>
            </a:pPr>
            <a:r>
              <a:rPr lang="de-DE" sz="1600" b="0" dirty="0" smtClean="0"/>
              <a:t>  Einführung in SVN: </a:t>
            </a:r>
            <a:r>
              <a:rPr lang="de-DE" sz="1600" b="0" dirty="0" smtClean="0">
                <a:hlinkClick r:id="rId4"/>
              </a:rPr>
              <a:t>http</a:t>
            </a:r>
            <a:r>
              <a:rPr lang="de-DE" sz="1600" b="0" dirty="0">
                <a:hlinkClick r:id="rId4"/>
              </a:rPr>
              <a:t>://</a:t>
            </a:r>
            <a:r>
              <a:rPr lang="de-DE" sz="1600" b="0" dirty="0" smtClean="0">
                <a:hlinkClick r:id="rId4"/>
              </a:rPr>
              <a:t>svnbook.red-bean.com/index.de.html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  Einführung in Git: </a:t>
            </a:r>
            <a:r>
              <a:rPr lang="de-DE" sz="1600" b="0" dirty="0" smtClean="0">
                <a:hlinkClick r:id="rId5"/>
              </a:rPr>
              <a:t>http</a:t>
            </a:r>
            <a:r>
              <a:rPr lang="de-DE" sz="1600" b="0" dirty="0">
                <a:hlinkClick r:id="rId5"/>
              </a:rPr>
              <a:t>://</a:t>
            </a:r>
            <a:r>
              <a:rPr lang="de-DE" sz="1600" b="0" dirty="0" smtClean="0">
                <a:hlinkClick r:id="rId5"/>
              </a:rPr>
              <a:t>git-scm.com/book/de</a:t>
            </a:r>
            <a:r>
              <a:rPr lang="de-DE" sz="1600" b="0" dirty="0" smtClean="0"/>
              <a:t> </a:t>
            </a:r>
            <a:br>
              <a:rPr lang="de-DE" sz="1600" b="0" dirty="0" smtClean="0"/>
            </a:br>
            <a:r>
              <a:rPr lang="de-DE" sz="1600" b="0" dirty="0" smtClean="0"/>
              <a:t>  Git/SVN @ Google: </a:t>
            </a:r>
            <a:r>
              <a:rPr lang="de-DE" sz="1600" b="0" dirty="0" smtClean="0">
                <a:hlinkClick r:id="rId6"/>
              </a:rPr>
              <a:t>https://code.google.com/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  Git @ GitHub: </a:t>
            </a:r>
            <a:r>
              <a:rPr lang="de-DE" sz="1600" b="0" dirty="0" smtClean="0">
                <a:hlinkClick r:id="rId7"/>
              </a:rPr>
              <a:t>https</a:t>
            </a:r>
            <a:r>
              <a:rPr lang="de-DE" sz="1600" b="0" dirty="0">
                <a:hlinkClick r:id="rId7"/>
              </a:rPr>
              <a:t>://github.com</a:t>
            </a:r>
            <a:r>
              <a:rPr lang="de-DE" sz="1600" b="0" dirty="0" smtClean="0">
                <a:hlinkClick r:id="rId7"/>
              </a:rPr>
              <a:t>/</a:t>
            </a:r>
            <a:r>
              <a:rPr lang="de-DE" sz="1600" b="0" dirty="0" smtClean="0"/>
              <a:t> </a:t>
            </a: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None/>
              <a:defRPr/>
            </a:pPr>
            <a:r>
              <a:rPr lang="de-DE" dirty="0" smtClean="0">
                <a:hlinkClick r:id="rId8"/>
              </a:rPr>
              <a:t>https</a:t>
            </a:r>
            <a:r>
              <a:rPr lang="de-DE" dirty="0">
                <a:hlinkClick r:id="rId8"/>
              </a:rPr>
              <a:t>://</a:t>
            </a:r>
            <a:r>
              <a:rPr lang="de-DE" dirty="0" smtClean="0">
                <a:hlinkClick r:id="rId8"/>
              </a:rPr>
              <a:t>moodle.tu-darmstadt.de/mod/forum/view.php?id=101856</a:t>
            </a:r>
            <a:r>
              <a:rPr lang="de-DE" dirty="0" smtClean="0"/>
              <a:t> 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68399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</a:t>
            </a:r>
            <a:r>
              <a:rPr lang="de-DE" dirty="0" smtClean="0">
                <a:solidFill>
                  <a:schemeClr val="bg1"/>
                </a:solidFill>
              </a:rPr>
              <a:t>aktualisieren – siehe Übungsblatt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444208" y="5099051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Fragen lieber hier als via Mail!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Ein Wort zu den Übungsblättern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424167" cy="4032250"/>
          </a:xfrm>
        </p:spPr>
        <p:txBody>
          <a:bodyPr/>
          <a:lstStyle/>
          <a:p>
            <a:pPr eaLnBrk="1" hangingPunct="1">
              <a:defRPr/>
            </a:pPr>
            <a:r>
              <a:rPr lang="de-DE" b="0" dirty="0" smtClean="0"/>
              <a:t>Alle </a:t>
            </a:r>
            <a:r>
              <a:rPr lang="de-DE" dirty="0" smtClean="0"/>
              <a:t>nicht-optionalen</a:t>
            </a:r>
            <a:r>
              <a:rPr lang="de-DE" b="0" dirty="0" smtClean="0"/>
              <a:t> Übungsaufgaben sind </a:t>
            </a:r>
            <a:r>
              <a:rPr lang="de-DE" dirty="0" smtClean="0"/>
              <a:t>klausurrelevant</a:t>
            </a:r>
            <a:r>
              <a:rPr lang="de-DE" b="0" dirty="0" smtClean="0"/>
              <a:t>.</a:t>
            </a:r>
          </a:p>
          <a:p>
            <a:pPr eaLnBrk="1" hangingPunct="1">
              <a:defRPr/>
            </a:pPr>
            <a:r>
              <a:rPr lang="de-DE" b="0" dirty="0" smtClean="0"/>
              <a:t>Die Aufgabenblätter sind unterschiedlich lang – man muss nicht immer am Tagesende mit dem Blatt fertig sein!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958530886"/>
              </p:ext>
            </p:extLst>
          </p:nvPr>
        </p:nvGraphicFramePr>
        <p:xfrm>
          <a:off x="358774" y="2689578"/>
          <a:ext cx="8173665" cy="369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Helmut </a:t>
            </a:r>
            <a:r>
              <a:rPr lang="de-DE" altLang="de-DE" dirty="0" err="1" smtClean="0"/>
              <a:t>Schellong</a:t>
            </a:r>
            <a:r>
              <a:rPr lang="de-DE" altLang="de-DE" dirty="0" smtClean="0"/>
              <a:t>: Moderne C Programmierung [Springer]</a:t>
            </a:r>
            <a:br>
              <a:rPr lang="de-DE" altLang="de-DE" dirty="0" smtClean="0"/>
            </a:br>
            <a:r>
              <a:rPr lang="de-DE" altLang="de-DE" dirty="0" smtClean="0"/>
              <a:t>Ralf Schneeweiß: 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Jürgen Wolf: Grundkurs C [Galileo]</a:t>
            </a:r>
            <a:br>
              <a:rPr lang="de-DE" altLang="de-DE" dirty="0" smtClean="0"/>
            </a:br>
            <a:r>
              <a:rPr lang="de-DE" altLang="de-DE" dirty="0" smtClean="0"/>
              <a:t>Jürgen Wolf: 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292080" y="3573016"/>
            <a:ext cx="3599508" cy="559789"/>
          </a:xfrm>
          <a:prstGeom prst="wedgeRoundRectCallout">
            <a:avLst>
              <a:gd name="adj1" fmla="val -35660"/>
              <a:gd name="adj2" fmla="val 671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Aus dem </a:t>
            </a:r>
            <a:r>
              <a:rPr lang="de-DE" dirty="0" err="1" smtClean="0">
                <a:solidFill>
                  <a:schemeClr val="bg1"/>
                </a:solidFill>
              </a:rPr>
              <a:t>Uninetz</a:t>
            </a:r>
            <a:r>
              <a:rPr lang="de-DE" dirty="0" smtClean="0">
                <a:solidFill>
                  <a:schemeClr val="bg1"/>
                </a:solidFill>
              </a:rPr>
              <a:t> frei zugänglich.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u.v.m.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Hauptsächlich Grundlegendes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610</Words>
  <Application>Microsoft Office PowerPoint</Application>
  <PresentationFormat>Bildschirmpräsentation (4:3)</PresentationFormat>
  <Paragraphs>160</Paragraphs>
  <Slides>11</Slides>
  <Notes>5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Zielsetzung</vt:lpstr>
      <vt:lpstr>Organisatorisches </vt:lpstr>
      <vt:lpstr>Klausur</vt:lpstr>
      <vt:lpstr>Betrieb</vt:lpstr>
      <vt:lpstr>Ein Wort zu den Übungsblättern</vt:lpstr>
      <vt:lpstr>Literaturvorschläge I </vt:lpstr>
      <vt:lpstr>Literaturvorschläge II</vt:lpstr>
      <vt:lpstr>C, C++ und Java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324</cp:revision>
  <dcterms:created xsi:type="dcterms:W3CDTF">2008-08-19T13:25:11Z</dcterms:created>
  <dcterms:modified xsi:type="dcterms:W3CDTF">2014-10-02T15:09:26Z</dcterms:modified>
</cp:coreProperties>
</file>