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276" r:id="rId4"/>
    <p:sldId id="277" r:id="rId5"/>
    <p:sldId id="278" r:id="rId6"/>
    <p:sldId id="279" r:id="rId7"/>
    <p:sldId id="292" r:id="rId8"/>
    <p:sldId id="280" r:id="rId9"/>
    <p:sldId id="281" r:id="rId10"/>
    <p:sldId id="282" r:id="rId11"/>
    <p:sldId id="283" r:id="rId12"/>
    <p:sldId id="284" r:id="rId13"/>
    <p:sldId id="285" r:id="rId14"/>
    <p:sldId id="293" r:id="rId15"/>
    <p:sldId id="286" r:id="rId16"/>
    <p:sldId id="289" r:id="rId17"/>
    <p:sldId id="287" r:id="rId18"/>
    <p:sldId id="288" r:id="rId19"/>
    <p:sldId id="296" r:id="rId20"/>
    <p:sldId id="290" r:id="rId21"/>
    <p:sldId id="291" r:id="rId22"/>
    <p:sldId id="294" r:id="rId23"/>
    <p:sldId id="295" r:id="rId24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F7B21"/>
    <a:srgbClr val="FF3300"/>
    <a:srgbClr val="979797"/>
    <a:srgbClr val="7F7F7F"/>
    <a:srgbClr val="FFD72F"/>
    <a:srgbClr val="E5F3C3"/>
    <a:srgbClr val="BDE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6" autoAdjust="0"/>
    <p:restoredTop sz="82508" autoAdjust="0"/>
  </p:normalViewPr>
  <p:slideViewPr>
    <p:cSldViewPr>
      <p:cViewPr>
        <p:scale>
          <a:sx n="100" d="100"/>
          <a:sy n="100" d="100"/>
        </p:scale>
        <p:origin x="2106" y="288"/>
      </p:cViewPr>
      <p:guideLst>
        <p:guide orient="horz" pos="2160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58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F52159-E526-4EFE-999D-80A76827967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4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458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2960306-9630-42D8-A525-F12FE6EBC52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6315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0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9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9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1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5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475170"/>
            <a:ext cx="4103688" cy="9510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8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800" dirty="0" smtClean="0"/>
              <a:t>roland.kluge@es.tu-darmstadt.de</a:t>
            </a:r>
            <a:r>
              <a:rPr lang="nl-NL" sz="1800" smtClean="0"/>
              <a:t> </a:t>
            </a:r>
            <a:endParaRPr lang="nl-NL" sz="1800" dirty="0" smtClean="0"/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5096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1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72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2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7370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8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17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20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86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224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5863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6D42A027-FA25-4B6A-8CA8-563BDF139C93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A4CF0C31-707D-4481-8F75-B2DF4A1DD508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19.09.2014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4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Vererbung und Polymorphie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std::cout;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std::endl;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* currentFloor,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(currentFloor),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(strategy)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elevator."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Elevator::moveToNextFloor(){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"Elevator::moveToNextFloor():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  currentFloor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-&gt;next(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771800" y="1672134"/>
            <a:ext cx="113042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771800" y="1672134"/>
            <a:ext cx="113042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EnergyMinimizingStrategy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EnergyMinimizingStrategy.h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Konstruktion und Dekonstruktion von Objekten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638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ist diese Reihenfolge (Konstruktoren innen nach außen, Desktruktoren außen nach innen) sinnvoll?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"EnergyMinimizingStrategy.h"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ElevatorStrategy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* strg =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  // Do something...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ConstElevatorStrategyPtr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strategy(strg);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hbi(6, strategy);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hbi.getElevator().moveToNextFloor();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556250" y="908050"/>
            <a:ext cx="2782888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556250" y="3357563"/>
            <a:ext cx="2782888" cy="604837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072063" y="5270500"/>
            <a:ext cx="3367087" cy="666750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148064" y="3212976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!</a:t>
            </a:r>
            <a:endParaRPr lang="en-US" sz="6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630917" y="5128360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19459" name="Textfeld 3"/>
          <p:cNvSpPr txBox="1">
            <a:spLocks noChangeArrowheads="1"/>
          </p:cNvSpPr>
          <p:nvPr/>
        </p:nvSpPr>
        <p:spPr bwMode="auto">
          <a:xfrm>
            <a:off x="1116013" y="1916113"/>
            <a:ext cx="504031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Im Gegensatz zu Java ist bei C++ aus Effizienzgründen die polymorphe Behandlung von Methoden </a:t>
            </a:r>
            <a:r>
              <a:rPr lang="de-DE" altLang="de-DE" sz="1800"/>
              <a:t>per Default ausgeschaltet</a:t>
            </a:r>
          </a:p>
        </p:txBody>
      </p:sp>
      <p:sp>
        <p:nvSpPr>
          <p:cNvPr id="19460" name="Textfeld 4"/>
          <p:cNvSpPr txBox="1">
            <a:spLocks noChangeArrowheads="1"/>
          </p:cNvSpPr>
          <p:nvPr/>
        </p:nvSpPr>
        <p:spPr bwMode="auto">
          <a:xfrm>
            <a:off x="1136650" y="3141663"/>
            <a:ext cx="68913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Es muss explizit mit dem Schlüsselwort </a:t>
            </a:r>
            <a:r>
              <a:rPr lang="de-DE" altLang="de-DE" sz="1800"/>
              <a:t>virtual</a:t>
            </a:r>
            <a:r>
              <a:rPr lang="de-DE" altLang="de-DE" sz="1800" b="0"/>
              <a:t> angegeben werden, welche Methoden polymorph zu behandeln sind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 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~EnergyMinimizingStrategy();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</a:t>
            </a:r>
            <a:r>
              <a:rPr lang="de-DE" b="1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</a:t>
            </a:r>
            <a:r>
              <a:rPr lang="de-DE" altLang="de-DE" dirty="0" smtClean="0"/>
              <a:t>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  <a:endParaRPr lang="de-DE" altLang="de-DE" sz="2000" dirty="0" smtClean="0"/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09453"/>
              </p:ext>
            </p:extLst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068834"/>
              </p:ext>
            </p:extLst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Arbeitsblatt" r:id="rId7" imgW="3010122" imgH="1076314" progId="Excel.Sheet.12">
                  <p:embed/>
                </p:oleObj>
              </mc:Choice>
              <mc:Fallback>
                <p:oleObj name="Arbeitsblatt" r:id="rId7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9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971550" y="3867150"/>
            <a:ext cx="5832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Entspricht einer </a:t>
            </a:r>
            <a:r>
              <a:rPr lang="de-DE" altLang="de-DE" sz="1800"/>
              <a:t>abstrakten Methode </a:t>
            </a:r>
            <a:r>
              <a:rPr lang="de-DE" altLang="de-DE" sz="1800" b="0"/>
              <a:t>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mit rein virtuellen Methode entspricht </a:t>
            </a:r>
            <a:r>
              <a:rPr lang="de-DE" altLang="de-DE" sz="1800"/>
              <a:t>abstrakter Klasse</a:t>
            </a:r>
            <a:r>
              <a:rPr lang="de-DE" altLang="de-DE" sz="1800" b="0"/>
              <a:t> oder </a:t>
            </a:r>
            <a:r>
              <a:rPr lang="de-DE" altLang="de-DE" sz="1800"/>
              <a:t>Interface</a:t>
            </a:r>
            <a:r>
              <a:rPr lang="de-DE" altLang="de-DE" sz="1800" b="0"/>
              <a:t> in Java.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Methode kann implementiert werden, muss aber nicht.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bgerundete rechteckige Legende 7"/>
          <p:cNvSpPr/>
          <p:nvPr/>
        </p:nvSpPr>
        <p:spPr>
          <a:xfrm>
            <a:off x="3485356" y="587565"/>
            <a:ext cx="3168650" cy="814387"/>
          </a:xfrm>
          <a:prstGeom prst="wedgeRoundRectCallout">
            <a:avLst>
              <a:gd name="adj1" fmla="val -58198"/>
              <a:gd name="adj2" fmla="val 76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3555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b="0" dirty="0" err="1"/>
              <a:t>const</a:t>
            </a:r>
            <a:r>
              <a:rPr lang="de-DE" altLang="de-DE" sz="1800" b="0" dirty="0"/>
              <a:t>-Verwendung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Constructor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0" dirty="0" smtClean="0"/>
              <a:t>Zu erwarten ist, dass bei (2.)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7117" y="2276872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11166" y="3730110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4128" y="3068960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4088" y="3402624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4088" y="381680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4088" y="422220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4088" y="4620605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4773" y="5008811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6056" y="5505393"/>
            <a:ext cx="2736304" cy="351163"/>
          </a:xfrm>
          <a:prstGeom prst="wedgeRoundRectCallout">
            <a:avLst>
              <a:gd name="adj1" fmla="val -17964"/>
              <a:gd name="adj2" fmla="val -977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Constructor</a:t>
            </a:r>
            <a:r>
              <a:rPr lang="de-DE" dirty="0" smtClean="0">
                <a:solidFill>
                  <a:schemeClr val="bg1"/>
                </a:solidFill>
              </a:rPr>
              <a:t> 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076056" y="5955043"/>
            <a:ext cx="3540523" cy="520822"/>
          </a:xfrm>
          <a:prstGeom prst="wedgeRoundRectCallout">
            <a:avLst>
              <a:gd name="adj1" fmla="val -24420"/>
              <a:gd name="adj2" fmla="val -657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 smtClean="0">
                <a:solidFill>
                  <a:schemeClr val="bg1"/>
                </a:solidFill>
              </a:rPr>
              <a:t>–</a:t>
            </a:r>
            <a:r>
              <a:rPr lang="de-DE" i="1" dirty="0" err="1" smtClean="0">
                <a:solidFill>
                  <a:schemeClr val="bg1"/>
                </a:solidFill>
              </a:rPr>
              <a:t>fno-elide-constructors</a:t>
            </a:r>
            <a:r>
              <a:rPr lang="de-DE" dirty="0" smtClean="0">
                <a:solidFill>
                  <a:schemeClr val="bg1"/>
                </a:solidFill>
              </a:rPr>
              <a:t> wird tatsächlich kopiert.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397125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1700808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166369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2781300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1965325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323850" y="1557338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79838" y="4130675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anderen 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Aufzugsimulation (reloaded)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9219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4051300"/>
            <a:ext cx="364648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Nochmal – was ist der Vorteil von Polymorphie?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hat Polymorphie mit Vererbung zu tun?  Geht es auch ohne Vererbung?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058" y="1959397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615821" y="191895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08630" y="4149080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203848" y="1628800"/>
            <a:ext cx="91440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02430" y="5733256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21479" y="5815188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7" y="5769131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89607" y="58151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907704" y="1672134"/>
            <a:ext cx="199452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Floor.h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elevator)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"ElevatorStrategy.h"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"Elevator.h"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ElevatorStrategy::ElevatorStrategy()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"ElevatorStrategy():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"Creating basic strategy"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ElevatorStrategy::~ElevatorStrategy()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"~ElevatorStrategy():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"Destroying basic strategy"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ElevatorStrategy::next(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* elevator) </a:t>
            </a:r>
            <a:r>
              <a:rPr lang="en-US" altLang="de-DE" sz="1200">
                <a:solidFill>
                  <a:srgbClr val="7F0055"/>
                </a:solidFill>
                <a:latin typeface="Consolas" pitchFamily="49" charset="0"/>
              </a:rPr>
              <a:t>const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"ElevatorStrategy::next(...): 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"Using basic strategy ..."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  return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elevator-&gt;getCurrentFloor();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379983" y="1087550"/>
            <a:ext cx="4264025" cy="836612"/>
          </a:xfrm>
          <a:prstGeom prst="wedgeRoundRectCallout">
            <a:avLst>
              <a:gd name="adj1" fmla="val -28253"/>
              <a:gd name="adj2" fmla="val 1647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Vorwärtsreferenz</a:t>
            </a:r>
            <a:r>
              <a:rPr lang="de-DE" dirty="0">
                <a:solidFill>
                  <a:schemeClr val="bg1"/>
                </a:solidFill>
              </a:rPr>
              <a:t> 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2275</Words>
  <Application>Microsoft Office PowerPoint</Application>
  <PresentationFormat>Bildschirmpräsentation (4:3)</PresentationFormat>
  <Paragraphs>535</Paragraphs>
  <Slides>23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3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Microsoft Excel-Arbeitsblatt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Floor</vt:lpstr>
      <vt:lpstr>ElevatorStrategy</vt:lpstr>
      <vt:lpstr>Elevator</vt:lpstr>
      <vt:lpstr>Building</vt:lpstr>
      <vt:lpstr>EnergyMinimizingStrategy</vt:lpstr>
      <vt:lpstr>Konstruktion und Dekonstruktion von Objekten</vt:lpstr>
      <vt:lpstr>Intermezzo</vt:lpstr>
      <vt:lpstr>Probelauf unserer Simulation</vt:lpstr>
      <vt:lpstr>Probelauf unserer Simulation</vt:lpstr>
      <vt:lpstr>Virtuelle Methoden</vt:lpstr>
      <vt:lpstr>Virtuelle Methoden</vt:lpstr>
      <vt:lpstr>Virtual Method Table     Der Mechanismus der dynamischen Bindung</vt:lpstr>
      <vt:lpstr>Probelauf mit virtuellen Methoden</vt:lpstr>
      <vt:lpstr>Pure Virtual</vt:lpstr>
      <vt:lpstr>Intermezzo</vt:lpstr>
      <vt:lpstr>Copy Constructor Elision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Anthony Anjorin</dc:creator>
  <cp:lastModifiedBy>Roland Kluge</cp:lastModifiedBy>
  <cp:revision>375</cp:revision>
  <dcterms:created xsi:type="dcterms:W3CDTF">2008-08-19T13:25:11Z</dcterms:created>
  <dcterms:modified xsi:type="dcterms:W3CDTF">2014-09-19T14:59:59Z</dcterms:modified>
</cp:coreProperties>
</file>