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454" r:id="rId2"/>
    <p:sldId id="470" r:id="rId3"/>
    <p:sldId id="463" r:id="rId4"/>
    <p:sldId id="456" r:id="rId5"/>
    <p:sldId id="457" r:id="rId6"/>
    <p:sldId id="465" r:id="rId7"/>
    <p:sldId id="467" r:id="rId8"/>
    <p:sldId id="468" r:id="rId9"/>
    <p:sldId id="469" r:id="rId10"/>
    <p:sldId id="472" r:id="rId11"/>
    <p:sldId id="471" r:id="rId12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70"/>
            <p14:sldId id="463"/>
            <p14:sldId id="456"/>
            <p14:sldId id="457"/>
            <p14:sldId id="465"/>
            <p14:sldId id="467"/>
            <p14:sldId id="468"/>
            <p14:sldId id="469"/>
            <p14:sldId id="472"/>
            <p14:sldId id="4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 autoAdjust="0"/>
    <p:restoredTop sz="82104" autoAdjust="0"/>
  </p:normalViewPr>
  <p:slideViewPr>
    <p:cSldViewPr>
      <p:cViewPr varScale="1">
        <p:scale>
          <a:sx n="70" d="100"/>
          <a:sy n="70" d="100"/>
        </p:scale>
        <p:origin x="1762" y="34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Lösung:</a:t>
            </a:r>
            <a:r>
              <a:rPr lang="en-US" baseline="0" smtClean="0"/>
              <a:t> #include von .cpp-Datei -&gt; Verletzung von One Definition Rule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 Pointern, (ii) Als </a:t>
            </a:r>
            <a:r>
              <a:rPr lang="de-DE" altLang="de-DE" i="0" dirty="0" err="1" smtClean="0">
                <a:latin typeface="Times New Roman" pitchFamily="16" charset="0"/>
              </a:rPr>
              <a:t>Dereferenzierungs</a:t>
            </a:r>
            <a:r>
              <a:rPr lang="de-DE" altLang="de-DE" b="1" i="0" dirty="0" err="1" smtClean="0">
                <a:latin typeface="Times New Roman" pitchFamily="16" charset="0"/>
              </a:rPr>
              <a:t>operator</a:t>
            </a:r>
            <a:endParaRPr lang="de-DE" altLang="de-DE" b="1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Als Adress</a:t>
            </a:r>
            <a:r>
              <a:rPr lang="de-DE" altLang="de-DE" b="1" i="0" baseline="0" dirty="0" smtClean="0">
                <a:latin typeface="Times New Roman" pitchFamily="16" charset="0"/>
              </a:rPr>
              <a:t>operator</a:t>
            </a: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6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047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373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126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72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71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04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08.09.2016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  <p:sldLayoutId id="214748409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lecture/issues" TargetMode="External"/><Relationship Id="rId2" Type="http://schemas.openxmlformats.org/officeDocument/2006/relationships/hyperlink" Target="https://github.com/Echtzeitsysteme/tud-cpp-exercises/issu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Tag 6: Evaluationsfragen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en-US" b="1"/>
              <a:t>Hinweise zur Klausur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Wir gehen davon aus, dass </a:t>
            </a:r>
            <a:r>
              <a:rPr lang="en-US" b="1"/>
              <a:t>alle nicht-optionalen Übungen </a:t>
            </a:r>
            <a:r>
              <a:rPr lang="en-US"/>
              <a:t>der </a:t>
            </a:r>
            <a:r>
              <a:rPr lang="en-US" b="1"/>
              <a:t>Tage 1-4 </a:t>
            </a:r>
            <a:r>
              <a:rPr lang="en-US"/>
              <a:t>bearbeitet wurden </a:t>
            </a:r>
            <a:r>
              <a:rPr lang="en-US" b="1"/>
              <a:t>und</a:t>
            </a:r>
            <a:r>
              <a:rPr lang="en-US"/>
              <a:t> alle Folien soweit verstanden wurden.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Es wird ein </a:t>
            </a:r>
            <a:r>
              <a:rPr lang="en-US" b="1"/>
              <a:t>Codehandout</a:t>
            </a:r>
            <a:r>
              <a:rPr lang="en-US"/>
              <a:t> geben, in dem für bestimmte Funktionen/Datentypen/Methoden eine Beschreibung vorliegt.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NICHT 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std::vector&lt;T&gt;::push_back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std::string::find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5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2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1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1-Nachmittag: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buFontTx/>
              <a:buChar char="-"/>
            </a:pPr>
            <a:r>
              <a:rPr lang="en-US" smtClean="0"/>
              <a:t>In </a:t>
            </a:r>
            <a:r>
              <a:rPr lang="en-US" b="1" smtClean="0"/>
              <a:t>Version 3 der VM</a:t>
            </a:r>
            <a:r>
              <a:rPr lang="en-US" smtClean="0"/>
              <a:t> gibt es Probleme mit dem Aktualisieren der Git-Repos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Neues Skript ist im Moodle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git pull</a:t>
            </a:r>
            <a:r>
              <a:rPr lang="en-US" smtClean="0"/>
              <a:t> ist auf jeden Fall </a:t>
            </a:r>
            <a:r>
              <a:rPr lang="en-US" b="1" smtClean="0"/>
              <a:t>nötig, </a:t>
            </a:r>
            <a:r>
              <a:rPr lang="en-US" smtClean="0"/>
              <a:t>da</a:t>
            </a:r>
            <a:br>
              <a:rPr lang="en-US" smtClean="0"/>
            </a:br>
            <a:r>
              <a:rPr lang="en-US" smtClean="0"/>
              <a:t>V3 noch Folien von 2015 enthält</a:t>
            </a:r>
            <a:r>
              <a:rPr lang="en-US" b="1" smtClean="0"/>
              <a:t>.</a:t>
            </a:r>
          </a:p>
          <a:p>
            <a:pPr marL="692150" lvl="1" indent="-342900">
              <a:buFontTx/>
              <a:buChar char="-"/>
            </a:pPr>
            <a:endParaRPr lang="en-US" b="1"/>
          </a:p>
          <a:p>
            <a:pPr marL="692150" lvl="1" indent="-342900">
              <a:buFontTx/>
              <a:buChar char="-"/>
            </a:pPr>
            <a:endParaRPr lang="en-US" b="1" smtClean="0"/>
          </a:p>
          <a:p>
            <a:pPr marL="342900" indent="-342900">
              <a:buFontTx/>
              <a:buChar char="-"/>
            </a:pPr>
            <a:r>
              <a:rPr lang="en-US" b="1" smtClean="0"/>
              <a:t>Klimaanlage: Zugangstür bitte anlehnen, </a:t>
            </a:r>
            <a:r>
              <a:rPr lang="en-US" smtClean="0"/>
              <a:t>nicht zumachen</a:t>
            </a:r>
            <a:r>
              <a:rPr lang="en-US" b="1" smtClean="0"/>
              <a:t>.</a:t>
            </a:r>
          </a:p>
          <a:p>
            <a:pPr marL="342900" indent="-342900">
              <a:buFontTx/>
              <a:buChar char="-"/>
            </a:pPr>
            <a:endParaRPr lang="en-US" b="1"/>
          </a:p>
          <a:p>
            <a:pPr marL="342900" indent="-342900">
              <a:buFontTx/>
              <a:buChar char="-"/>
            </a:pPr>
            <a:r>
              <a:rPr lang="en-US" b="1" smtClean="0"/>
              <a:t>Wir sind sehr dankbar für Feedback unter </a:t>
            </a:r>
          </a:p>
          <a:p>
            <a:pPr marL="692150" lvl="1" indent="-342900">
              <a:buFontTx/>
              <a:buChar char="-"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github.com/Echtzeitsysteme/tud-cpp-exercises/issues</a:t>
            </a:r>
            <a:r>
              <a:rPr lang="en-US" smtClean="0"/>
              <a:t> bzw.</a:t>
            </a:r>
          </a:p>
          <a:p>
            <a:pPr marL="692150" lvl="1" indent="-342900">
              <a:buFontTx/>
              <a:buChar char="-"/>
            </a:pPr>
            <a:r>
              <a:rPr lang="en-US">
                <a:hlinkClick r:id="rId3"/>
              </a:rPr>
              <a:t>https://</a:t>
            </a:r>
            <a:r>
              <a:rPr lang="en-US" smtClean="0">
                <a:hlinkClick r:id="rId3"/>
              </a:rPr>
              <a:t>github.com/Echtzeitsysteme/tud-cpp-lecture/issues</a:t>
            </a:r>
            <a:r>
              <a:rPr lang="en-US" smtClean="0"/>
              <a:t>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(Auch generelles Feedback)</a:t>
            </a:r>
            <a:r>
              <a:rPr lang="en-US" b="1"/>
              <a:t/>
            </a:r>
            <a:br>
              <a:rPr lang="en-US" b="1"/>
            </a:br>
            <a:endParaRPr lang="en-US" b="1"/>
          </a:p>
          <a:p>
            <a:pPr marL="342900" indent="-342900">
              <a:buFontTx/>
              <a:buChar char="-"/>
            </a:pPr>
            <a:r>
              <a:rPr lang="en-US" b="1" smtClean="0"/>
              <a:t>Am Ende des Tages bitte…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einfach nur abmelden, </a:t>
            </a:r>
            <a:r>
              <a:rPr lang="en-US" smtClean="0"/>
              <a:t>nicht den PC ausschalten</a:t>
            </a:r>
            <a:r>
              <a:rPr lang="en-US" b="1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Ergebnisse sichern</a:t>
            </a:r>
            <a:r>
              <a:rPr lang="en-US" smtClean="0"/>
              <a:t> – wir können leider für nichts außerhalb von %HOME% garantieren.</a:t>
            </a:r>
          </a:p>
          <a:p>
            <a:pPr marL="692150" lvl="1" indent="-342900">
              <a:buFontTx/>
              <a:buChar char="-"/>
            </a:pPr>
            <a:endParaRPr lang="en-US" b="1"/>
          </a:p>
          <a:p>
            <a:pPr marL="342900" indent="-342900">
              <a:buFontTx/>
              <a:buChar char="-"/>
            </a:pPr>
            <a:r>
              <a:rPr lang="en-US" smtClean="0"/>
              <a:t>Beschreibung von </a:t>
            </a:r>
            <a:r>
              <a:rPr lang="en-US" b="1" smtClean="0"/>
              <a:t>Aufgabe 1.3 </a:t>
            </a:r>
            <a:r>
              <a:rPr lang="en-US" smtClean="0"/>
              <a:t>war </a:t>
            </a:r>
            <a:r>
              <a:rPr lang="en-US" b="1" smtClean="0"/>
              <a:t>fehlerhaft </a:t>
            </a:r>
            <a:r>
              <a:rPr lang="en-US" b="1" smtClean="0">
                <a:sym typeface="Wingdings" panose="05000000000000000000" pitchFamily="2" charset="2"/>
              </a:rPr>
              <a:t> Aktualisiert im Übungsblatt!</a:t>
            </a:r>
            <a:endParaRPr lang="en-US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844824"/>
            <a:ext cx="42195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2: </a:t>
            </a:r>
            <a:r>
              <a:rPr lang="en-US" dirty="0" err="1"/>
              <a:t>Rückschau</a:t>
            </a:r>
            <a:r>
              <a:rPr lang="en-US" dirty="0"/>
              <a:t> und Warm Up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504527"/>
          </a:xfrm>
        </p:spPr>
        <p:txBody>
          <a:bodyPr/>
          <a:lstStyle/>
          <a:p>
            <a:r>
              <a:rPr lang="en-US" b="1" dirty="0" smtClean="0"/>
              <a:t>Was </a:t>
            </a:r>
            <a:r>
              <a:rPr lang="en-US" b="1" dirty="0" err="1" smtClean="0"/>
              <a:t>ist</a:t>
            </a:r>
            <a:r>
              <a:rPr lang="en-US" b="1" dirty="0" smtClean="0"/>
              <a:t> </a:t>
            </a:r>
            <a:r>
              <a:rPr lang="en-US" b="1" dirty="0" err="1" smtClean="0"/>
              <a:t>hier</a:t>
            </a:r>
            <a:r>
              <a:rPr lang="en-US" b="1" dirty="0" smtClean="0"/>
              <a:t> </a:t>
            </a:r>
            <a:r>
              <a:rPr lang="en-US" b="1" dirty="0" err="1" smtClean="0"/>
              <a:t>verkehrt</a:t>
            </a:r>
            <a:r>
              <a:rPr lang="en-US" b="1" dirty="0" smtClean="0"/>
              <a:t>? Welches Problem </a:t>
            </a:r>
            <a:r>
              <a:rPr lang="en-US" b="1" dirty="0" err="1" smtClean="0"/>
              <a:t>wird</a:t>
            </a:r>
            <a:r>
              <a:rPr lang="en-US" b="1" dirty="0" smtClean="0"/>
              <a:t> </a:t>
            </a:r>
            <a:r>
              <a:rPr lang="en-US" b="1" dirty="0" err="1" smtClean="0"/>
              <a:t>auftreten</a:t>
            </a:r>
            <a:r>
              <a:rPr lang="en-US" b="1" dirty="0" smtClean="0"/>
              <a:t>?</a:t>
            </a:r>
          </a:p>
          <a:p>
            <a:endParaRPr lang="en-US" b="1" dirty="0"/>
          </a:p>
          <a:p>
            <a:endParaRPr lang="en-US" b="1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93240" y="1988840"/>
            <a:ext cx="8798348" cy="2088232"/>
            <a:chOff x="1306805" y="1988840"/>
            <a:chExt cx="7584783" cy="1800200"/>
          </a:xfrm>
        </p:grpSpPr>
        <p:sp>
          <p:nvSpPr>
            <p:cNvPr id="4" name="Gefaltete Ecke 3"/>
            <p:cNvSpPr/>
            <p:nvPr/>
          </p:nvSpPr>
          <p:spPr bwMode="auto">
            <a:xfrm>
              <a:off x="1306805" y="1988840"/>
              <a:ext cx="2502216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 main.cpp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include "functions.cpp"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main()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0;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5" name="Gefaltete Ecke 4"/>
            <p:cNvSpPr/>
            <p:nvPr/>
          </p:nvSpPr>
          <p:spPr bwMode="auto">
            <a:xfrm>
              <a:off x="6271084" y="1988840"/>
              <a:ext cx="2620504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//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functions.cpp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#include “functions.hpp”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-12;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sp>
          <p:nvSpPr>
            <p:cNvPr id="6" name="Gefaltete Ecke 5"/>
            <p:cNvSpPr/>
            <p:nvPr/>
          </p:nvSpPr>
          <p:spPr bwMode="auto">
            <a:xfrm>
              <a:off x="3923928" y="1988840"/>
              <a:ext cx="2232248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//functions.hpp</a:t>
              </a:r>
            </a:p>
            <a:p>
              <a:pPr algn="l">
                <a:buSzTx/>
              </a:pPr>
              <a:endParaRPr lang="en-US" sz="1400" dirty="0" smtClean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 smtClean="0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7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Warm Up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smtClean="0"/>
              <a:t>C++(11) legen (= weniger Fokus auf C)?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von Cypress/</a:t>
            </a:r>
            <a:r>
              <a:rPr lang="en-US" dirty="0" err="1" smtClean="0"/>
              <a:t>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645024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24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Tag 3:</a:t>
            </a: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de-DE" altLang="de-DE" smtClean="0"/>
              <a:t> </a:t>
            </a:r>
            <a:r>
              <a:rPr lang="de-DE" altLang="de-DE" dirty="0" smtClean="0"/>
              <a:t>und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de-DE" altLang="de-DE" smtClean="0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der Asterisk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das Ampersand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5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4: Rückschau und Aufwärmübungen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smtClean="0"/>
              <a:t>Übrigens</a:t>
            </a:r>
            <a:r>
              <a:rPr lang="de-DE" altLang="de-DE" smtClean="0"/>
              <a:t>: Nicht vergessen, hin und wieder mal zu pullen</a:t>
            </a:r>
          </a:p>
          <a:p>
            <a:pPr marL="342900" indent="-342900">
              <a:buFontTx/>
              <a:buChar char="-"/>
            </a:pPr>
            <a:r>
              <a:rPr lang="de-DE" altLang="de-DE" smtClean="0"/>
              <a:t>Beide Repositories</a:t>
            </a:r>
          </a:p>
          <a:p>
            <a:pPr marL="342900" indent="-342900">
              <a:buFontTx/>
              <a:buChar char="-"/>
            </a:pPr>
            <a:r>
              <a:rPr lang="de-DE" b="1" smtClean="0"/>
              <a:t>Eher </a:t>
            </a:r>
            <a:r>
              <a:rPr lang="de-DE" b="1"/>
              <a:t>kleine Bugfixes.</a:t>
            </a:r>
            <a:endParaRPr lang="en-US" b="1"/>
          </a:p>
          <a:p>
            <a:pPr marL="342900" indent="-342900">
              <a:buFontTx/>
              <a:buChar char="-"/>
            </a:pPr>
            <a:r>
              <a:rPr lang="de-DE" smtClean="0"/>
              <a:t>Foliennummerierung sollte stabil bleiben</a:t>
            </a:r>
          </a:p>
        </p:txBody>
      </p:sp>
    </p:spTree>
    <p:extLst>
      <p:ext uri="{BB962C8B-B14F-4D97-AF65-F5344CB8AC3E}">
        <p14:creationId xmlns:p14="http://schemas.microsoft.com/office/powerpoint/2010/main" val="117098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5: Rückschau und Aufwärmübungen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altLang="de-DE" b="1" smtClean="0"/>
              <a:t>Aufgabe T4A4.5 ist NICHT optional</a:t>
            </a:r>
          </a:p>
          <a:p>
            <a:pPr lvl="1"/>
            <a:r>
              <a:rPr lang="de-DE" altLang="de-DE" smtClean="0"/>
              <a:t>Fehler unsererseits – neue Version is online.</a:t>
            </a:r>
          </a:p>
          <a:p>
            <a:pPr lvl="1"/>
            <a:r>
              <a:rPr lang="de-DE" altLang="de-DE" smtClean="0"/>
              <a:t>Noch ein Grund, regelmäßig zu pullen.</a:t>
            </a:r>
          </a:p>
          <a:p>
            <a:endParaRPr lang="de-DE" altLang="de-DE" b="1" smtClean="0"/>
          </a:p>
          <a:p>
            <a:r>
              <a:rPr lang="de-DE" altLang="de-DE" b="1" smtClean="0"/>
              <a:t>Der Foliensatz für die zweite Woche wird zusätzliche Folien enthalten</a:t>
            </a:r>
          </a:p>
          <a:p>
            <a:pPr lvl="1"/>
            <a:r>
              <a:rPr lang="de-DE" altLang="de-DE" smtClean="0"/>
              <a:t>Siehe "Folien-Brutkasten" im aktuellen Foliensatz, </a:t>
            </a:r>
            <a:r>
              <a:rPr lang="en-US" smtClean="0"/>
              <a:t>2016-09-15 in den Kommentaren</a:t>
            </a:r>
            <a:endParaRPr lang="de-DE" altLang="de-DE"/>
          </a:p>
          <a:p>
            <a:endParaRPr lang="de-DE" altLang="de-DE" b="1"/>
          </a:p>
          <a:p>
            <a:r>
              <a:rPr lang="de-DE" altLang="de-DE" b="1" smtClean="0"/>
              <a:t>In der VM fehlen evtl. Header für die µC-Projekte.</a:t>
            </a:r>
          </a:p>
          <a:p>
            <a:pPr lvl="1"/>
            <a:r>
              <a:rPr lang="de-DE" smtClean="0"/>
              <a:t>Bitte innerhalb des …exercises-Repos folgende Befehle aufrufen:</a:t>
            </a:r>
          </a:p>
          <a:p>
            <a:pPr lvl="2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git submodule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</a:p>
          <a:p>
            <a:pPr lvl="2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git submodule update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--recursive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68275"/>
            <a:endParaRPr lang="en-US" b="1" smtClean="0"/>
          </a:p>
          <a:p>
            <a:pPr indent="-168275"/>
            <a:r>
              <a:rPr lang="en-US" b="1" smtClean="0"/>
              <a:t>µC-Beispielprojekte können nicht kopiert werden</a:t>
            </a:r>
          </a:p>
          <a:p>
            <a:pPr lvl="1"/>
            <a:r>
              <a:rPr lang="en-US" smtClean="0"/>
              <a:t>Nutzen relative Pfade im exercises-Repo</a:t>
            </a:r>
          </a:p>
          <a:p>
            <a:pPr lvl="1"/>
            <a:r>
              <a:rPr lang="en-US" smtClean="0"/>
              <a:t>Alternative 1: Kopieren und manuell das Makefile anpassen</a:t>
            </a:r>
          </a:p>
          <a:p>
            <a:pPr lvl="1"/>
            <a:r>
              <a:rPr lang="en-US" smtClean="0"/>
              <a:t>Alternative 2: Über "Create project" ein neues "FX16 project" anlegen.</a:t>
            </a:r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8943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6: Evaluationsfragen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Fragen für die Evaluation</a:t>
            </a:r>
          </a:p>
          <a:p>
            <a:pPr lvl="1"/>
            <a:r>
              <a:rPr lang="en-US" smtClean="0"/>
              <a:t>Stärkerer Fokus auf C++(11) legen (= weniger Fokus auf C</a:t>
            </a:r>
            <a:r>
              <a:rPr lang="en-US" smtClean="0"/>
              <a:t>)?</a:t>
            </a:r>
          </a:p>
          <a:p>
            <a:pPr lvl="2"/>
            <a:r>
              <a:rPr lang="en-US" smtClean="0"/>
              <a:t>"trifft zu" = mehr C++</a:t>
            </a:r>
          </a:p>
          <a:p>
            <a:pPr lvl="2"/>
            <a:r>
              <a:rPr lang="en-US" smtClean="0"/>
              <a:t>"Mitte" = gleich lassen</a:t>
            </a:r>
          </a:p>
          <a:p>
            <a:pPr lvl="2"/>
            <a:r>
              <a:rPr lang="en-US" smtClean="0"/>
              <a:t>"trifft nicht zu" = mehr C</a:t>
            </a:r>
            <a:endParaRPr lang="en-US" smtClean="0"/>
          </a:p>
          <a:p>
            <a:pPr lvl="1"/>
            <a:r>
              <a:rPr lang="en-US" smtClean="0"/>
              <a:t>Ich hatte vorher keine C++-Kenntnisse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zu" 	= Keine Vorkenntnisse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"Mitte"	= Eigene kleinere Projekte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nicht zu" 	= Sehr erfahrener C++-</a:t>
            </a:r>
            <a:r>
              <a:rPr lang="en-US" smtClean="0"/>
              <a:t>Programmierer</a:t>
            </a:r>
          </a:p>
          <a:p>
            <a:pPr marL="350838" lvl="2" indent="0">
              <a:buNone/>
              <a:tabLst>
                <a:tab pos="2155825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7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506</Words>
  <Application>Microsoft Office PowerPoint</Application>
  <PresentationFormat>Bildschirmpräsentation (4:3)</PresentationFormat>
  <Paragraphs>104</Paragraphs>
  <Slides>11</Slides>
  <Notes>5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11</vt:i4>
      </vt:variant>
    </vt:vector>
  </HeadingPairs>
  <TitlesOfParts>
    <vt:vector size="20" baseType="lpstr">
      <vt:lpstr>Arial</vt:lpstr>
      <vt:lpstr>Bradley Hand ITC</vt:lpstr>
      <vt:lpstr>Consolas</vt:lpstr>
      <vt:lpstr>Courier New</vt:lpstr>
      <vt:lpstr>Lucida Sans Unicode</vt:lpstr>
      <vt:lpstr>Stafford</vt:lpstr>
      <vt:lpstr>Times New Roman</vt:lpstr>
      <vt:lpstr>Wingdings</vt:lpstr>
      <vt:lpstr>FV_Vorlage_SE1_TUCD</vt:lpstr>
      <vt:lpstr>Programmierpraktikum C und C++</vt:lpstr>
      <vt:lpstr>Block 1</vt:lpstr>
      <vt:lpstr>Tag 1-Nachmittag: Anmerkungen</vt:lpstr>
      <vt:lpstr>Tag 2: Rückschau und Warm Up</vt:lpstr>
      <vt:lpstr>Tag 3: Rückschau und Warm Up</vt:lpstr>
      <vt:lpstr>Tag 3: * und &amp;</vt:lpstr>
      <vt:lpstr>Tag 4: Rückschau und Aufwärmübungen</vt:lpstr>
      <vt:lpstr>Tag 5: Rückschau und Aufwärmübungen</vt:lpstr>
      <vt:lpstr>Tag 6: Evaluationsfragen</vt:lpstr>
      <vt:lpstr>Tag 6: Evaluationsfragen</vt:lpstr>
      <vt:lpstr>Block 2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1052</cp:revision>
  <dcterms:created xsi:type="dcterms:W3CDTF">2008-08-19T13:25:11Z</dcterms:created>
  <dcterms:modified xsi:type="dcterms:W3CDTF">2016-09-08T09:45:34Z</dcterms:modified>
</cp:coreProperties>
</file>