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</p:sldMasterIdLst>
  <p:notesMasterIdLst>
    <p:notesMasterId r:id="rId3"/>
  </p:notesMasterIdLst>
  <p:handoutMasterIdLst>
    <p:handoutMasterId r:id="rId4"/>
  </p:handoutMasterIdLst>
  <p:sldIdLst>
    <p:sldId id="455" r:id="rId2"/>
  </p:sldIdLst>
  <p:sldSz cx="9144000" cy="6858000" type="screen4x3"/>
  <p:notesSz cx="7099300" cy="10234613"/>
  <p:defaultTextStyle>
    <a:defPPr>
      <a:defRPr lang="en-US"/>
    </a:defPPr>
    <a:lvl1pPr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1pPr>
    <a:lvl2pPr marL="4572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2pPr>
    <a:lvl3pPr marL="9144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3pPr>
    <a:lvl4pPr marL="13716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4pPr>
    <a:lvl5pPr marL="18288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9pPr>
  </p:defaultTextStyle>
  <p:extLst>
    <p:ext uri="{521415D9-36F7-43E2-AB2F-B90AF26B5E84}">
      <p14:sectionLst xmlns:p14="http://schemas.microsoft.com/office/powerpoint/2010/main">
        <p14:section name="Organisation" id="{B7C61536-0178-4707-98B1-53BCC68FFC07}">
          <p14:sldIdLst>
            <p14:sldId id="45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525" userDrawn="1">
          <p15:clr>
            <a:srgbClr val="A4A3A4"/>
          </p15:clr>
        </p15:guide>
        <p15:guide id="2" pos="43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900"/>
    <a:srgbClr val="005AA9"/>
    <a:srgbClr val="F7A25B"/>
    <a:srgbClr val="F7A25A"/>
    <a:srgbClr val="7BB5EC"/>
    <a:srgbClr val="F7FC28"/>
    <a:srgbClr val="FC7428"/>
    <a:srgbClr val="FC6528"/>
    <a:srgbClr val="FF7B21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0" autoAdjust="0"/>
    <p:restoredTop sz="82104" autoAdjust="0"/>
  </p:normalViewPr>
  <p:slideViewPr>
    <p:cSldViewPr>
      <p:cViewPr varScale="1">
        <p:scale>
          <a:sx n="70" d="100"/>
          <a:sy n="70" d="100"/>
        </p:scale>
        <p:origin x="1762" y="38"/>
      </p:cViewPr>
      <p:guideLst>
        <p:guide orient="horz" pos="1525"/>
        <p:guide pos="431"/>
      </p:guideLst>
    </p:cSldViewPr>
  </p:slideViewPr>
  <p:outlineViewPr>
    <p:cViewPr>
      <p:scale>
        <a:sx n="33" d="100"/>
        <a:sy n="33" d="100"/>
      </p:scale>
      <p:origin x="0" y="-5856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392"/>
    </p:cViewPr>
  </p:sorterViewPr>
  <p:notesViewPr>
    <p:cSldViewPr>
      <p:cViewPr varScale="1">
        <p:scale>
          <a:sx n="79" d="100"/>
          <a:sy n="79" d="100"/>
        </p:scale>
        <p:origin x="-3990" y="-108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t" anchorCtr="0" compatLnSpc="1">
            <a:prstTxWarp prst="textNoShape">
              <a:avLst/>
            </a:prstTxWarp>
          </a:bodyPr>
          <a:lstStyle>
            <a:lvl1pPr algn="l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t" anchorCtr="0" compatLnSpc="1">
            <a:prstTxWarp prst="textNoShape">
              <a:avLst/>
            </a:prstTxWarp>
          </a:bodyPr>
          <a:lstStyle>
            <a:lvl1pPr algn="r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b" anchorCtr="0" compatLnSpc="1">
            <a:prstTxWarp prst="textNoShape">
              <a:avLst/>
            </a:prstTxWarp>
          </a:bodyPr>
          <a:lstStyle>
            <a:lvl1pPr algn="l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b" anchorCtr="0" compatLnSpc="1">
            <a:prstTxWarp prst="textNoShape">
              <a:avLst/>
            </a:prstTxWarp>
          </a:bodyPr>
          <a:lstStyle>
            <a:lvl1pPr algn="r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C21F529-08D2-4FBF-8113-5A9690E35556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2314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AutoShape 1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pic>
        <p:nvPicPr>
          <p:cNvPr id="1638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4075" y="403225"/>
            <a:ext cx="968375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307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195263" y="9720263"/>
            <a:ext cx="1674812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l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  <a:tab pos="1492250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November 19, 2007</a:t>
            </a:r>
          </a:p>
        </p:txBody>
      </p:sp>
      <p:sp>
        <p:nvSpPr>
          <p:cNvPr id="16389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0950" y="1035050"/>
            <a:ext cx="4578350" cy="343376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196850" y="4795838"/>
            <a:ext cx="6702425" cy="47910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1871663" y="9720263"/>
            <a:ext cx="4248150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l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|  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6121400" y="9720263"/>
            <a:ext cx="97472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r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|  </a:t>
            </a:r>
            <a:fld id="{1AC4CB2F-BC5A-454C-A55C-75DB3FC15FD2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  <p:sp>
        <p:nvSpPr>
          <p:cNvPr id="13321" name="Rectangle 8"/>
          <p:cNvSpPr>
            <a:spLocks noChangeArrowheads="1"/>
          </p:cNvSpPr>
          <p:nvPr/>
        </p:nvSpPr>
        <p:spPr bwMode="auto">
          <a:xfrm>
            <a:off x="196850" y="433388"/>
            <a:ext cx="5594350" cy="44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16937" tIns="0" rIns="0" bIns="0" anchor="ctr"/>
          <a:lstStyle>
            <a:lvl1pPr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ts val="1388"/>
              </a:lnSpc>
              <a:buFont typeface="Stafford" pitchFamily="2" charset="0"/>
              <a:buNone/>
              <a:defRPr/>
            </a:pPr>
            <a:endParaRPr lang="de-DE" altLang="de-DE" sz="1100" b="1" smtClean="0">
              <a:solidFill>
                <a:srgbClr val="000000"/>
              </a:solidFill>
              <a:latin typeface="Stafford" pitchFamily="2" charset="0"/>
            </a:endParaRPr>
          </a:p>
        </p:txBody>
      </p:sp>
      <p:sp>
        <p:nvSpPr>
          <p:cNvPr id="13322" name="Rectangle 9"/>
          <p:cNvSpPr>
            <a:spLocks noChangeArrowheads="1"/>
          </p:cNvSpPr>
          <p:nvPr/>
        </p:nvSpPr>
        <p:spPr bwMode="auto">
          <a:xfrm>
            <a:off x="196850" y="201613"/>
            <a:ext cx="6707188" cy="160337"/>
          </a:xfrm>
          <a:prstGeom prst="rect">
            <a:avLst/>
          </a:prstGeom>
          <a:solidFill>
            <a:srgbClr val="B5B5B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16395" name="Line 10"/>
          <p:cNvSpPr>
            <a:spLocks noChangeShapeType="1"/>
          </p:cNvSpPr>
          <p:nvPr/>
        </p:nvSpPr>
        <p:spPr bwMode="auto">
          <a:xfrm>
            <a:off x="196850" y="403225"/>
            <a:ext cx="6707188" cy="1588"/>
          </a:xfrm>
          <a:prstGeom prst="line">
            <a:avLst/>
          </a:prstGeom>
          <a:noFill/>
          <a:ln w="1512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396" name="Line 11"/>
          <p:cNvSpPr>
            <a:spLocks noChangeShapeType="1"/>
          </p:cNvSpPr>
          <p:nvPr/>
        </p:nvSpPr>
        <p:spPr bwMode="auto">
          <a:xfrm>
            <a:off x="196850" y="876300"/>
            <a:ext cx="6707188" cy="1588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397" name="Line 12"/>
          <p:cNvSpPr>
            <a:spLocks noChangeShapeType="1"/>
          </p:cNvSpPr>
          <p:nvPr/>
        </p:nvSpPr>
        <p:spPr bwMode="auto">
          <a:xfrm>
            <a:off x="196850" y="9720263"/>
            <a:ext cx="6707188" cy="1587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398" name="Line 13"/>
          <p:cNvSpPr>
            <a:spLocks noChangeShapeType="1"/>
          </p:cNvSpPr>
          <p:nvPr/>
        </p:nvSpPr>
        <p:spPr bwMode="auto">
          <a:xfrm>
            <a:off x="195263" y="4591050"/>
            <a:ext cx="6707187" cy="1588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0074060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mtClean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FDCA00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252413" y="6629400"/>
            <a:ext cx="7559675" cy="2174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46800" rIns="90000" bIns="4680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sz="800" dirty="0" smtClean="0"/>
              <a:t>© author(s) of these slides 2014-2015 including research results of the research network ES  and TU Darmstadt otherwise as specified at the respective slide</a:t>
            </a:r>
            <a:endParaRPr lang="en-US" sz="1200" dirty="0" smtClean="0"/>
          </a:p>
        </p:txBody>
      </p:sp>
      <p:sp>
        <p:nvSpPr>
          <p:cNvPr id="9" name="Line 1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" name="Text Box 17"/>
          <p:cNvSpPr txBox="1">
            <a:spLocks noChangeArrowheads="1"/>
          </p:cNvSpPr>
          <p:nvPr/>
        </p:nvSpPr>
        <p:spPr bwMode="auto">
          <a:xfrm>
            <a:off x="250825" y="5826125"/>
            <a:ext cx="4103688" cy="6000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nl-NL" sz="1200" b="1" dirty="0" smtClean="0"/>
              <a:t>Roland Kluge</a:t>
            </a:r>
            <a:r>
              <a:rPr lang="nl-NL" sz="1200" dirty="0" smtClean="0"/>
              <a:t/>
            </a:r>
            <a:br>
              <a:rPr lang="nl-NL" sz="1200" dirty="0" smtClean="0"/>
            </a:br>
            <a:endParaRPr lang="nl-NL" sz="1000" dirty="0" smtClean="0"/>
          </a:p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de-DE" sz="1000" dirty="0" smtClean="0"/>
              <a:t>roland.kluge@es.tu-darmstadt.de</a:t>
            </a:r>
            <a:r>
              <a:rPr lang="nl-NL" sz="1000" dirty="0" smtClean="0"/>
              <a:t> </a:t>
            </a:r>
          </a:p>
        </p:txBody>
      </p:sp>
      <p:pic>
        <p:nvPicPr>
          <p:cNvPr id="11" name="Picture 6" descr="tud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72325" y="657225"/>
            <a:ext cx="187325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4" descr="logo(200x184)_es02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4413" y="3605213"/>
            <a:ext cx="1112837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25"/>
          <p:cNvSpPr txBox="1">
            <a:spLocks noChangeArrowheads="1"/>
          </p:cNvSpPr>
          <p:nvPr/>
        </p:nvSpPr>
        <p:spPr bwMode="auto">
          <a:xfrm>
            <a:off x="2438400" y="5229225"/>
            <a:ext cx="6551613" cy="10556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200" smtClean="0"/>
              <a:t>ES Real-Time Systems Lab</a:t>
            </a:r>
          </a:p>
          <a:p>
            <a:pPr algn="r">
              <a:lnSpc>
                <a:spcPct val="14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Prof. Dr. rer. nat. Andy Schürr</a:t>
            </a:r>
            <a:br>
              <a:rPr lang="en-US" sz="1000" smtClean="0"/>
            </a:br>
            <a:r>
              <a:rPr lang="en-US" sz="1000" smtClean="0"/>
              <a:t>Dept. of Electrical Engineering and Information Technology</a:t>
            </a:r>
          </a:p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Dept. of Computer Science (adjunct Professor)</a:t>
            </a:r>
          </a:p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www.es.tu-darmstadt.de                            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58775" y="374650"/>
            <a:ext cx="6734175" cy="895350"/>
          </a:xfrm>
        </p:spPr>
        <p:txBody>
          <a:bodyPr anchor="b" anchorCtr="1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smtClean="0"/>
              <a:t>x</a:t>
            </a:r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734175" cy="944562"/>
          </a:xfrm>
        </p:spPr>
        <p:txBody>
          <a:bodyPr lIns="0" tIns="0" rIns="0" bIns="0"/>
          <a:lstStyle>
            <a:lvl1pPr marL="0" indent="0" algn="ctr">
              <a:spcBef>
                <a:spcPct val="0"/>
              </a:spcBef>
              <a:buFont typeface="Wingdings" pitchFamily="2" charset="2"/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smtClean="0"/>
              <a:t>x. Frontalveranstaltung</a:t>
            </a:r>
          </a:p>
        </p:txBody>
      </p:sp>
    </p:spTree>
    <p:extLst>
      <p:ext uri="{BB962C8B-B14F-4D97-AF65-F5344CB8AC3E}">
        <p14:creationId xmlns:p14="http://schemas.microsoft.com/office/powerpoint/2010/main" val="5523656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13598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732588" cy="83661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19571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066316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729434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 (mit 1 Überschri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7034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0825" y="1484313"/>
            <a:ext cx="4243388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484313"/>
            <a:ext cx="4244975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2124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5120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2285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8110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mezz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58775" y="488950"/>
            <a:ext cx="6877050" cy="838200"/>
          </a:xfrm>
        </p:spPr>
        <p:txBody>
          <a:bodyPr/>
          <a:lstStyle>
            <a:lvl1pPr>
              <a:defRPr sz="3600">
                <a:latin typeface="Bradley Hand ITC" panose="03070402050302030203" pitchFamily="66" charset="0"/>
              </a:defRPr>
            </a:lvl1pPr>
          </a:lstStyle>
          <a:p>
            <a:r>
              <a:rPr lang="de-DE" dirty="0" smtClean="0"/>
              <a:t>Intermezzo</a:t>
            </a:r>
            <a:endParaRPr lang="de-DE" dirty="0"/>
          </a:p>
        </p:txBody>
      </p:sp>
      <p:pic>
        <p:nvPicPr>
          <p:cNvPr id="32770" name="Picture 2" descr="katieyunholmes: smiley face clip art animated - ClipArt Best ...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3933056"/>
            <a:ext cx="2304256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hteck 2"/>
          <p:cNvSpPr/>
          <p:nvPr userDrawn="1"/>
        </p:nvSpPr>
        <p:spPr>
          <a:xfrm>
            <a:off x="6793222" y="6237312"/>
            <a:ext cx="2234906" cy="2426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http://cliparts.co/clipart/2613703</a:t>
            </a:r>
            <a:endParaRPr lang="en-US" sz="105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7430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1028" name="SlideTitle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8770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Mastertitelformat bearbeiten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484313"/>
            <a:ext cx="8640763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 smtClean="0"/>
              <a:t>Mastertextformat bearbeiten</a:t>
            </a:r>
          </a:p>
          <a:p>
            <a:pPr lvl="1"/>
            <a:r>
              <a:rPr lang="de-DE" altLang="de-DE" dirty="0" smtClean="0"/>
              <a:t>Zweite Ebene</a:t>
            </a:r>
          </a:p>
          <a:p>
            <a:pPr lvl="2"/>
            <a:r>
              <a:rPr lang="de-DE" altLang="de-DE" dirty="0" smtClean="0"/>
              <a:t>Dritte Ebene</a:t>
            </a:r>
          </a:p>
          <a:p>
            <a:pPr lvl="3"/>
            <a:r>
              <a:rPr lang="de-DE" altLang="de-DE" dirty="0" smtClean="0"/>
              <a:t>Vierte Ebene</a:t>
            </a:r>
          </a:p>
          <a:p>
            <a:pPr lvl="4"/>
            <a:r>
              <a:rPr lang="de-DE" altLang="de-DE" dirty="0" smtClean="0"/>
              <a:t>Fünfte Ebene</a:t>
            </a:r>
          </a:p>
        </p:txBody>
      </p:sp>
      <p:sp>
        <p:nvSpPr>
          <p:cNvPr id="1030" name="Rectangle 7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pic>
        <p:nvPicPr>
          <p:cNvPr id="1031" name="Picture 8" descr="tud_logo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Line 9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33" name="Rectangle 10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chemeClr val="tx1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1034" name="Rectangle 11"/>
          <p:cNvSpPr>
            <a:spLocks noChangeArrowheads="1"/>
          </p:cNvSpPr>
          <p:nvPr/>
        </p:nvSpPr>
        <p:spPr bwMode="auto">
          <a:xfrm>
            <a:off x="6732588" y="6524625"/>
            <a:ext cx="1798637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de-DE" sz="1000" smtClean="0">
                <a:solidFill>
                  <a:srgbClr val="B5B5B5"/>
                </a:solidFill>
              </a:rPr>
              <a:t>ES – Real-Time Systems Lab</a:t>
            </a:r>
            <a:endParaRPr lang="de-DE" altLang="de-DE" sz="1000" smtClean="0">
              <a:solidFill>
                <a:srgbClr val="B5B5B5"/>
              </a:solidFill>
            </a:endParaRPr>
          </a:p>
        </p:txBody>
      </p:sp>
      <p:graphicFrame>
        <p:nvGraphicFramePr>
          <p:cNvPr id="1035" name="Object 13"/>
          <p:cNvGraphicFramePr>
            <a:graphicFrameLocks noChangeAspect="1"/>
          </p:cNvGraphicFramePr>
          <p:nvPr/>
        </p:nvGraphicFramePr>
        <p:xfrm>
          <a:off x="8604250" y="6348413"/>
          <a:ext cx="539750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1" r:id="rId15" imgW="1038370" imgH="980952" progId="">
                  <p:embed/>
                </p:oleObj>
              </mc:Choice>
              <mc:Fallback>
                <p:oleObj r:id="rId15" imgW="1038370" imgH="980952" progId="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250" y="6348413"/>
                        <a:ext cx="539750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6" name="Rectangle 14"/>
          <p:cNvSpPr>
            <a:spLocks noChangeArrowheads="1"/>
          </p:cNvSpPr>
          <p:nvPr userDrawn="1"/>
        </p:nvSpPr>
        <p:spPr bwMode="auto">
          <a:xfrm>
            <a:off x="358775" y="6510338"/>
            <a:ext cx="8531225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defRPr/>
            </a:pPr>
            <a:fld id="{EF8813FE-BD69-4BC4-83E6-F8FF270E1A2A}" type="slidenum">
              <a:rPr lang="en-GB" altLang="de-DE" sz="1600" smtClean="0">
                <a:solidFill>
                  <a:srgbClr val="000000"/>
                </a:solidFill>
              </a:rPr>
              <a:pPr algn="l" eaLnBrk="1" hangingPunct="1">
                <a:lnSpc>
                  <a:spcPct val="100000"/>
                </a:lnSpc>
                <a:defRPr/>
              </a:pPr>
              <a:t>‹Nr.›</a:t>
            </a:fld>
            <a:r>
              <a:rPr lang="en-GB" altLang="de-DE" sz="1000" smtClean="0">
                <a:solidFill>
                  <a:srgbClr val="000000"/>
                </a:solidFill>
              </a:rPr>
              <a:t> | </a:t>
            </a:r>
            <a:fld id="{2CAB4134-E128-4F52-9610-9693FD68ADC1}" type="datetime1">
              <a:rPr lang="de-DE" altLang="de-DE" sz="1000" smtClean="0">
                <a:solidFill>
                  <a:srgbClr val="000000"/>
                </a:solidFill>
              </a:rPr>
              <a:pPr algn="l" eaLnBrk="1" hangingPunct="1">
                <a:lnSpc>
                  <a:spcPct val="100000"/>
                </a:lnSpc>
                <a:defRPr/>
              </a:pPr>
              <a:t>09.09.2015</a:t>
            </a:fld>
            <a:r>
              <a:rPr lang="en-GB" altLang="de-DE" sz="1000" smtClean="0">
                <a:solidFill>
                  <a:srgbClr val="000000"/>
                </a:solidFill>
              </a:rPr>
              <a:t>  |  </a:t>
            </a:r>
            <a:r>
              <a:rPr lang="en-US" altLang="de-DE" sz="1000" smtClean="0">
                <a:solidFill>
                  <a:srgbClr val="000000"/>
                </a:solidFill>
              </a:rPr>
              <a:t>Programmierpraktikum C und C++</a:t>
            </a:r>
            <a:endParaRPr lang="en-GB" altLang="de-DE" sz="1000" smtClean="0">
              <a:solidFill>
                <a:srgbClr val="000000"/>
              </a:solidFill>
            </a:endParaRPr>
          </a:p>
          <a:p>
            <a:pPr algn="l" eaLnBrk="1">
              <a:lnSpc>
                <a:spcPct val="100000"/>
              </a:lnSpc>
              <a:buSzPct val="45000"/>
              <a:buFont typeface="Wingdings" pitchFamily="2" charset="2"/>
              <a:buNone/>
              <a:defRPr/>
            </a:pPr>
            <a:endParaRPr lang="en-GB" altLang="de-DE" sz="1000" smtClean="0">
              <a:solidFill>
                <a:srgbClr val="000000"/>
              </a:solidFill>
              <a:latin typeface="Times New Roman" pitchFamily="16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9" r:id="rId1"/>
    <p:sldLayoutId id="2147484067" r:id="rId2"/>
    <p:sldLayoutId id="2147484068" r:id="rId3"/>
    <p:sldLayoutId id="2147484091" r:id="rId4"/>
    <p:sldLayoutId id="2147484069" r:id="rId5"/>
    <p:sldLayoutId id="2147484070" r:id="rId6"/>
    <p:sldLayoutId id="2147484071" r:id="rId7"/>
    <p:sldLayoutId id="2147484072" r:id="rId8"/>
    <p:sldLayoutId id="2147484090" r:id="rId9"/>
    <p:sldLayoutId id="2147484073" r:id="rId10"/>
    <p:sldLayoutId id="2147484089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000" b="0">
          <a:solidFill>
            <a:schemeClr val="tx1"/>
          </a:solidFill>
          <a:latin typeface="+mn-lt"/>
          <a:ea typeface="+mn-ea"/>
          <a:cs typeface="+mn-cs"/>
        </a:defRPr>
      </a:lvl1pPr>
      <a:lvl2pPr marL="349250" indent="-16827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2pPr>
      <a:lvl3pPr marL="538163" indent="-18732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3pPr>
      <a:lvl4pPr marL="717550" indent="-17303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4pPr>
      <a:lvl5pPr marL="908050" indent="-1889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13652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Zusatzfragen</a:t>
            </a:r>
            <a:r>
              <a:rPr lang="en-US" dirty="0" smtClean="0"/>
              <a:t> Evaluation</a:t>
            </a:r>
            <a:endParaRPr lang="en-US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r>
              <a:rPr lang="en-US" b="1" dirty="0" smtClean="0"/>
              <a:t>5.1 </a:t>
            </a:r>
            <a:r>
              <a:rPr lang="en-US" b="1" dirty="0" err="1" smtClean="0"/>
              <a:t>Es</a:t>
            </a:r>
            <a:r>
              <a:rPr lang="en-US" b="1" dirty="0" smtClean="0"/>
              <a:t> </a:t>
            </a:r>
            <a:r>
              <a:rPr lang="en-US" b="1" dirty="0" err="1" smtClean="0"/>
              <a:t>sollte</a:t>
            </a:r>
            <a:r>
              <a:rPr lang="en-US" b="1" dirty="0" smtClean="0"/>
              <a:t> </a:t>
            </a:r>
            <a:r>
              <a:rPr lang="en-US" b="1" dirty="0" err="1" smtClean="0"/>
              <a:t>eine</a:t>
            </a:r>
            <a:r>
              <a:rPr lang="en-US" b="1" dirty="0" smtClean="0"/>
              <a:t> </a:t>
            </a:r>
            <a:r>
              <a:rPr lang="en-US" b="1" dirty="0" err="1" smtClean="0"/>
              <a:t>stärkerer</a:t>
            </a:r>
            <a:r>
              <a:rPr lang="en-US" b="1" dirty="0" smtClean="0"/>
              <a:t> </a:t>
            </a:r>
            <a:r>
              <a:rPr lang="en-US" b="1" dirty="0" err="1" smtClean="0"/>
              <a:t>Fokus</a:t>
            </a:r>
            <a:r>
              <a:rPr lang="en-US" b="1" dirty="0" smtClean="0"/>
              <a:t> auf C++11 </a:t>
            </a:r>
            <a:r>
              <a:rPr lang="en-US" b="1" dirty="0" err="1" smtClean="0"/>
              <a:t>gelegt</a:t>
            </a:r>
            <a:r>
              <a:rPr lang="en-US" b="1" dirty="0" smtClean="0"/>
              <a:t> </a:t>
            </a:r>
            <a:r>
              <a:rPr lang="en-US" b="1" dirty="0" err="1" smtClean="0"/>
              <a:t>werden</a:t>
            </a:r>
            <a:endParaRPr lang="en-US" b="1" dirty="0" smtClean="0"/>
          </a:p>
          <a:p>
            <a:r>
              <a:rPr lang="en-US" b="1" dirty="0" smtClean="0"/>
              <a:t>	(</a:t>
            </a:r>
            <a:r>
              <a:rPr lang="en-US" b="1" dirty="0" err="1" smtClean="0"/>
              <a:t>trifft</a:t>
            </a:r>
            <a:r>
              <a:rPr lang="en-US" b="1" dirty="0" smtClean="0"/>
              <a:t> </a:t>
            </a:r>
            <a:r>
              <a:rPr lang="en-US" b="1" dirty="0" err="1" smtClean="0"/>
              <a:t>zu</a:t>
            </a:r>
            <a:r>
              <a:rPr lang="en-US" b="1" dirty="0" smtClean="0"/>
              <a:t> … </a:t>
            </a:r>
            <a:r>
              <a:rPr lang="en-US" b="1" dirty="0" err="1" smtClean="0"/>
              <a:t>trifft</a:t>
            </a:r>
            <a:r>
              <a:rPr lang="en-US" b="1" dirty="0" smtClean="0"/>
              <a:t> </a:t>
            </a:r>
            <a:r>
              <a:rPr lang="en-US" b="1" dirty="0" err="1" smtClean="0"/>
              <a:t>nicht</a:t>
            </a:r>
            <a:r>
              <a:rPr lang="en-US" b="1" dirty="0" smtClean="0"/>
              <a:t> </a:t>
            </a:r>
            <a:r>
              <a:rPr lang="en-US" b="1" dirty="0" err="1" smtClean="0"/>
              <a:t>zu</a:t>
            </a:r>
            <a:r>
              <a:rPr lang="en-US" b="1" dirty="0" smtClean="0"/>
              <a:t>)</a:t>
            </a:r>
          </a:p>
          <a:p>
            <a:endParaRPr lang="en-US" b="1" dirty="0" smtClean="0"/>
          </a:p>
          <a:p>
            <a:endParaRPr lang="en-US" b="1" dirty="0" smtClean="0"/>
          </a:p>
          <a:p>
            <a:r>
              <a:rPr lang="en-US" b="1" dirty="0" smtClean="0"/>
              <a:t>5.2 </a:t>
            </a:r>
            <a:r>
              <a:rPr lang="en-US" b="1" dirty="0" err="1" smtClean="0"/>
              <a:t>Es</a:t>
            </a:r>
            <a:r>
              <a:rPr lang="en-US" b="1" dirty="0" smtClean="0"/>
              <a:t> </a:t>
            </a:r>
            <a:r>
              <a:rPr lang="en-US" b="1" dirty="0" err="1" smtClean="0"/>
              <a:t>sollte</a:t>
            </a:r>
            <a:r>
              <a:rPr lang="en-US" b="1" dirty="0" smtClean="0"/>
              <a:t> </a:t>
            </a:r>
            <a:r>
              <a:rPr lang="en-US" b="1" dirty="0" err="1" smtClean="0"/>
              <a:t>ein</a:t>
            </a:r>
            <a:r>
              <a:rPr lang="en-US" b="1" dirty="0" smtClean="0"/>
              <a:t> </a:t>
            </a:r>
            <a:r>
              <a:rPr lang="en-US" b="1" dirty="0" err="1" smtClean="0"/>
              <a:t>stärkerer</a:t>
            </a:r>
            <a:r>
              <a:rPr lang="en-US" b="1" dirty="0" smtClean="0"/>
              <a:t> </a:t>
            </a:r>
            <a:r>
              <a:rPr lang="en-US" b="1" dirty="0" err="1" smtClean="0"/>
              <a:t>Fokus</a:t>
            </a:r>
            <a:r>
              <a:rPr lang="en-US" b="1" dirty="0" smtClean="0"/>
              <a:t> auf C </a:t>
            </a:r>
            <a:r>
              <a:rPr lang="en-US" b="1" dirty="0" err="1" smtClean="0"/>
              <a:t>gelegt</a:t>
            </a:r>
            <a:r>
              <a:rPr lang="en-US" b="1" dirty="0" smtClean="0"/>
              <a:t> </a:t>
            </a:r>
            <a:r>
              <a:rPr lang="en-US" b="1" dirty="0" err="1" smtClean="0"/>
              <a:t>werden</a:t>
            </a:r>
            <a:endParaRPr lang="en-US" b="1" dirty="0" smtClean="0"/>
          </a:p>
          <a:p>
            <a:r>
              <a:rPr lang="en-US" b="1" dirty="0"/>
              <a:t>	(</a:t>
            </a:r>
            <a:r>
              <a:rPr lang="en-US" b="1" dirty="0" err="1"/>
              <a:t>trifft</a:t>
            </a:r>
            <a:r>
              <a:rPr lang="en-US" b="1" dirty="0"/>
              <a:t> </a:t>
            </a:r>
            <a:r>
              <a:rPr lang="en-US" b="1" dirty="0" err="1"/>
              <a:t>zu</a:t>
            </a:r>
            <a:r>
              <a:rPr lang="en-US" b="1" dirty="0"/>
              <a:t> … </a:t>
            </a:r>
            <a:r>
              <a:rPr lang="en-US" b="1" dirty="0" err="1"/>
              <a:t>trifft</a:t>
            </a:r>
            <a:r>
              <a:rPr lang="en-US" b="1" dirty="0"/>
              <a:t> </a:t>
            </a:r>
            <a:r>
              <a:rPr lang="en-US" b="1" dirty="0" err="1"/>
              <a:t>nicht</a:t>
            </a:r>
            <a:r>
              <a:rPr lang="en-US" b="1" dirty="0"/>
              <a:t> </a:t>
            </a:r>
            <a:r>
              <a:rPr lang="en-US" b="1" dirty="0" err="1"/>
              <a:t>zu</a:t>
            </a:r>
            <a:r>
              <a:rPr lang="en-US" b="1" dirty="0"/>
              <a:t>)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42479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V_Vorlage_SE1_TUCD">
  <a:themeElements>
    <a:clrScheme name="FV_Vorlage_SE1_TUC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DCA00"/>
      </a:accent1>
      <a:accent2>
        <a:srgbClr val="005AA9"/>
      </a:accent2>
      <a:accent3>
        <a:srgbClr val="FFFFFF"/>
      </a:accent3>
      <a:accent4>
        <a:srgbClr val="000000"/>
      </a:accent4>
      <a:accent5>
        <a:srgbClr val="FEE1AA"/>
      </a:accent5>
      <a:accent6>
        <a:srgbClr val="005199"/>
      </a:accent6>
      <a:hlink>
        <a:srgbClr val="005AA9"/>
      </a:hlink>
      <a:folHlink>
        <a:srgbClr val="B5B5B5"/>
      </a:folHlink>
    </a:clrScheme>
    <a:fontScheme name="FV_Vorlage_SE1_TUC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>
          <a:solidFill>
            <a:srgbClr val="000000"/>
          </a:solidFill>
          <a:miter lim="800000"/>
          <a:headEnd/>
          <a:tailEnd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</a:extLst>
      </a:spPr>
      <a:bodyPr>
        <a:spAutoFit/>
      </a:bodyPr>
      <a:lstStyle>
        <a:defPPr eaLnBrk="1" hangingPunct="1">
          <a:spcBef>
            <a:spcPct val="0"/>
          </a:spcBef>
          <a:buSzTx/>
          <a:buFont typeface="Arial" charset="0"/>
          <a:buNone/>
          <a:defRPr sz="1400" dirty="0" err="1">
            <a:solidFill>
              <a:srgbClr val="7F0055"/>
            </a:solidFill>
            <a:latin typeface="Consolas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Lucida Sans Unicode" pitchFamily="34" charset="0"/>
            <a:cs typeface="Lucida Sans Unicode" pitchFamily="34" charset="0"/>
          </a:defRPr>
        </a:defPPr>
      </a:lstStyle>
    </a:lnDef>
  </a:objectDefaults>
  <a:extraClrSchemeLst>
    <a:extraClrScheme>
      <a:clrScheme name="FV_Vorlage_SE1_TUC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DCA00"/>
        </a:accent1>
        <a:accent2>
          <a:srgbClr val="005AA9"/>
        </a:accent2>
        <a:accent3>
          <a:srgbClr val="FFFFFF"/>
        </a:accent3>
        <a:accent4>
          <a:srgbClr val="000000"/>
        </a:accent4>
        <a:accent5>
          <a:srgbClr val="FEE1AA"/>
        </a:accent5>
        <a:accent6>
          <a:srgbClr val="005199"/>
        </a:accent6>
        <a:hlink>
          <a:srgbClr val="005AA9"/>
        </a:hlink>
        <a:folHlink>
          <a:srgbClr val="B5B5B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FV_Vorlage_SE1_TUCD</Template>
  <TotalTime>0</TotalTime>
  <Words>14</Words>
  <Application>Microsoft Office PowerPoint</Application>
  <PresentationFormat>Bildschirmpräsentation (4:3)</PresentationFormat>
  <Paragraphs>10</Paragraphs>
  <Slides>1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0</vt:i4>
      </vt:variant>
      <vt:variant>
        <vt:lpstr>Folientitel</vt:lpstr>
      </vt:variant>
      <vt:variant>
        <vt:i4>1</vt:i4>
      </vt:variant>
    </vt:vector>
  </HeadingPairs>
  <TitlesOfParts>
    <vt:vector size="8" baseType="lpstr">
      <vt:lpstr>Arial</vt:lpstr>
      <vt:lpstr>Bradley Hand ITC</vt:lpstr>
      <vt:lpstr>Lucida Sans Unicode</vt:lpstr>
      <vt:lpstr>Stafford</vt:lpstr>
      <vt:lpstr>Times New Roman</vt:lpstr>
      <vt:lpstr>Wingdings</vt:lpstr>
      <vt:lpstr>FV_Vorlage_SE1_TUCD</vt:lpstr>
      <vt:lpstr>Zusatzfragen Evaluation</vt:lpstr>
    </vt:vector>
  </TitlesOfParts>
  <Company>TU Darmstadt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Programmierpraktikum C und C++</dc:title>
  <dc:creator>Roland Kluge</dc:creator>
  <cp:lastModifiedBy>Roland Kluge</cp:lastModifiedBy>
  <cp:revision>993</cp:revision>
  <dcterms:created xsi:type="dcterms:W3CDTF">2008-08-19T13:25:11Z</dcterms:created>
  <dcterms:modified xsi:type="dcterms:W3CDTF">2015-09-09T06:11:19Z</dcterms:modified>
</cp:coreProperties>
</file>