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6"/>
  </p:notesMasterIdLst>
  <p:handoutMasterIdLst>
    <p:handoutMasterId r:id="rId187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298" r:id="rId34"/>
    <p:sldId id="299" r:id="rId35"/>
    <p:sldId id="300" r:id="rId36"/>
    <p:sldId id="446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443" r:id="rId47"/>
    <p:sldId id="312" r:id="rId48"/>
    <p:sldId id="313" r:id="rId49"/>
    <p:sldId id="314" r:id="rId50"/>
    <p:sldId id="315" r:id="rId51"/>
    <p:sldId id="318" r:id="rId52"/>
    <p:sldId id="316" r:id="rId53"/>
    <p:sldId id="317" r:id="rId54"/>
    <p:sldId id="319" r:id="rId55"/>
    <p:sldId id="444" r:id="rId56"/>
    <p:sldId id="467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458" r:id="rId71"/>
    <p:sldId id="333" r:id="rId72"/>
    <p:sldId id="334" r:id="rId73"/>
    <p:sldId id="335" r:id="rId74"/>
    <p:sldId id="336" r:id="rId75"/>
    <p:sldId id="337" r:id="rId76"/>
    <p:sldId id="338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8" r:id="rId94"/>
    <p:sldId id="356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441" r:id="rId108"/>
    <p:sldId id="371" r:id="rId109"/>
    <p:sldId id="372" r:id="rId110"/>
    <p:sldId id="373" r:id="rId111"/>
    <p:sldId id="374" r:id="rId112"/>
    <p:sldId id="376" r:id="rId113"/>
    <p:sldId id="460" r:id="rId114"/>
    <p:sldId id="377" r:id="rId115"/>
    <p:sldId id="464" r:id="rId116"/>
    <p:sldId id="380" r:id="rId117"/>
    <p:sldId id="381" r:id="rId118"/>
    <p:sldId id="382" r:id="rId119"/>
    <p:sldId id="383" r:id="rId120"/>
    <p:sldId id="384" r:id="rId121"/>
    <p:sldId id="379" r:id="rId122"/>
    <p:sldId id="385" r:id="rId123"/>
    <p:sldId id="461" r:id="rId124"/>
    <p:sldId id="387" r:id="rId125"/>
    <p:sldId id="388" r:id="rId126"/>
    <p:sldId id="389" r:id="rId127"/>
    <p:sldId id="462" r:id="rId128"/>
    <p:sldId id="463" r:id="rId129"/>
    <p:sldId id="459" r:id="rId130"/>
    <p:sldId id="392" r:id="rId131"/>
    <p:sldId id="393" r:id="rId132"/>
    <p:sldId id="465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66" r:id="rId143"/>
    <p:sldId id="403" r:id="rId144"/>
    <p:sldId id="404" r:id="rId145"/>
    <p:sldId id="405" r:id="rId146"/>
    <p:sldId id="408" r:id="rId147"/>
    <p:sldId id="406" r:id="rId148"/>
    <p:sldId id="407" r:id="rId149"/>
    <p:sldId id="409" r:id="rId150"/>
    <p:sldId id="410" r:id="rId151"/>
    <p:sldId id="411" r:id="rId152"/>
    <p:sldId id="412" r:id="rId153"/>
    <p:sldId id="44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52" r:id="rId170"/>
    <p:sldId id="451" r:id="rId171"/>
    <p:sldId id="453" r:id="rId172"/>
    <p:sldId id="439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48" r:id="rId18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66"/>
            <p14:sldId id="403"/>
            <p14:sldId id="404"/>
            <p14:sldId id="405"/>
            <p14:sldId id="408"/>
            <p14:sldId id="406"/>
            <p14:sldId id="407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>
        <p:scale>
          <a:sx n="100" d="100"/>
          <a:sy n="100" d="100"/>
        </p:scale>
        <p:origin x="898" y="-950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</a:t>
            </a:r>
            <a:r>
              <a:rPr lang="en-US" baseline="0" dirty="0" smtClean="0"/>
              <a:t>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zwingend</a:t>
            </a:r>
            <a:r>
              <a:rPr lang="en-US" baseline="0" dirty="0" smtClean="0"/>
              <a:t> (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vermutlich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durch</a:t>
            </a:r>
            <a:r>
              <a:rPr lang="en-US" baseline="0" dirty="0" smtClean="0">
                <a:sym typeface="Wingdings" panose="05000000000000000000" pitchFamily="2" charset="2"/>
              </a:rPr>
              <a:t> das </a:t>
            </a:r>
            <a:r>
              <a:rPr lang="en-US" baseline="0" dirty="0" err="1" smtClean="0">
                <a:sym typeface="Wingdings" panose="05000000000000000000" pitchFamily="2" charset="2"/>
              </a:rPr>
              <a:t>gewählte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Optimierungslevel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bestimmt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cpp-Dateien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143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Zeiger auf Methoden: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152363" y="3193859"/>
            <a:ext cx="2970213" cy="717550"/>
          </a:xfrm>
          <a:prstGeom prst="wedgeRoundRectCallout">
            <a:avLst>
              <a:gd name="adj1" fmla="val -78318"/>
              <a:gd name="adj2" fmla="val 145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Exkurs: </a:t>
            </a:r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9512" y="2736155"/>
            <a:ext cx="5256212" cy="28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99112" y="1584222"/>
            <a:ext cx="3273425" cy="868362"/>
          </a:xfrm>
          <a:prstGeom prst="wedgeRoundRectCallout">
            <a:avLst>
              <a:gd name="adj1" fmla="val -124461"/>
              <a:gd name="adj2" fmla="val 109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72087" y="5445224"/>
            <a:ext cx="3600450" cy="868362"/>
          </a:xfrm>
          <a:prstGeom prst="wedgeRoundRectCallout">
            <a:avLst>
              <a:gd name="adj1" fmla="val -114479"/>
              <a:gd name="adj2" fmla="val -731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erleichtern</a:t>
            </a:r>
            <a:r>
              <a:rPr lang="en-US" dirty="0" smtClean="0"/>
              <a:t>? </a:t>
            </a:r>
            <a:r>
              <a:rPr lang="en-US" dirty="0" err="1" smtClean="0"/>
              <a:t>Schwierig</a:t>
            </a:r>
            <a:r>
              <a:rPr lang="en-US" dirty="0" smtClean="0"/>
              <a:t>…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Prozedurale</a:t>
            </a:r>
            <a:r>
              <a:rPr lang="en-US" dirty="0" smtClean="0"/>
              <a:t> / </a:t>
            </a:r>
            <a:r>
              <a:rPr lang="en-US" dirty="0" err="1" smtClean="0"/>
              <a:t>Objektorientierte</a:t>
            </a:r>
            <a:r>
              <a:rPr lang="en-US" dirty="0" smtClean="0"/>
              <a:t> / 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= default;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schon</a:t>
            </a: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 err="1" smtClean="0">
                <a:sym typeface="Wingdings" panose="05000000000000000000" pitchFamily="2" charset="2"/>
              </a:rPr>
              <a:t>Übung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undefined behavior (</a:t>
            </a:r>
            <a:r>
              <a:rPr lang="en-US" dirty="0" err="1" smtClean="0"/>
              <a:t>z.B</a:t>
            </a:r>
            <a:r>
              <a:rPr lang="en-US" dirty="0" smtClean="0"/>
              <a:t>. Array/String, …)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oder nebenbei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bezieht sich immer auf das „Nächstliegende</a:t>
            </a:r>
            <a:r>
              <a:rPr lang="de-DE" dirty="0" smtClean="0">
                <a:solidFill>
                  <a:schemeClr val="bg1"/>
                </a:solidFill>
              </a:rPr>
              <a:t>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smtClean="0"/>
              <a:t>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2</a:t>
            </a:r>
            <a:r>
              <a:rPr lang="en-US" sz="1600" dirty="0" smtClean="0"/>
              <a:t>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</a:t>
            </a:r>
            <a:r>
              <a:rPr lang="de-DE" b="1" dirty="0" err="1" smtClean="0">
                <a:solidFill>
                  <a:schemeClr val="bg1"/>
                </a:solidFill>
              </a:rPr>
              <a:t>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2400" b="1" dirty="0" smtClean="0"/>
              <a:t>Alternative </a:t>
            </a:r>
            <a:r>
              <a:rPr lang="en-US" sz="2400" b="1" dirty="0" err="1" smtClean="0"/>
              <a:t>Veranstaltungen</a:t>
            </a:r>
            <a:r>
              <a:rPr lang="en-US" sz="2400" b="1" dirty="0" smtClean="0"/>
              <a:t> an der TU Darmstadt: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Modern C++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Programmierung in der Automatisierungstechnik in C/C++ (V1+Ü1)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10960</Words>
  <Application>Microsoft Office PowerPoint</Application>
  <PresentationFormat>Bildschirmpräsentation (4:3)</PresentationFormat>
  <Paragraphs>3559</Paragraphs>
  <Slides>184</Slides>
  <Notes>70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184</vt:i4>
      </vt:variant>
    </vt:vector>
  </HeadingPairs>
  <TitlesOfParts>
    <vt:vector size="197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Demo: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Exkurs: C++-FAQ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Verschiedene Strategien als Unterklassen</vt:lpstr>
      <vt:lpstr>Lösung ohne und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 und Funktoren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Exkurs: Zeiger auf Methoden: Beispiel</vt:lpstr>
      <vt:lpstr>Exkurs: 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1098</cp:revision>
  <dcterms:created xsi:type="dcterms:W3CDTF">2008-08-19T13:25:11Z</dcterms:created>
  <dcterms:modified xsi:type="dcterms:W3CDTF">2015-09-08T13:12:53Z</dcterms:modified>
</cp:coreProperties>
</file>