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454" r:id="rId2"/>
    <p:sldId id="455" r:id="rId3"/>
    <p:sldId id="456" r:id="rId4"/>
    <p:sldId id="457" r:id="rId5"/>
    <p:sldId id="458" r:id="rId6"/>
    <p:sldId id="459" r:id="rId7"/>
    <p:sldId id="460" r:id="rId8"/>
    <p:sldId id="461" r:id="rId9"/>
    <p:sldId id="462" r:id="rId10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70" d="100"/>
          <a:sy n="70" d="100"/>
        </p:scale>
        <p:origin x="1762" y="34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" r:id="rId15" imgW="1038370" imgH="980952" progId="">
                  <p:embed/>
                </p:oleObj>
              </mc:Choice>
              <mc:Fallback>
                <p:oleObj r:id="rId15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09.09.2015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isocpp.org/wiki/faq/const-correctnes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2: </a:t>
            </a:r>
            <a:r>
              <a:rPr lang="en-US" dirty="0" err="1" smtClean="0"/>
              <a:t>Rückschau</a:t>
            </a:r>
            <a:r>
              <a:rPr lang="en-US" dirty="0" smtClean="0"/>
              <a:t> und Warm Up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dirty="0" smtClean="0"/>
              <a:t>Feedback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ersten</a:t>
            </a:r>
            <a:r>
              <a:rPr lang="en-US" dirty="0" smtClean="0"/>
              <a:t> </a:t>
            </a:r>
            <a:r>
              <a:rPr lang="en-US" dirty="0" err="1" smtClean="0"/>
              <a:t>Übung</a:t>
            </a:r>
            <a:r>
              <a:rPr lang="en-US" dirty="0" smtClean="0"/>
              <a:t>? 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Was war gut?</a:t>
            </a:r>
          </a:p>
          <a:p>
            <a:pPr marL="692150" lvl="1" indent="-342900">
              <a:buFontTx/>
              <a:buChar char="-"/>
            </a:pPr>
            <a:r>
              <a:rPr lang="en-US" dirty="0"/>
              <a:t>W</a:t>
            </a:r>
            <a:r>
              <a:rPr lang="en-US" dirty="0" smtClean="0"/>
              <a:t>as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verbessern</a:t>
            </a:r>
            <a:r>
              <a:rPr lang="en-US" dirty="0" smtClean="0"/>
              <a:t>?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Bitte</a:t>
            </a:r>
            <a:r>
              <a:rPr lang="en-US" dirty="0" smtClean="0"/>
              <a:t> den </a:t>
            </a:r>
            <a:r>
              <a:rPr lang="en-US" dirty="0" err="1" smtClean="0"/>
              <a:t>Fortschritt</a:t>
            </a:r>
            <a:r>
              <a:rPr lang="en-US" dirty="0" smtClean="0"/>
              <a:t> auf der </a:t>
            </a:r>
            <a:r>
              <a:rPr lang="en-US" dirty="0" err="1" smtClean="0"/>
              <a:t>Unterschriftenliste</a:t>
            </a:r>
            <a:r>
              <a:rPr lang="en-US" dirty="0"/>
              <a:t> </a:t>
            </a:r>
            <a:r>
              <a:rPr lang="en-US" dirty="0" smtClean="0"/>
              <a:t>per Stich </a:t>
            </a:r>
            <a:r>
              <a:rPr lang="en-US" dirty="0" err="1" smtClean="0"/>
              <a:t>markieren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Aktueller</a:t>
            </a:r>
            <a:r>
              <a:rPr lang="en-US" b="1" dirty="0" smtClean="0"/>
              <a:t> Stand </a:t>
            </a:r>
            <a:r>
              <a:rPr lang="en-US" dirty="0" smtClean="0"/>
              <a:t>der </a:t>
            </a:r>
            <a:r>
              <a:rPr lang="en-US" dirty="0" err="1" smtClean="0"/>
              <a:t>Übungsbearbeitung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Mindestens</a:t>
            </a:r>
            <a:r>
              <a:rPr lang="en-US" dirty="0" smtClean="0"/>
              <a:t> </a:t>
            </a:r>
            <a:r>
              <a:rPr lang="en-US" b="1" dirty="0" err="1" smtClean="0"/>
              <a:t>einmal</a:t>
            </a:r>
            <a:r>
              <a:rPr lang="en-US" b="1" dirty="0" smtClean="0"/>
              <a:t> am Tag</a:t>
            </a:r>
            <a:r>
              <a:rPr lang="en-US" dirty="0" smtClean="0"/>
              <a:t>…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… </a:t>
            </a:r>
            <a:r>
              <a:rPr lang="en-US" dirty="0" err="1" smtClean="0"/>
              <a:t>Übungsrepository</a:t>
            </a:r>
            <a:r>
              <a:rPr lang="en-US" dirty="0" smtClean="0"/>
              <a:t> </a:t>
            </a:r>
            <a:r>
              <a:rPr lang="en-US" dirty="0" err="1" smtClean="0"/>
              <a:t>pullen</a:t>
            </a:r>
            <a:endParaRPr lang="en-US" dirty="0"/>
          </a:p>
          <a:p>
            <a:pPr marL="692150" lvl="1" indent="-342900">
              <a:buFontTx/>
              <a:buChar char="-"/>
            </a:pPr>
            <a:r>
              <a:rPr lang="en-US" dirty="0" smtClean="0"/>
              <a:t>… ins Moodle </a:t>
            </a:r>
            <a:r>
              <a:rPr lang="en-US" dirty="0" err="1" smtClean="0"/>
              <a:t>schauen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ym typeface="Wingdings" panose="05000000000000000000" pitchFamily="2" charset="2"/>
              </a:rPr>
              <a:t>Tipps</a:t>
            </a:r>
            <a:r>
              <a:rPr lang="en-US" dirty="0" smtClean="0">
                <a:sym typeface="Wingdings" panose="05000000000000000000" pitchFamily="2" charset="2"/>
              </a:rPr>
              <a:t> und </a:t>
            </a:r>
            <a:r>
              <a:rPr lang="en-US" dirty="0" err="1" smtClean="0">
                <a:sym typeface="Wingdings" panose="05000000000000000000" pitchFamily="2" charset="2"/>
              </a:rPr>
              <a:t>Hinweise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Manchmal</a:t>
            </a:r>
            <a:r>
              <a:rPr lang="en-US" dirty="0" smtClean="0"/>
              <a:t> </a:t>
            </a:r>
            <a:r>
              <a:rPr lang="en-US" dirty="0" err="1" smtClean="0"/>
              <a:t>hilft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dirty="0" smtClean="0"/>
              <a:t>Die </a:t>
            </a:r>
            <a:r>
              <a:rPr lang="en-US" dirty="0" err="1" smtClean="0"/>
              <a:t>Ordner</a:t>
            </a:r>
            <a:r>
              <a:rPr lang="en-US" dirty="0" smtClean="0"/>
              <a:t> </a:t>
            </a:r>
            <a:r>
              <a:rPr lang="en-US" b="1" dirty="0" smtClean="0"/>
              <a:t>Debug</a:t>
            </a:r>
            <a:r>
              <a:rPr lang="en-US" dirty="0" smtClean="0"/>
              <a:t> (und falls </a:t>
            </a:r>
            <a:r>
              <a:rPr lang="en-US" dirty="0" err="1" smtClean="0"/>
              <a:t>vorhanden</a:t>
            </a:r>
            <a:r>
              <a:rPr lang="en-US" dirty="0" smtClean="0"/>
              <a:t> </a:t>
            </a:r>
            <a:r>
              <a:rPr lang="en-US" b="1" dirty="0" smtClean="0"/>
              <a:t>Release</a:t>
            </a:r>
            <a:r>
              <a:rPr lang="en-US" dirty="0" smtClean="0"/>
              <a:t>)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b="1" dirty="0" err="1" smtClean="0"/>
              <a:t>löschen</a:t>
            </a:r>
            <a:endParaRPr lang="en-US" b="1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dirty="0" smtClean="0"/>
              <a:t>Das </a:t>
            </a:r>
            <a:r>
              <a:rPr lang="en-US" dirty="0" err="1" smtClean="0"/>
              <a:t>Projekt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b="1" dirty="0" err="1" smtClean="0"/>
              <a:t>schließen</a:t>
            </a:r>
            <a:r>
              <a:rPr lang="en-US" dirty="0" smtClean="0"/>
              <a:t> und </a:t>
            </a:r>
            <a:r>
              <a:rPr lang="en-US" dirty="0" err="1" smtClean="0"/>
              <a:t>wieder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b="1" dirty="0" err="1" smtClean="0"/>
              <a:t>öffnen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7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2: </a:t>
            </a:r>
            <a:r>
              <a:rPr lang="en-US" dirty="0" err="1"/>
              <a:t>Rückschau</a:t>
            </a:r>
            <a:r>
              <a:rPr lang="en-US" dirty="0"/>
              <a:t> und Warm 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dirty="0" err="1" smtClean="0"/>
              <a:t>auftreten</a:t>
            </a:r>
            <a:r>
              <a:rPr lang="en-US" b="1" dirty="0" smtClean="0"/>
              <a:t>?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Gefaltete Ecke 3"/>
          <p:cNvSpPr/>
          <p:nvPr/>
        </p:nvSpPr>
        <p:spPr bwMode="auto">
          <a:xfrm>
            <a:off x="712676" y="1988840"/>
            <a:ext cx="3096344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>
            <a:noAutofit/>
          </a:bodyPr>
          <a:lstStyle/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// main.cpp</a:t>
            </a:r>
          </a:p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include "functions.cpp"</a:t>
            </a:r>
          </a:p>
          <a:p>
            <a:pPr algn="l">
              <a:buSzTx/>
            </a:pP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 main() {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();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return 0;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Gefaltete Ecke 4"/>
          <p:cNvSpPr/>
          <p:nvPr/>
        </p:nvSpPr>
        <p:spPr bwMode="auto">
          <a:xfrm>
            <a:off x="6271084" y="1988840"/>
            <a:ext cx="2620504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 anchorCtr="0">
            <a:noAutofit/>
          </a:bodyPr>
          <a:lstStyle/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//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functions.cpp</a:t>
            </a:r>
          </a:p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#include “functions.hpp”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sz="1400" dirty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sz="1400" dirty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() {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return -12;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}</a:t>
            </a:r>
          </a:p>
          <a:p>
            <a:pPr algn="l">
              <a:buSzTx/>
            </a:pP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6" name="Gefaltete Ecke 5"/>
          <p:cNvSpPr/>
          <p:nvPr/>
        </p:nvSpPr>
        <p:spPr bwMode="auto">
          <a:xfrm>
            <a:off x="3923928" y="1988840"/>
            <a:ext cx="2232248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 anchorCtr="0">
            <a:noAutofit/>
          </a:bodyPr>
          <a:lstStyle/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//functions.hpp</a:t>
            </a:r>
          </a:p>
          <a:p>
            <a:pPr algn="l">
              <a:buSzTx/>
            </a:pPr>
            <a:endParaRPr lang="en-US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en-US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();</a:t>
            </a: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Warm 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 err="1" smtClean="0"/>
              <a:t>Täglich</a:t>
            </a:r>
            <a:r>
              <a:rPr lang="en-US" dirty="0"/>
              <a:t>	</a:t>
            </a:r>
            <a:r>
              <a:rPr lang="en-US" dirty="0" smtClean="0"/>
              <a:t> und		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vergessen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Fragen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C++11 </a:t>
            </a:r>
            <a:r>
              <a:rPr lang="en-US" dirty="0" err="1" smtClean="0"/>
              <a:t>legen</a:t>
            </a:r>
            <a:r>
              <a:rPr lang="en-US" dirty="0" smtClean="0"/>
              <a:t>?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C-</a:t>
            </a:r>
            <a:r>
              <a:rPr lang="en-US" dirty="0" err="1" smtClean="0"/>
              <a:t>Programmierung</a:t>
            </a:r>
            <a:r>
              <a:rPr lang="en-US" dirty="0" smtClean="0"/>
              <a:t> </a:t>
            </a:r>
            <a:r>
              <a:rPr lang="en-US" dirty="0" err="1" smtClean="0"/>
              <a:t>legen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von Cypress/</a:t>
            </a:r>
            <a:r>
              <a:rPr lang="en-US" dirty="0" err="1" smtClean="0"/>
              <a:t>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4521395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pic>
        <p:nvPicPr>
          <p:cNvPr id="2050" name="Picture 2" descr="http://www.bobgroothuis.com/blog/wp-content/uploads/2009/03/216w_push_or_pull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53" r="-2667"/>
          <a:stretch/>
        </p:blipFill>
        <p:spPr bwMode="auto">
          <a:xfrm>
            <a:off x="1619672" y="1628800"/>
            <a:ext cx="936104" cy="897692"/>
          </a:xfrm>
          <a:prstGeom prst="rect">
            <a:avLst/>
          </a:prstGeom>
          <a:noFill/>
          <a:effectLst>
            <a:glow rad="101600">
              <a:srgbClr val="009900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5" t="17348" r="31100" b="8001"/>
          <a:stretch/>
        </p:blipFill>
        <p:spPr>
          <a:xfrm>
            <a:off x="3149575" y="1484313"/>
            <a:ext cx="1295449" cy="13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Warm Up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explicit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C(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:</a:t>
            </a:r>
            <a:r>
              <a:rPr lang="en-US" sz="16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myInt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{}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c.myInt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 bwMode="auto">
          <a:xfrm>
            <a:off x="1187624" y="2636912"/>
            <a:ext cx="1080120" cy="288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 bwMode="auto">
          <a:xfrm>
            <a:off x="3563888" y="5229200"/>
            <a:ext cx="3888432" cy="545539"/>
          </a:xfrm>
          <a:prstGeom prst="wedgeRoundRectCallout">
            <a:avLst>
              <a:gd name="adj1" fmla="val -65625"/>
              <a:gd name="adj2" fmla="val -1353"/>
              <a:gd name="adj3" fmla="val 16667"/>
            </a:avLst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l"/>
            <a:r>
              <a:rPr lang="en-US" sz="1400" b="1">
                <a:solidFill>
                  <a:schemeClr val="bg1"/>
                </a:solidFill>
                <a:latin typeface="Segoe UI" panose="020B0502040204020203" pitchFamily="34" charset="0"/>
              </a:rPr>
              <a:t> Invalid arguments ' Candidates are: void </a:t>
            </a:r>
          </a:p>
          <a:p>
            <a:pPr algn="l"/>
            <a:r>
              <a:rPr lang="en-US" sz="1400" b="1">
                <a:solidFill>
                  <a:schemeClr val="bg1"/>
                </a:solidFill>
                <a:latin typeface="Segoe UI" panose="020B0502040204020203" pitchFamily="34" charset="0"/>
              </a:rPr>
              <a:t> myFunction(C)</a:t>
            </a:r>
            <a:endParaRPr lang="en-US" sz="1400" b="1" dirty="0" err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2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</a:t>
            </a:r>
            <a:r>
              <a:rPr lang="en-US" dirty="0" smtClean="0"/>
              <a:t>4: </a:t>
            </a:r>
            <a:r>
              <a:rPr lang="en-US" dirty="0" err="1"/>
              <a:t>Rückschau</a:t>
            </a:r>
            <a:r>
              <a:rPr lang="en-US" dirty="0"/>
              <a:t> und Warm Up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Die VM-Images </a:t>
            </a:r>
            <a:r>
              <a:rPr lang="en-US" dirty="0" err="1" smtClean="0"/>
              <a:t>liegen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jeweiligen</a:t>
            </a:r>
            <a:r>
              <a:rPr lang="en-US" dirty="0" smtClean="0"/>
              <a:t> Pool-PC und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dirty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gespeichert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C++-</a:t>
            </a:r>
            <a:r>
              <a:rPr lang="en-US" dirty="0" err="1" smtClean="0"/>
              <a:t>Fehler</a:t>
            </a:r>
            <a:r>
              <a:rPr lang="en-US" dirty="0" smtClean="0"/>
              <a:t> </a:t>
            </a:r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b="1" dirty="0" smtClean="0"/>
              <a:t>von </a:t>
            </a:r>
            <a:r>
              <a:rPr lang="en-US" b="1" dirty="0" err="1" smtClean="0"/>
              <a:t>oben</a:t>
            </a:r>
            <a:r>
              <a:rPr lang="en-US" b="1" dirty="0" smtClean="0"/>
              <a:t> </a:t>
            </a:r>
            <a:r>
              <a:rPr lang="en-US" b="1" dirty="0" err="1" smtClean="0"/>
              <a:t>nach</a:t>
            </a:r>
            <a:r>
              <a:rPr lang="en-US" b="1" dirty="0" smtClean="0"/>
              <a:t> </a:t>
            </a:r>
            <a:r>
              <a:rPr lang="en-US" b="1" dirty="0" err="1" smtClean="0"/>
              <a:t>unten</a:t>
            </a:r>
            <a:r>
              <a:rPr lang="en-US" b="1" dirty="0" smtClean="0"/>
              <a:t> </a:t>
            </a:r>
            <a:r>
              <a:rPr lang="en-US" dirty="0" err="1" smtClean="0"/>
              <a:t>durchgehen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Veränderungen</a:t>
            </a:r>
            <a:r>
              <a:rPr lang="en-US" dirty="0" smtClean="0"/>
              <a:t> am </a:t>
            </a:r>
            <a:r>
              <a:rPr lang="en-US" dirty="0" err="1" smtClean="0"/>
              <a:t>Aufzugssimulator</a:t>
            </a:r>
            <a:r>
              <a:rPr lang="en-US" dirty="0" smtClean="0"/>
              <a:t> </a:t>
            </a:r>
            <a:r>
              <a:rPr lang="en-US" b="1" dirty="0" err="1" smtClean="0"/>
              <a:t>inkrementell</a:t>
            </a:r>
            <a:r>
              <a:rPr lang="en-US" b="1" dirty="0" smtClean="0"/>
              <a:t> </a:t>
            </a:r>
            <a:r>
              <a:rPr lang="en-US" b="1" dirty="0" err="1" smtClean="0"/>
              <a:t>durchführen</a:t>
            </a:r>
            <a:r>
              <a:rPr lang="en-US" dirty="0" smtClean="0"/>
              <a:t>,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alles</a:t>
            </a:r>
            <a:r>
              <a:rPr lang="en-US" dirty="0" smtClean="0"/>
              <a:t> auf </a:t>
            </a:r>
            <a:r>
              <a:rPr lang="en-US" dirty="0" err="1" smtClean="0"/>
              <a:t>einmal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Probleme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PersonPtr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r>
              <a:rPr lang="en-US" dirty="0" smtClean="0"/>
              <a:t>!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</a:p>
          <a:p>
            <a:pPr marL="692150" lvl="1" indent="-342900">
              <a:buFontTx/>
              <a:buChar char="-"/>
            </a:pPr>
            <a:r>
              <a:rPr lang="en-US" b="1" dirty="0" smtClean="0">
                <a:sym typeface="Wingdings" panose="05000000000000000000" pitchFamily="2" charset="2"/>
              </a:rPr>
              <a:t>Window -&gt; Preferences -&gt; C/C++ / Code Analysis -&gt; Syntax and Semantic Errors </a:t>
            </a:r>
            <a:r>
              <a:rPr lang="en-US" b="1" dirty="0" err="1" smtClean="0">
                <a:sym typeface="Wingdings" panose="05000000000000000000" pitchFamily="2" charset="2"/>
              </a:rPr>
              <a:t>deaktivieren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oder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auch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feingranularar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b="1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Updates (Pull </a:t>
            </a:r>
            <a:r>
              <a:rPr lang="en-US" dirty="0" smtClean="0">
                <a:sym typeface="Wingdings" panose="05000000000000000000" pitchFamily="2" charset="2"/>
              </a:rPr>
              <a:t> )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>
                <a:sym typeface="Wingdings" panose="05000000000000000000" pitchFamily="2" charset="2"/>
              </a:rPr>
              <a:t>Korrektur</a:t>
            </a:r>
            <a:r>
              <a:rPr lang="en-US" dirty="0" smtClean="0">
                <a:sym typeface="Wingdings" panose="05000000000000000000" pitchFamily="2" charset="2"/>
              </a:rPr>
              <a:t> an </a:t>
            </a:r>
            <a:r>
              <a:rPr lang="en-US" dirty="0" err="1" smtClean="0">
                <a:sym typeface="Wingdings" panose="05000000000000000000" pitchFamily="2" charset="2"/>
              </a:rPr>
              <a:t>Folie</a:t>
            </a:r>
            <a:r>
              <a:rPr lang="en-US" dirty="0" smtClean="0">
                <a:sym typeface="Wingdings" panose="05000000000000000000" pitchFamily="2" charset="2"/>
              </a:rPr>
              <a:t> 118 (</a:t>
            </a:r>
            <a:r>
              <a:rPr lang="en-US" dirty="0" err="1" smtClean="0">
                <a:sym typeface="Wingdings" panose="05000000000000000000" pitchFamily="2" charset="2"/>
              </a:rPr>
              <a:t>korrigierter</a:t>
            </a:r>
            <a:r>
              <a:rPr lang="en-US" dirty="0" smtClean="0">
                <a:sym typeface="Wingdings" panose="05000000000000000000" pitchFamily="2" charset="2"/>
              </a:rPr>
              <a:t> Code </a:t>
            </a:r>
            <a:r>
              <a:rPr lang="en-US" dirty="0" err="1" smtClean="0">
                <a:sym typeface="Wingdings" panose="05000000000000000000" pitchFamily="2" charset="2"/>
              </a:rPr>
              <a:t>für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Mehrfachvererbung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>
                <a:sym typeface="Wingdings" panose="05000000000000000000" pitchFamily="2" charset="2"/>
              </a:rPr>
              <a:t>ExpressionTree-Aufgabe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überarbeitet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kein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delete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mehr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im</a:t>
            </a:r>
            <a:r>
              <a:rPr lang="en-US" dirty="0" smtClean="0">
                <a:sym typeface="Wingdings" panose="05000000000000000000" pitchFamily="2" charset="2"/>
              </a:rPr>
              <a:t> Destruktor)</a:t>
            </a: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Abgerundete rechteckige Legende 3"/>
          <p:cNvSpPr/>
          <p:nvPr/>
        </p:nvSpPr>
        <p:spPr bwMode="auto">
          <a:xfrm>
            <a:off x="5364088" y="430586"/>
            <a:ext cx="1656184" cy="767232"/>
          </a:xfrm>
          <a:prstGeom prst="wedgeRoundRectCallout">
            <a:avLst>
              <a:gd name="adj1" fmla="val -65625"/>
              <a:gd name="adj2" fmla="val -1353"/>
              <a:gd name="adj3" fmla="val 16667"/>
            </a:avLst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 rtlCol="0" anchor="ctr">
            <a:spAutoFit/>
          </a:bodyPr>
          <a:lstStyle/>
          <a:p>
            <a:pPr algn="l"/>
            <a:r>
              <a:rPr lang="en-US" sz="1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Die </a:t>
            </a:r>
            <a:r>
              <a:rPr lang="en-US" sz="1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Folien</a:t>
            </a:r>
            <a:r>
              <a:rPr lang="en-US" sz="1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sind</a:t>
            </a:r>
            <a:r>
              <a:rPr lang="en-US" sz="1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auch</a:t>
            </a:r>
            <a:r>
              <a:rPr lang="en-US" sz="1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im</a:t>
            </a:r>
            <a:r>
              <a:rPr lang="en-US" sz="1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“lecture” Repo.</a:t>
            </a:r>
            <a:endParaRPr lang="en-US" sz="14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32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4: </a:t>
            </a:r>
            <a:r>
              <a:rPr lang="en-US" dirty="0" err="1"/>
              <a:t>Rückschau</a:t>
            </a:r>
            <a:r>
              <a:rPr lang="en-US" dirty="0"/>
              <a:t> und Warm Up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Warum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Rückgabewert</a:t>
            </a:r>
            <a:r>
              <a:rPr lang="en-US" dirty="0" smtClean="0"/>
              <a:t>-Modifier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Wiederholung</a:t>
            </a:r>
            <a:r>
              <a:rPr lang="en-US" dirty="0" smtClean="0"/>
              <a:t>: </a:t>
            </a:r>
            <a:r>
              <a:rPr lang="en-US" dirty="0" err="1" smtClean="0"/>
              <a:t>Polymorphie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363995" y="1988840"/>
            <a:ext cx="4249167" cy="2550371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6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kern="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c) {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-13;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endParaRPr lang="en-US" sz="16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  <a:endParaRPr lang="en-US" sz="16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6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endParaRPr lang="en-US" sz="16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82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5: </a:t>
            </a:r>
            <a:r>
              <a:rPr lang="en-US" dirty="0" err="1" smtClean="0"/>
              <a:t>Rückschau</a:t>
            </a:r>
            <a:r>
              <a:rPr lang="en-US" dirty="0" smtClean="0"/>
              <a:t> und Warm 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err="1" smtClean="0"/>
              <a:t>Schalter</a:t>
            </a:r>
            <a:r>
              <a:rPr lang="en-US" b="1" dirty="0" smtClean="0"/>
              <a:t>-Score</a:t>
            </a:r>
            <a:r>
              <a:rPr lang="en-US" dirty="0" smtClean="0"/>
              <a:t> Tag 4: </a:t>
            </a:r>
            <a:r>
              <a:rPr lang="en-US" sz="3600" b="1" dirty="0" smtClean="0"/>
              <a:t>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Empfohlener</a:t>
            </a:r>
            <a:r>
              <a:rPr lang="en-US" dirty="0" smtClean="0"/>
              <a:t> </a:t>
            </a:r>
            <a:r>
              <a:rPr lang="en-US" dirty="0" err="1" smtClean="0"/>
              <a:t>Artikel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b="1" dirty="0" err="1" smtClean="0"/>
              <a:t>Const</a:t>
            </a:r>
            <a:r>
              <a:rPr lang="en-US" b="1" dirty="0" smtClean="0"/>
              <a:t> Correctness</a:t>
            </a:r>
            <a:r>
              <a:rPr lang="en-US" dirty="0" smtClean="0"/>
              <a:t>:</a:t>
            </a:r>
          </a:p>
          <a:p>
            <a:pPr marL="692150" lvl="1" indent="-342900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isocpp.org/wiki/faq/const-correctness</a:t>
            </a:r>
            <a:r>
              <a:rPr lang="en-US" dirty="0" smtClean="0"/>
              <a:t> </a:t>
            </a:r>
            <a:endParaRPr lang="en-US" dirty="0" smtClean="0"/>
          </a:p>
          <a:p>
            <a:pPr marL="692150" lvl="1" indent="-342900"/>
            <a:r>
              <a:rPr lang="en-US" dirty="0" err="1" smtClean="0"/>
              <a:t>Allgemein</a:t>
            </a:r>
            <a:r>
              <a:rPr lang="en-US" dirty="0" smtClean="0"/>
              <a:t>: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interessante</a:t>
            </a:r>
            <a:r>
              <a:rPr lang="en-US" dirty="0" smtClean="0"/>
              <a:t> </a:t>
            </a:r>
            <a:r>
              <a:rPr lang="en-US" dirty="0" err="1" smtClean="0"/>
              <a:t>Artikel</a:t>
            </a:r>
            <a:r>
              <a:rPr lang="en-US" dirty="0" smtClean="0"/>
              <a:t> in </a:t>
            </a:r>
            <a:r>
              <a:rPr lang="en-US" dirty="0" err="1" smtClean="0"/>
              <a:t>diesem</a:t>
            </a:r>
            <a:r>
              <a:rPr lang="en-US" dirty="0" smtClean="0"/>
              <a:t> Wiki!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Morgen: </a:t>
            </a:r>
            <a:r>
              <a:rPr lang="en-US" b="1" dirty="0" err="1" smtClean="0"/>
              <a:t>Gastvortrag</a:t>
            </a:r>
            <a:r>
              <a:rPr lang="en-US" b="1" dirty="0" smtClean="0"/>
              <a:t>, Evaluation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und </a:t>
            </a:r>
            <a:r>
              <a:rPr lang="en-US" b="1" dirty="0" smtClean="0"/>
              <a:t>µC-</a:t>
            </a:r>
            <a:r>
              <a:rPr lang="en-US" b="1" dirty="0" err="1" smtClean="0"/>
              <a:t>Projekt</a:t>
            </a:r>
            <a:endParaRPr lang="en-US" b="1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5" t="17348" r="31100" b="8001"/>
          <a:stretch/>
        </p:blipFill>
        <p:spPr>
          <a:xfrm>
            <a:off x="7308528" y="1561081"/>
            <a:ext cx="1295449" cy="1381556"/>
          </a:xfrm>
          <a:prstGeom prst="rect">
            <a:avLst/>
          </a:prstGeom>
        </p:spPr>
      </p:pic>
      <p:pic>
        <p:nvPicPr>
          <p:cNvPr id="2050" name="Picture 2" descr="http://classicgaming.cc/classics/asteroids/wallpaper/ast_scrshot_800x600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673" y="4400960"/>
            <a:ext cx="2736304" cy="20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Rückschau und Warm Up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76535"/>
          </a:xfrm>
        </p:spPr>
        <p:txBody>
          <a:bodyPr/>
          <a:lstStyle/>
          <a:p>
            <a:r>
              <a:rPr lang="en-US" b="1" dirty="0" smtClean="0"/>
              <a:t>Der “to-the-right”-</a:t>
            </a:r>
            <a:r>
              <a:rPr lang="en-US" b="1" dirty="0" err="1" smtClean="0"/>
              <a:t>Stil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c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onst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50825" y="1916832"/>
            <a:ext cx="7879080" cy="4500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174625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>
              <a:tabLst>
                <a:tab pos="174625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inspect()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lvl="1" algn="l">
              <a:tabLst>
                <a:tab pos="174625" algn="l"/>
              </a:tabLst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</a:tabLst>
            </a:pP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algn="l">
              <a:tabLst>
                <a:tab pos="174625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b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 = 3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		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equiv. to </a:t>
            </a:r>
            <a:r>
              <a:rPr lang="en-US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 = 3;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 = 3;</a:t>
            </a:r>
          </a:p>
          <a:p>
            <a:pPr algn="l">
              <a:tabLst>
                <a:tab pos="174625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	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pointer to </a:t>
            </a:r>
            <a:r>
              <a:rPr lang="en-US" sz="1400" u="sng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sz="1400" u="sng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	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reference to </a:t>
            </a:r>
            <a:r>
              <a:rPr lang="en-US" sz="1400" u="sng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sz="1400" u="sng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iP2 = &amp;k;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pointer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</a:tabLst>
            </a:pP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iR2 = 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j;	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reference = nonsense</a:t>
            </a:r>
          </a:p>
          <a:p>
            <a:pPr>
              <a:tabLst>
                <a:tab pos="174625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4625" algn="l"/>
              </a:tabLst>
            </a:pPr>
            <a:r>
              <a:rPr 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	//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1st </a:t>
            </a:r>
            <a:r>
              <a:rPr lang="en-US" sz="1400" u="sng" dirty="0" err="1">
                <a:solidFill>
                  <a:srgbClr val="3F7F5F"/>
                </a:solidFill>
                <a:latin typeface="Courier New" panose="02070309020205020404" pitchFamily="49" charset="0"/>
              </a:rPr>
              <a:t>const</a:t>
            </a:r>
            <a:r>
              <a:rPr lang="en-US" sz="1400" u="sng" dirty="0">
                <a:solidFill>
                  <a:srgbClr val="3F7F5F"/>
                </a:solidFill>
                <a:latin typeface="Courier New" panose="02070309020205020404" pitchFamily="49" charset="0"/>
              </a:rPr>
              <a:t> : the strings in the array are constant</a:t>
            </a:r>
          </a:p>
          <a:p>
            <a:pPr algn="l">
              <a:tabLst>
                <a:tab pos="174625" algn="l"/>
              </a:tabLst>
            </a:pPr>
            <a:r>
              <a:rPr 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	//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2nd </a:t>
            </a:r>
            <a:r>
              <a:rPr lang="en-US" sz="1400" u="sng" dirty="0" err="1">
                <a:solidFill>
                  <a:srgbClr val="3F7F5F"/>
                </a:solidFill>
                <a:latin typeface="Courier New" panose="02070309020205020404" pitchFamily="49" charset="0"/>
              </a:rPr>
              <a:t>const</a:t>
            </a:r>
            <a:r>
              <a:rPr lang="en-US" sz="1400" u="sng" dirty="0">
                <a:solidFill>
                  <a:srgbClr val="3F7F5F"/>
                </a:solidFill>
                <a:latin typeface="Courier New" panose="02070309020205020404" pitchFamily="49" charset="0"/>
              </a:rPr>
              <a:t> : the array of pointers to the strings cannot be modified</a:t>
            </a:r>
          </a:p>
          <a:p>
            <a:pPr algn="l">
              <a:tabLst>
                <a:tab pos="174625" algn="l"/>
              </a:tabLst>
            </a:pPr>
            <a:r>
              <a:rPr 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	//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3rd </a:t>
            </a:r>
            <a:r>
              <a:rPr lang="en-US" sz="1400" u="sng" dirty="0" err="1">
                <a:solidFill>
                  <a:srgbClr val="3F7F5F"/>
                </a:solidFill>
                <a:latin typeface="Courier New" panose="02070309020205020404" pitchFamily="49" charset="0"/>
              </a:rPr>
              <a:t>const</a:t>
            </a:r>
            <a:r>
              <a:rPr lang="en-US" sz="1400" u="sng" dirty="0">
                <a:solidFill>
                  <a:srgbClr val="3F7F5F"/>
                </a:solidFill>
                <a:latin typeface="Courier New" panose="02070309020205020404" pitchFamily="49" charset="0"/>
              </a:rPr>
              <a:t> : the pointer </a:t>
            </a:r>
            <a:r>
              <a:rPr lang="en-US" sz="1400" u="sng" dirty="0" err="1">
                <a:solidFill>
                  <a:srgbClr val="3F7F5F"/>
                </a:solidFill>
                <a:latin typeface="Courier New" panose="02070309020205020404" pitchFamily="49" charset="0"/>
              </a:rPr>
              <a:t>argcConst</a:t>
            </a:r>
            <a:r>
              <a:rPr lang="en-US" sz="1400" u="sng" dirty="0">
                <a:solidFill>
                  <a:srgbClr val="3F7F5F"/>
                </a:solidFill>
                <a:latin typeface="Courier New" panose="02070309020205020404" pitchFamily="49" charset="0"/>
              </a:rPr>
              <a:t> cannot be changed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char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argcConst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74625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5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321</Words>
  <Application>Microsoft Office PowerPoint</Application>
  <PresentationFormat>Bildschirmpräsentation (4:3)</PresentationFormat>
  <Paragraphs>115</Paragraphs>
  <Slides>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9</vt:i4>
      </vt:variant>
    </vt:vector>
  </HeadingPairs>
  <TitlesOfParts>
    <vt:vector size="19" baseType="lpstr">
      <vt:lpstr>Arial</vt:lpstr>
      <vt:lpstr>Bradley Hand ITC</vt:lpstr>
      <vt:lpstr>Consolas</vt:lpstr>
      <vt:lpstr>Courier New</vt:lpstr>
      <vt:lpstr>Lucida Sans Unicode</vt:lpstr>
      <vt:lpstr>Segoe UI</vt:lpstr>
      <vt:lpstr>Stafford</vt:lpstr>
      <vt:lpstr>Times New Roman</vt:lpstr>
      <vt:lpstr>Wingdings</vt:lpstr>
      <vt:lpstr>FV_Vorlage_SE1_TUCD</vt:lpstr>
      <vt:lpstr>Programmierpraktikum C und C++</vt:lpstr>
      <vt:lpstr>Tag 2: Rückschau und Warm Up</vt:lpstr>
      <vt:lpstr>Tag 2: Rückschau und Warm Up</vt:lpstr>
      <vt:lpstr>Tag 3: Rückschau und Warm Up</vt:lpstr>
      <vt:lpstr>Tag 3: Rückschau und Warm Up </vt:lpstr>
      <vt:lpstr>Tag 4: Rückschau und Warm Up </vt:lpstr>
      <vt:lpstr>Tag 4: Rückschau und Warm Up </vt:lpstr>
      <vt:lpstr>Tag 5: Rückschau und Warm Up</vt:lpstr>
      <vt:lpstr>Tag 5: Rückschau und Warm Up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1015</cp:revision>
  <dcterms:created xsi:type="dcterms:W3CDTF">2008-08-19T13:25:11Z</dcterms:created>
  <dcterms:modified xsi:type="dcterms:W3CDTF">2015-09-09T07:00:04Z</dcterms:modified>
</cp:coreProperties>
</file>