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1"/>
  </p:notesMasterIdLst>
  <p:handoutMasterIdLst>
    <p:handoutMasterId r:id="rId172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271" r:id="rId10"/>
    <p:sldId id="279" r:id="rId11"/>
    <p:sldId id="280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440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441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  <p:sldId id="385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  <p:sldId id="394" r:id="rId124"/>
    <p:sldId id="395" r:id="rId125"/>
    <p:sldId id="396" r:id="rId126"/>
    <p:sldId id="397" r:id="rId127"/>
    <p:sldId id="398" r:id="rId128"/>
    <p:sldId id="399" r:id="rId129"/>
    <p:sldId id="400" r:id="rId130"/>
    <p:sldId id="401" r:id="rId131"/>
    <p:sldId id="402" r:id="rId132"/>
    <p:sldId id="403" r:id="rId133"/>
    <p:sldId id="404" r:id="rId134"/>
    <p:sldId id="405" r:id="rId135"/>
    <p:sldId id="406" r:id="rId136"/>
    <p:sldId id="407" r:id="rId137"/>
    <p:sldId id="408" r:id="rId138"/>
    <p:sldId id="409" r:id="rId139"/>
    <p:sldId id="410" r:id="rId140"/>
    <p:sldId id="411" r:id="rId141"/>
    <p:sldId id="412" r:id="rId142"/>
    <p:sldId id="44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422" r:id="rId153"/>
    <p:sldId id="423" r:id="rId154"/>
    <p:sldId id="424" r:id="rId155"/>
    <p:sldId id="425" r:id="rId156"/>
    <p:sldId id="426" r:id="rId157"/>
    <p:sldId id="427" r:id="rId158"/>
    <p:sldId id="439" r:id="rId159"/>
    <p:sldId id="428" r:id="rId160"/>
    <p:sldId id="429" r:id="rId161"/>
    <p:sldId id="430" r:id="rId162"/>
    <p:sldId id="431" r:id="rId163"/>
    <p:sldId id="432" r:id="rId164"/>
    <p:sldId id="433" r:id="rId165"/>
    <p:sldId id="434" r:id="rId166"/>
    <p:sldId id="435" r:id="rId167"/>
    <p:sldId id="436" r:id="rId168"/>
    <p:sldId id="437" r:id="rId169"/>
    <p:sldId id="438" r:id="rId17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79565" autoAdjust="0"/>
  </p:normalViewPr>
  <p:slideViewPr>
    <p:cSldViewPr>
      <p:cViewPr>
        <p:scale>
          <a:sx n="66" d="100"/>
          <a:sy n="66" d="100"/>
        </p:scale>
        <p:origin x="974" y="8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</a:t>
            </a:r>
            <a:r>
              <a:rPr lang="de-DE" altLang="de-DE" dirty="0" smtClean="0">
                <a:latin typeface="Times New Roman" pitchFamily="16" charset="0"/>
              </a:rPr>
              <a:t>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</a:t>
            </a:r>
            <a:r>
              <a:rPr lang="de-DE" altLang="de-DE" dirty="0" smtClean="0">
                <a:latin typeface="Times New Roman" pitchFamily="16" charset="0"/>
              </a:rPr>
              <a:t>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</a:t>
            </a:r>
            <a:r>
              <a:rPr lang="de-DE" baseline="0" smtClean="0"/>
              <a:t>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159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20.07.2015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27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3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4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0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  <a:endParaRPr lang="de-DE" alt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  <a:endParaRPr lang="de-DE" alt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Destruktur</a:t>
            </a:r>
            <a:r>
              <a:rPr lang="de-DE" altLang="de-DE" sz="1800" b="0" dirty="0" smtClean="0"/>
              <a:t>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9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</a:t>
            </a:r>
            <a:r>
              <a:rPr lang="de-DE" altLang="de-DE" dirty="0" smtClean="0"/>
              <a:t>vs. Implementierungsvererbung</a:t>
            </a:r>
            <a:endParaRPr lang="de-DE" altLang="de-DE" dirty="0" smtClean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</a:t>
            </a:r>
            <a:r>
              <a:rPr lang="de-DE" altLang="de-DE" dirty="0" smtClean="0"/>
              <a:t>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</a:t>
            </a:r>
            <a:r>
              <a:rPr lang="de-DE" altLang="de-DE" dirty="0" smtClean="0"/>
              <a:t>ung</a:t>
            </a:r>
            <a:r>
              <a:rPr lang="de-DE" altLang="de-DE" dirty="0" smtClean="0"/>
              <a:t>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</a:t>
            </a:r>
            <a:r>
              <a:rPr lang="de-DE" altLang="de-DE" dirty="0" smtClean="0"/>
              <a:t>ung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</a:t>
            </a:r>
            <a:r>
              <a:rPr lang="de-DE" altLang="de-DE" dirty="0" smtClean="0"/>
              <a:t>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  <a:endParaRPr lang="de-DE" altLang="de-DE" dirty="0" smtClean="0"/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  <a:endParaRPr lang="de-DE" alt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  <a:endParaRPr lang="de-DE" altLang="de-DE" smtClean="0"/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  <a:endParaRPr lang="de-DE" altLang="de-DE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</a:t>
            </a:r>
            <a:r>
              <a:rPr lang="de-DE" altLang="de-DE" dirty="0" smtClean="0"/>
              <a:t>: Wieder mal das Containerproblem</a:t>
            </a:r>
            <a:endParaRPr lang="de-DE" altLang="de-DE" dirty="0" smtClean="0"/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  <a:endParaRPr lang="de-DE" alt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</a:t>
            </a:r>
            <a:r>
              <a:rPr lang="de-DE" dirty="0" smtClean="0"/>
              <a:t>und </a:t>
            </a:r>
            <a:r>
              <a:rPr lang="de-DE" dirty="0" smtClean="0"/>
              <a:t>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</a:t>
            </a:r>
            <a:r>
              <a:rPr lang="de-DE" altLang="de-DE" dirty="0" smtClean="0"/>
              <a:t>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</a:t>
            </a:r>
            <a:r>
              <a:rPr lang="de-DE" altLang="de-DE" dirty="0" smtClean="0"/>
              <a:t>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</a:t>
            </a:r>
            <a:r>
              <a:rPr lang="de-DE" altLang="de-DE" dirty="0" smtClean="0"/>
              <a:t>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  <a:endParaRPr lang="de-DE" altLang="de-DE" smtClean="0"/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  <a:endParaRPr lang="de-DE" altLang="de-DE" smtClean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funktionalen Programmierstil (ideal für generische Algorithmen höherer Ordnung)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schlankeres, kompakteres Design als in Java (reine OO)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Funktionen, um einen Wildwuchs an kleinen Klassen (z.B. mit jeweils nur einer Methode und ohne Zustand) zu vermeiden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Sobald die implementierte Funktionalität komplexer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sinnvoll.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Syntax und Fehlermeldungen vom Compiler sind aber recht gewöhnungsbedürftig!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  <a:endParaRPr lang="de-DE" altLang="de-DE" dirty="0" smtClean="0"/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Der Brustschrank für C++-Standardkomponenten</a:t>
            </a:r>
            <a:endParaRPr lang="de-DE" altLang="de-DE" dirty="0" smtClean="0"/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  <a:endParaRPr lang="de-DE" alt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Mächtig, effizient und ausgereift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Gut dokumentiert 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Steile Lernkurve (erfordert Wissen über Templates, </a:t>
            </a:r>
            <a:r>
              <a:rPr lang="de-DE" altLang="de-DE" dirty="0" err="1" smtClean="0"/>
              <a:t>Functionobjects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Iteratoren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Mixins</a:t>
            </a:r>
            <a:r>
              <a:rPr lang="de-DE" altLang="de-DE" dirty="0" smtClean="0"/>
              <a:t>, …)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Wird mit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noch mehr ausgebaut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Vielleicht sogar als der Vorteil von C++ zu betrachten!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dirty="0" smtClean="0"/>
              <a:t> sind ab einer bestimmten Projektgröße unabdingbar.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 erlauben inkrementelles Bauen 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… müssen aber gepflegt werden und haben eine steile Lernkurve.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Ant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Maven</a:t>
            </a:r>
            <a:r>
              <a:rPr lang="de-DE" altLang="de-DE" dirty="0" smtClean="0"/>
              <a:t>, Ivy, </a:t>
            </a:r>
            <a:r>
              <a:rPr lang="de-DE" altLang="de-DE" dirty="0" err="1" smtClean="0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Programmierpraktikum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  <a:endParaRPr lang="de-DE" altLang="de-DE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  <a:endParaRPr lang="de-DE" altLang="de-DE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</a:t>
            </a:r>
            <a:r>
              <a:rPr lang="de-DE" altLang="de-DE" dirty="0" smtClean="0"/>
              <a:t>Keine standardisierte „Umgebung“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  <a:endParaRPr lang="de-DE" altLang="de-DE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Umfangreiche und flexible Hardware → erfordert Konfiguration</a:t>
            </a:r>
          </a:p>
          <a:p>
            <a:pPr lvl="1"/>
            <a:r>
              <a:rPr lang="de-DE" altLang="de-DE" smtClean="0"/>
              <a:t>Realisiert über Register</a:t>
            </a:r>
          </a:p>
          <a:p>
            <a:pPr lvl="2"/>
            <a:r>
              <a:rPr lang="de-DE" altLang="de-DE" smtClean="0"/>
              <a:t>Im Controller integrierte „Variablen“ mit unterschiedlicher Größe</a:t>
            </a:r>
          </a:p>
          <a:p>
            <a:pPr lvl="2"/>
            <a:r>
              <a:rPr lang="de-DE" altLang="de-DE" smtClean="0"/>
              <a:t>Zugriff im Code über Präprozessor-Konstanten (z.B. PDR00, DDR01,…)</a:t>
            </a:r>
          </a:p>
          <a:p>
            <a:pPr lvl="2"/>
            <a:r>
              <a:rPr lang="de-DE" altLang="de-DE" smtClean="0"/>
              <a:t>Bedeutung unterschiedlich je nach Register</a:t>
            </a:r>
          </a:p>
          <a:p>
            <a:pPr lvl="3"/>
            <a:r>
              <a:rPr lang="de-DE" altLang="de-DE" smtClean="0"/>
              <a:t>Ganzes oder Teil des Registers als Zahlenwert, z.B. als Zähler</a:t>
            </a:r>
          </a:p>
          <a:p>
            <a:pPr lvl="3"/>
            <a:r>
              <a:rPr lang="de-DE" altLang="de-DE" smtClean="0"/>
              <a:t>Einzelne Bits als „Schalter/Switch“ für bestimmte Funktion, z.B. einzelnes Ausgangspin auf High oder Low</a:t>
            </a:r>
          </a:p>
          <a:p>
            <a:endParaRPr lang="de-DE" altLang="de-DE" smtClean="0"/>
          </a:p>
          <a:p>
            <a:r>
              <a:rPr lang="de-DE" altLang="de-DE" smtClean="0"/>
              <a:t>Kommunikation mit Außenwelt über</a:t>
            </a:r>
          </a:p>
          <a:p>
            <a:pPr lvl="1"/>
            <a:r>
              <a:rPr lang="de-DE" altLang="de-DE" smtClean="0"/>
              <a:t>Einzelne digitale Ein/Ausgänge</a:t>
            </a:r>
          </a:p>
          <a:p>
            <a:pPr lvl="1"/>
            <a:r>
              <a:rPr lang="de-DE" altLang="de-DE" smtClean="0"/>
              <a:t>Analoge Eingänge</a:t>
            </a:r>
          </a:p>
          <a:p>
            <a:pPr lvl="1"/>
            <a:r>
              <a:rPr lang="de-DE" altLang="de-DE" smtClean="0"/>
              <a:t>Schnittstellen, z.B.</a:t>
            </a:r>
          </a:p>
          <a:p>
            <a:pPr lvl="2"/>
            <a:r>
              <a:rPr lang="de-DE" altLang="de-DE" smtClean="0"/>
              <a:t>USART (serielle Schnittstelle)</a:t>
            </a:r>
          </a:p>
          <a:p>
            <a:pPr lvl="2"/>
            <a:r>
              <a:rPr lang="de-DE" altLang="de-DE" smtClean="0"/>
              <a:t>CAN (serieller Bus)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</a:t>
            </a:r>
            <a:r>
              <a:rPr lang="de-DE" altLang="de-DE" b="1" dirty="0" smtClean="0"/>
              <a:t>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  <a:endParaRPr lang="de-DE" altLang="de-DE" b="1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</a:t>
            </a:r>
            <a:r>
              <a:rPr lang="de-DE" altLang="de-DE" dirty="0" smtClean="0"/>
              <a:t>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</a:t>
            </a:r>
            <a:r>
              <a:rPr lang="de-DE" altLang="de-DE" dirty="0" smtClean="0"/>
              <a:t>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</a:t>
            </a:r>
            <a:r>
              <a:rPr lang="de-DE" altLang="de-DE" dirty="0" smtClean="0"/>
              <a:t>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  <a:endParaRPr lang="de-DE" altLang="de-DE" dirty="0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  <a:endParaRPr lang="de-DE" altLang="de-DE" dirty="0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</a:t>
            </a:r>
            <a:r>
              <a:rPr lang="de-DE" sz="2200" b="1" dirty="0" smtClean="0"/>
              <a:t>behandelt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</a:t>
            </a:r>
            <a:r>
              <a:rPr lang="de-DE" sz="2200" dirty="0" smtClean="0"/>
              <a:t>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Systemstart</a:t>
            </a:r>
            <a:endParaRPr lang="de-DE" alt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</a:t>
            </a:r>
            <a:r>
              <a:rPr lang="de-DE" dirty="0" smtClean="0"/>
              <a:t>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  <a:endParaRPr lang="de-DE" alt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  <a:endParaRPr lang="de-DE" alt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  <a:endParaRPr lang="de-DE" altLang="de-DE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  <a:endParaRPr lang="de-DE" altLang="de-DE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  <a:endParaRPr lang="de-DE" alt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Destruktor</a:t>
            </a:r>
            <a:r>
              <a:rPr lang="en-US" dirty="0"/>
              <a:t> und Copy-</a:t>
            </a:r>
            <a:r>
              <a:rPr lang="en-US" dirty="0" err="1"/>
              <a:t>Konstruktor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  <a:endParaRPr lang="de-DE" b="0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</a:t>
            </a:r>
            <a:r>
              <a:rPr lang="de-DE" b="0" dirty="0" smtClean="0">
                <a:solidFill>
                  <a:schemeClr val="bg1"/>
                </a:solidFill>
              </a:rPr>
              <a:t>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</a:t>
            </a:r>
            <a:r>
              <a:rPr lang="de-DE" b="0" dirty="0" smtClean="0">
                <a:solidFill>
                  <a:schemeClr val="bg1"/>
                </a:solidFill>
              </a:rPr>
              <a:t>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</a:t>
            </a:r>
            <a:r>
              <a:rPr lang="de-DE" altLang="de-DE" dirty="0" smtClean="0"/>
              <a:t>– Bücher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</a:t>
            </a:r>
            <a:r>
              <a:rPr lang="de-DE" altLang="de-DE" dirty="0" smtClean="0"/>
              <a:t>– Skripte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</a:t>
            </a:r>
            <a:r>
              <a:rPr lang="de-DE" altLang="de-DE" dirty="0" smtClean="0"/>
              <a:t>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</a:t>
            </a:r>
            <a:r>
              <a:rPr lang="de-DE" dirty="0" smtClean="0">
                <a:solidFill>
                  <a:schemeClr val="bg1"/>
                </a:solidFill>
              </a:rPr>
              <a:t>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</a:t>
            </a:r>
            <a:r>
              <a:rPr lang="de-DE" altLang="de-DE" dirty="0" smtClean="0"/>
              <a:t>Smart Pointer</a:t>
            </a:r>
            <a:endParaRPr lang="de-DE" altLang="de-DE" dirty="0" smtClean="0"/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smtClean="0"/>
              <a:t>Smart Pointer</a:t>
            </a:r>
            <a:endParaRPr lang="de-DE" altLang="de-DE" dirty="0" smtClean="0"/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TODO: Intermezzo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  <a:endParaRPr lang="de-DE" alt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  <a:endParaRPr lang="de-DE" altLang="de-DE" dirty="0" smtClean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  <a:endParaRPr lang="de-DE" altLang="de-DE" dirty="0" smtClean="0"/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  <a:endParaRPr lang="de-DE" altLang="de-DE" dirty="0" smtClean="0"/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</a:t>
            </a:r>
            <a:r>
              <a:rPr lang="de-DE" altLang="de-DE" dirty="0" smtClean="0"/>
              <a:t>Objekten bei Vererbung</a:t>
            </a:r>
            <a:endParaRPr lang="de-DE" altLang="de-DE" dirty="0" smtClean="0"/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  <a:endParaRPr lang="de-DE" alt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10700</Words>
  <Application>Microsoft Office PowerPoint</Application>
  <PresentationFormat>Bildschirmpräsentation (4:3)</PresentationFormat>
  <Paragraphs>3263</Paragraphs>
  <Slides>169</Slides>
  <Notes>61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169</vt:i4>
      </vt:variant>
    </vt:vector>
  </HeadingPairs>
  <TitlesOfParts>
    <vt:vector size="182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Systemstart</vt:lpstr>
      <vt:lpstr>Systemstart</vt:lpstr>
      <vt:lpstr>PowerPoint-Präsentation</vt:lpstr>
      <vt:lpstr>Laufzeitunterschied zwischen Java und C++ Beispiel Matrixmultiplikation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Der Brustschrank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493</cp:revision>
  <dcterms:created xsi:type="dcterms:W3CDTF">2008-08-19T13:25:11Z</dcterms:created>
  <dcterms:modified xsi:type="dcterms:W3CDTF">2015-07-20T16:18:01Z</dcterms:modified>
</cp:coreProperties>
</file>