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9" r:id="rId4"/>
    <p:sldId id="260" r:id="rId5"/>
    <p:sldId id="307" r:id="rId6"/>
    <p:sldId id="306" r:id="rId7"/>
    <p:sldId id="308" r:id="rId8"/>
    <p:sldId id="323" r:id="rId9"/>
    <p:sldId id="315" r:id="rId10"/>
    <p:sldId id="322" r:id="rId11"/>
    <p:sldId id="316" r:id="rId12"/>
    <p:sldId id="317" r:id="rId13"/>
    <p:sldId id="324" r:id="rId14"/>
    <p:sldId id="309" r:id="rId15"/>
    <p:sldId id="318" r:id="rId16"/>
    <p:sldId id="319" r:id="rId17"/>
    <p:sldId id="320" r:id="rId18"/>
    <p:sldId id="321" r:id="rId19"/>
    <p:sldId id="326" r:id="rId20"/>
    <p:sldId id="325" r:id="rId21"/>
    <p:sldId id="311" r:id="rId22"/>
    <p:sldId id="312" r:id="rId23"/>
    <p:sldId id="313" r:id="rId24"/>
    <p:sldId id="327" r:id="rId25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00"/>
    <a:srgbClr val="E7F4FF"/>
    <a:srgbClr val="DDEFFF"/>
    <a:srgbClr val="D1E9FF"/>
    <a:srgbClr val="0000FE"/>
    <a:srgbClr val="BDE0FF"/>
    <a:srgbClr val="FF7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6" autoAdjust="0"/>
    <p:restoredTop sz="80384" autoAdjust="0"/>
  </p:normalViewPr>
  <p:slideViewPr>
    <p:cSldViewPr>
      <p:cViewPr varScale="1">
        <p:scale>
          <a:sx n="93" d="100"/>
          <a:sy n="93" d="100"/>
        </p:scale>
        <p:origin x="2244" y="96"/>
      </p:cViewPr>
      <p:guideLst>
        <p:guide orient="horz" pos="73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708" y="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82B98BA-49A7-422C-840E-189D45FDF84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49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2560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7BB2C5E9-B6DB-4150-A341-FD4DFCE5FA1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9427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233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 Ist es sinnvoll zu verlangen, dass jede „Funktion“ in einer Klasse sein MUSS?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Nicht unbedingt - sieht man an dem Hilfskonstrukt "Utility Klassen" in Java.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#2.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4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84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Erwähnen, dass das hier die Header-Datei ist</a:t>
            </a: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11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209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12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935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die Trennung in Header- und Impl-Dateien wirklich hilfreich? Oder nur nervig…</a:t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93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#1 - 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Ist es möglich, dass man erfolgreich kompilieren aber nicht linken kann?  Wie?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Ja, denn das Kompilieren erfolgt gegen die Header, das Linken gegen die Bibliotheken.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217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Java</a:t>
            </a:r>
            <a:r>
              <a:rPr lang="de-DE" dirty="0" smtClean="0"/>
              <a:t>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70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668963"/>
            <a:ext cx="4103688" cy="757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Roland Kluge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2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200" dirty="0" smtClean="0"/>
              <a:t>roland.kluge@es.tu-darmstadt.de</a:t>
            </a:r>
            <a:r>
              <a:rPr lang="nl-NL" sz="1200" dirty="0" smtClean="0"/>
              <a:t> </a:t>
            </a:r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157871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09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922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82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74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4328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68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21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4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8596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6919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B09F2532-CD50-4259-BFBA-3B6693A46CE8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71C8D6EE-515E-43D8-84AA-548E8AF85BA4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08.09.2014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449388"/>
            <a:ext cx="6229350" cy="944562"/>
          </a:xfrm>
        </p:spPr>
        <p:txBody>
          <a:bodyPr/>
          <a:lstStyle/>
          <a:p>
            <a:pPr algn="l" eaLnBrk="1" hangingPunct="1"/>
            <a:r>
              <a:rPr lang="de-DE" altLang="de-DE" dirty="0" smtClean="0"/>
              <a:t>Einführung</a:t>
            </a:r>
            <a:endParaRPr lang="de-DE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409825"/>
            <a:ext cx="2447925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420938"/>
            <a:ext cx="2792412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611188" y="4005064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601663" y="2996952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623888" y="1452563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452563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BUILDING_H_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BUILDING_H_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Floor.h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BUILDING_H_ 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586752"/>
            <a:ext cx="2855913" cy="576262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Java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(auch // möglich)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534549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Java.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&lt; … &gt; für 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“ … “ für 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61691" y="4829625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wie 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8"/>
            <a:ext cx="7704138" cy="421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Building.h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5"/>
            <a:ext cx="4249737" cy="465138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wird eingebunden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5363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die Trennung in Header- und Impl-Dateien wirklich hilfreich? Oder nur nervig…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mit C++ / Vergleich mit Java</a:t>
            </a:r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905000"/>
            <a:ext cx="4437063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4868863" y="3284538"/>
            <a:ext cx="34163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14350" indent="-51435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 startAt="3"/>
            </a:pPr>
            <a:r>
              <a:rPr lang="de-DE" altLang="de-DE" sz="3200" b="0">
                <a:latin typeface="Consolas" pitchFamily="49" charset="0"/>
                <a:cs typeface="Consolas" pitchFamily="49" charset="0"/>
              </a:rPr>
              <a:t>Kompilierung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10" name="Gerade Verbindung 4"/>
          <p:cNvCxnSpPr>
            <a:cxnSpLocks noChangeShapeType="1"/>
          </p:cNvCxnSpPr>
          <p:nvPr/>
        </p:nvCxnSpPr>
        <p:spPr bwMode="auto">
          <a:xfrm>
            <a:off x="5292725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</a:p>
        </p:txBody>
      </p:sp>
      <p:sp>
        <p:nvSpPr>
          <p:cNvPr id="17412" name="Textfeld 5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sp>
        <p:nvSpPr>
          <p:cNvPr id="46" name="Abgerundete rechteckige Legende 45"/>
          <p:cNvSpPr/>
          <p:nvPr/>
        </p:nvSpPr>
        <p:spPr>
          <a:xfrm>
            <a:off x="5457825" y="1184275"/>
            <a:ext cx="1908175" cy="617538"/>
          </a:xfrm>
          <a:prstGeom prst="wedgeRoundRectCallout">
            <a:avLst>
              <a:gd name="adj1" fmla="val -58136"/>
              <a:gd name="adj2" fmla="val 2779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gibt es eine Änderung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46" grpId="0" animBg="1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sp>
        <p:nvSpPr>
          <p:cNvPr id="18435" name="Textfeld 5"/>
          <p:cNvSpPr txBox="1">
            <a:spLocks noChangeArrowheads="1"/>
          </p:cNvSpPr>
          <p:nvPr/>
        </p:nvSpPr>
        <p:spPr bwMode="auto">
          <a:xfrm>
            <a:off x="786765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79475" y="1500188"/>
            <a:ext cx="1223963" cy="1665287"/>
            <a:chOff x="4737992" y="1762530"/>
            <a:chExt cx="1223413" cy="1666470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555875" y="1773238"/>
            <a:ext cx="1584325" cy="1185862"/>
            <a:chOff x="6177059" y="1940979"/>
            <a:chExt cx="2087884" cy="1562118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6177059" y="3041906"/>
              <a:ext cx="2087884" cy="461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67175" y="2781300"/>
            <a:ext cx="1787525" cy="1666875"/>
            <a:chOff x="4455866" y="1762530"/>
            <a:chExt cx="1787669" cy="1666470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6389688" y="4783138"/>
            <a:ext cx="1350962" cy="1238250"/>
            <a:chOff x="5940152" y="2922631"/>
            <a:chExt cx="1351302" cy="1238106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940152" y="3198802"/>
              <a:ext cx="1351302" cy="961935"/>
              <a:chOff x="5727827" y="4994212"/>
              <a:chExt cx="1351302" cy="961935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961935"/>
                <a:chOff x="4674047" y="4067093"/>
                <a:chExt cx="1351302" cy="961935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3499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8449" name="Gerade Verbindung 4"/>
          <p:cNvCxnSpPr>
            <a:cxnSpLocks noChangeShapeType="1"/>
          </p:cNvCxnSpPr>
          <p:nvPr/>
        </p:nvCxnSpPr>
        <p:spPr bwMode="auto">
          <a:xfrm>
            <a:off x="60118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58" name="Gerade Verbindung 4"/>
          <p:cNvCxnSpPr>
            <a:cxnSpLocks noChangeShapeType="1"/>
          </p:cNvCxnSpPr>
          <p:nvPr/>
        </p:nvCxnSpPr>
        <p:spPr bwMode="auto">
          <a:xfrm>
            <a:off x="57959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sp>
        <p:nvSpPr>
          <p:cNvPr id="19461" name="Textfeld 5"/>
          <p:cNvSpPr txBox="1">
            <a:spLocks noChangeArrowheads="1"/>
          </p:cNvSpPr>
          <p:nvPr/>
        </p:nvSpPr>
        <p:spPr bwMode="auto">
          <a:xfrm>
            <a:off x="788670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827088" y="1773238"/>
            <a:ext cx="1787525" cy="1665287"/>
            <a:chOff x="4455866" y="1762530"/>
            <a:chExt cx="1787669" cy="1666470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716588" y="3908425"/>
            <a:ext cx="1728787" cy="1795463"/>
            <a:chOff x="5567053" y="4676179"/>
            <a:chExt cx="1728626" cy="1795745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567053" y="4709964"/>
              <a:ext cx="1728626" cy="1761960"/>
              <a:chOff x="4513273" y="3782845"/>
              <a:chExt cx="1728626" cy="1761960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513273" y="4679060"/>
                <a:ext cx="1728626" cy="865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/>
                  <a:t>Maschinen-code (</a:t>
                </a:r>
                <a:r>
                  <a:rPr lang="de-DE" altLang="de-DE" sz="1800" b="0" i="1"/>
                  <a:t>main.exe)</a:t>
                </a:r>
                <a:endParaRPr lang="de-DE" altLang="de-DE" sz="1800" b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916238" y="3919538"/>
            <a:ext cx="1350962" cy="1495425"/>
            <a:chOff x="5940152" y="2922631"/>
            <a:chExt cx="1351302" cy="1495669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940152" y="3198802"/>
              <a:ext cx="1351302" cy="1219498"/>
              <a:chOff x="5727827" y="4994212"/>
              <a:chExt cx="1351302" cy="1219498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1219498"/>
                <a:chOff x="4674047" y="4067093"/>
                <a:chExt cx="1351302" cy="1219498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6075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(</a:t>
                  </a:r>
                  <a:r>
                    <a:rPr lang="de-DE" altLang="de-DE" sz="1800" b="0" i="1"/>
                    <a:t>Building.o</a:t>
                  </a:r>
                  <a:r>
                    <a:rPr lang="de-DE" altLang="de-DE" sz="1800" b="0"/>
                    <a:t>)</a:t>
                  </a:r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090738"/>
            <a:ext cx="2940050" cy="6032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981075"/>
            <a:ext cx="3970338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BUILDING_H_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BUILDING_H_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Floor.h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BUILDING_H_ 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0000" y="1589088"/>
            <a:ext cx="3436938" cy="1079500"/>
          </a:xfrm>
          <a:prstGeom prst="wedgeRoundRectCallout">
            <a:avLst>
              <a:gd name="adj1" fmla="val -60167"/>
              <a:gd name="adj2" fmla="val 907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Guard</a:t>
            </a:r>
            <a:r>
              <a:rPr lang="de-DE" dirty="0">
                <a:solidFill>
                  <a:schemeClr val="bg1"/>
                </a:solidFill>
              </a:rPr>
              <a:t>: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Schützt davor, dass </a:t>
            </a:r>
            <a:r>
              <a:rPr lang="de-DE" i="1" dirty="0" err="1">
                <a:solidFill>
                  <a:schemeClr val="bg1"/>
                </a:solidFill>
              </a:rPr>
              <a:t>Building.h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mehrmals eingebunden wird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00338" y="2882900"/>
            <a:ext cx="3589337" cy="1023938"/>
          </a:xfrm>
          <a:prstGeom prst="wedgeRoundRectCallout">
            <a:avLst>
              <a:gd name="adj1" fmla="val -61622"/>
              <a:gd name="adj2" fmla="val -244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 Konvention macht es möglich, ohne Bedenken immer </a:t>
            </a:r>
            <a:r>
              <a:rPr lang="de-DE" b="1" dirty="0">
                <a:solidFill>
                  <a:schemeClr val="bg1"/>
                </a:solidFill>
              </a:rPr>
              <a:t>alle benötigten Header überall einbinden</a:t>
            </a:r>
            <a:r>
              <a:rPr lang="de-DE" dirty="0">
                <a:solidFill>
                  <a:schemeClr val="bg1"/>
                </a:solidFill>
              </a:rPr>
              <a:t> zu können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4643438" y="4467225"/>
            <a:ext cx="3889375" cy="1300163"/>
          </a:xfrm>
          <a:prstGeom prst="wedgeRoundRectCallout">
            <a:avLst>
              <a:gd name="adj1" fmla="val -38337"/>
              <a:gd name="adj2" fmla="val -282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Präprozessor kann viel mehr, aber seine Verwendung für C++-Programme (über das gezeigte hinaus) ist </a:t>
            </a:r>
            <a:r>
              <a:rPr lang="de-DE" b="1" dirty="0">
                <a:solidFill>
                  <a:schemeClr val="bg1"/>
                </a:solidFill>
              </a:rPr>
              <a:t>weder notwendig noch zu empfehlen</a:t>
            </a: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Spaß mit dem Präprozessor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Keyword </a:t>
            </a:r>
            <a:r>
              <a:rPr lang="de-DE" i="1" dirty="0" err="1" smtClean="0"/>
              <a:t>return</a:t>
            </a:r>
            <a:r>
              <a:rPr lang="de-DE" dirty="0" smtClean="0"/>
              <a:t> neu definieren: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return 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:</a:t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716016" y="836711"/>
            <a:ext cx="3096344" cy="483919"/>
          </a:xfrm>
          <a:prstGeom prst="wedgeRoundRectCallout">
            <a:avLst>
              <a:gd name="adj1" fmla="val -60167"/>
              <a:gd name="adj2" fmla="val 907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Do not </a:t>
            </a:r>
            <a:r>
              <a:rPr lang="de-DE" b="1" dirty="0" err="1" smtClean="0">
                <a:solidFill>
                  <a:schemeClr val="bg1"/>
                </a:solidFill>
              </a:rPr>
              <a:t>try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4" y="5229200"/>
            <a:ext cx="5734363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Angeblich im 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1881" y="2636912"/>
            <a:ext cx="4968552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Hoffentlich erinnert sich da später noch jemand dran…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157263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einer Aufzugsimulation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150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Stimmt es wirklich, dass Java „plattformunabhängig“ ist und C++ nicht?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468313" y="3141663"/>
            <a:ext cx="46799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möglich, dass man erfolgreich kompilieren aber nicht linken kann?  Wie?</a:t>
            </a:r>
          </a:p>
        </p:txBody>
      </p:sp>
      <p:sp>
        <p:nvSpPr>
          <p:cNvPr id="21510" name="Textfeld 6"/>
          <p:cNvSpPr txBox="1">
            <a:spLocks noChangeArrowheads="1"/>
          </p:cNvSpPr>
          <p:nvPr/>
        </p:nvSpPr>
        <p:spPr bwMode="auto">
          <a:xfrm>
            <a:off x="468313" y="4189413"/>
            <a:ext cx="5148262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der Präprozessor wirklich „böse“? Wieso? </a:t>
            </a:r>
            <a:br>
              <a:rPr lang="de-DE" altLang="de-DE" sz="1800" b="0"/>
            </a:br>
            <a:r>
              <a:rPr lang="de-DE" altLang="de-DE" sz="1800" b="0"/>
              <a:t>Ist dies bei allen Sprachen der Fall?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mit C++ / Vergleich mit Java</a:t>
            </a:r>
          </a:p>
        </p:txBody>
      </p:sp>
      <p:sp>
        <p:nvSpPr>
          <p:cNvPr id="22531" name="Textfeld 4"/>
          <p:cNvSpPr txBox="1">
            <a:spLocks noChangeArrowheads="1"/>
          </p:cNvSpPr>
          <p:nvPr/>
        </p:nvSpPr>
        <p:spPr bwMode="auto">
          <a:xfrm>
            <a:off x="5054600" y="3284538"/>
            <a:ext cx="3189288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14350" indent="-51435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 startAt="4"/>
            </a:pPr>
            <a:r>
              <a:rPr lang="de-DE" altLang="de-DE" sz="3200" b="0">
                <a:latin typeface="Consolas" pitchFamily="49" charset="0"/>
                <a:cs typeface="Consolas" pitchFamily="49" charset="0"/>
              </a:rPr>
              <a:t>Systemstart</a:t>
            </a:r>
          </a:p>
        </p:txBody>
      </p:sp>
      <p:pic>
        <p:nvPicPr>
          <p:cNvPr id="22532" name="Picture 2" descr="C:\Users\anjorin\Dropbox\Home\documents\uni\c++_praktikum\SoSe2013\Clipart\iStock_000016376144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20938"/>
            <a:ext cx="4205287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684213" y="2579688"/>
            <a:ext cx="4572000" cy="198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Name: elevator-example-lecture.cpp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Building.h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b="0" dirty="0" smtClean="0">
                <a:latin typeface="Consolas" pitchFamily="49" charset="0"/>
              </a:rPr>
              <a:t/>
            </a:r>
            <a:br>
              <a:rPr lang="de-DE" altLang="de-DE" sz="1200" b="0" dirty="0" smtClean="0"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int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main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int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argc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char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**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argv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) 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3556" name="Abgerundetes Rechteck 4"/>
          <p:cNvSpPr>
            <a:spLocks noChangeArrowheads="1"/>
          </p:cNvSpPr>
          <p:nvPr/>
        </p:nvSpPr>
        <p:spPr bwMode="auto">
          <a:xfrm>
            <a:off x="6372225" y="1989138"/>
            <a:ext cx="1944688" cy="37433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4652963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58" name="Gerade Verbindung 6"/>
          <p:cNvCxnSpPr>
            <a:cxnSpLocks noChangeShapeType="1"/>
          </p:cNvCxnSpPr>
          <p:nvPr/>
        </p:nvCxnSpPr>
        <p:spPr bwMode="auto">
          <a:xfrm>
            <a:off x="6588125" y="459581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59" name="Gerade Verbindung 7"/>
          <p:cNvCxnSpPr>
            <a:cxnSpLocks noChangeShapeType="1"/>
          </p:cNvCxnSpPr>
          <p:nvPr/>
        </p:nvCxnSpPr>
        <p:spPr bwMode="auto">
          <a:xfrm>
            <a:off x="6588125" y="314166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Abgerundete rechteckige Legende 23"/>
          <p:cNvSpPr/>
          <p:nvPr/>
        </p:nvSpPr>
        <p:spPr>
          <a:xfrm>
            <a:off x="4128605" y="3456078"/>
            <a:ext cx="3313112" cy="1192212"/>
          </a:xfrm>
          <a:prstGeom prst="wedgeRoundRectCallout">
            <a:avLst>
              <a:gd name="adj1" fmla="val -64218"/>
              <a:gd name="adj2" fmla="val -20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Main-Funktion</a:t>
            </a:r>
            <a:r>
              <a:rPr lang="de-DE" dirty="0">
                <a:solidFill>
                  <a:schemeClr val="bg1"/>
                </a:solidFill>
              </a:rPr>
              <a:t> entspricht Main-Methode in Java (Argumente auch möglich aber nicht nötig)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1043608" y="4934744"/>
            <a:ext cx="4429125" cy="1192212"/>
          </a:xfrm>
          <a:prstGeom prst="wedgeRoundRectCallout">
            <a:avLst>
              <a:gd name="adj1" fmla="val -34994"/>
              <a:gd name="adj2" fmla="val -861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Rückgabewert nötig</a:t>
            </a:r>
            <a:r>
              <a:rPr lang="de-DE" dirty="0">
                <a:solidFill>
                  <a:schemeClr val="bg1"/>
                </a:solidFill>
              </a:rPr>
              <a:t> (implizit 0 für „alles ordnungsgemäß durchgelaufen“), zumindest bei </a:t>
            </a:r>
            <a:r>
              <a:rPr lang="de-DE" i="1" dirty="0" err="1">
                <a:solidFill>
                  <a:schemeClr val="bg1"/>
                </a:solidFill>
              </a:rPr>
              <a:t>gcc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3562" name="Gleichschenkliges Dreieck 9"/>
          <p:cNvSpPr>
            <a:spLocks noChangeArrowheads="1"/>
          </p:cNvSpPr>
          <p:nvPr/>
        </p:nvSpPr>
        <p:spPr bwMode="auto">
          <a:xfrm>
            <a:off x="6088063" y="1628775"/>
            <a:ext cx="2493962" cy="36036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2917032" y="1538288"/>
            <a:ext cx="2905919" cy="901700"/>
          </a:xfrm>
          <a:prstGeom prst="wedgeRoundRectCallout">
            <a:avLst>
              <a:gd name="adj1" fmla="val -45673"/>
              <a:gd name="adj2" fmla="val 72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Viele Beispiele der Vorlesung sind im SVN-Repository.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317976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80" name="Gerade Verbindung 9"/>
          <p:cNvCxnSpPr>
            <a:cxnSpLocks noChangeShapeType="1"/>
          </p:cNvCxnSpPr>
          <p:nvPr/>
        </p:nvCxnSpPr>
        <p:spPr bwMode="auto">
          <a:xfrm>
            <a:off x="47164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3" y="1916113"/>
            <a:ext cx="1346200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 txBox="1">
            <a:spLocks/>
          </p:cNvSpPr>
          <p:nvPr/>
        </p:nvSpPr>
        <p:spPr bwMode="auto">
          <a:xfrm>
            <a:off x="511175" y="430213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7200" b="0" kern="0" dirty="0" smtClean="0">
                <a:latin typeface="Earwig Factory" panose="02000400000000000000" pitchFamily="2" charset="0"/>
              </a:rPr>
              <a:t>Intermezzo</a:t>
            </a:r>
            <a:endParaRPr lang="de-DE" sz="7200" b="0" kern="0" dirty="0">
              <a:latin typeface="Earwig Factory" panose="02000400000000000000" pitchFamily="2" charset="0"/>
            </a:endParaRPr>
          </a:p>
        </p:txBody>
      </p:sp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5732463"/>
            <a:ext cx="4537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/>
              <a:t>Java vs. C++: Stärken und Schwächen?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4701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Statische Struktur des Systems </a:t>
            </a:r>
            <a:br>
              <a:rPr lang="de-DE" altLang="de-DE" smtClean="0"/>
            </a:br>
            <a:r>
              <a:rPr lang="de-DE" altLang="de-DE" smtClean="0"/>
              <a:t>(Klassendiagramm / Metamodell)</a:t>
            </a:r>
          </a:p>
        </p:txBody>
      </p:sp>
      <p:pic>
        <p:nvPicPr>
          <p:cNvPr id="512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" t="8783" r="3659" b="8162"/>
          <a:stretch>
            <a:fillRect/>
          </a:stretch>
        </p:blipFill>
        <p:spPr bwMode="auto">
          <a:xfrm>
            <a:off x="611188" y="2420938"/>
            <a:ext cx="8291512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mit C++ / Vergleich mit Java</a:t>
            </a:r>
          </a:p>
        </p:txBody>
      </p:sp>
      <p:pic>
        <p:nvPicPr>
          <p:cNvPr id="6147" name="Picture 4" descr="C:\Users\anjorin\Dropbox\Home\documents\uni\c++_praktikum\SoSe2013\Clipart\iStock_000001144175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22438"/>
            <a:ext cx="30051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feld 1"/>
          <p:cNvSpPr txBox="1">
            <a:spLocks noChangeArrowheads="1"/>
          </p:cNvSpPr>
          <p:nvPr/>
        </p:nvSpPr>
        <p:spPr bwMode="auto">
          <a:xfrm>
            <a:off x="3452813" y="3284538"/>
            <a:ext cx="5383212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sz="3200" b="0">
                <a:latin typeface="Consolas" pitchFamily="49" charset="0"/>
                <a:cs typeface="Consolas" pitchFamily="49" charset="0"/>
              </a:rPr>
              <a:t>Projektabhängigkeiten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1" name="Ellipse 44"/>
          <p:cNvSpPr>
            <a:spLocks noChangeArrowheads="1"/>
          </p:cNvSpPr>
          <p:nvPr/>
        </p:nvSpPr>
        <p:spPr bwMode="auto">
          <a:xfrm>
            <a:off x="3471863" y="3028950"/>
            <a:ext cx="1905000" cy="1439863"/>
          </a:xfrm>
          <a:prstGeom prst="ellipse">
            <a:avLst/>
          </a:prstGeom>
          <a:solidFill>
            <a:schemeClr val="accent2"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17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Projektabhängigkeiten (mit Eclipse CDT)</a:t>
            </a:r>
          </a:p>
        </p:txBody>
      </p:sp>
      <p:grpSp>
        <p:nvGrpSpPr>
          <p:cNvPr id="7173" name="Gruppieren 5"/>
          <p:cNvGrpSpPr>
            <a:grpSpLocks/>
          </p:cNvGrpSpPr>
          <p:nvPr/>
        </p:nvGrpSpPr>
        <p:grpSpPr bwMode="auto">
          <a:xfrm>
            <a:off x="1905000" y="4881563"/>
            <a:ext cx="1154113" cy="779462"/>
            <a:chOff x="3273689" y="3717032"/>
            <a:chExt cx="1154295" cy="780120"/>
          </a:xfrm>
        </p:grpSpPr>
        <p:sp>
          <p:nvSpPr>
            <p:cNvPr id="4" name="Rechteck 3"/>
            <p:cNvSpPr/>
            <p:nvPr/>
          </p:nvSpPr>
          <p:spPr bwMode="auto">
            <a:xfrm>
              <a:off x="3275277" y="3861616"/>
              <a:ext cx="1152707" cy="63553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273689" y="3717032"/>
              <a:ext cx="492203" cy="2001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7174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7175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7176" name="Gruppieren 10"/>
          <p:cNvGrpSpPr>
            <a:grpSpLocks/>
          </p:cNvGrpSpPr>
          <p:nvPr/>
        </p:nvGrpSpPr>
        <p:grpSpPr bwMode="auto">
          <a:xfrm>
            <a:off x="3819525" y="3311525"/>
            <a:ext cx="1155700" cy="781050"/>
            <a:chOff x="3273171" y="3717032"/>
            <a:chExt cx="1154813" cy="780120"/>
          </a:xfrm>
        </p:grpSpPr>
        <p:sp>
          <p:nvSpPr>
            <p:cNvPr id="12" name="Rechteck 11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7177" name="Gruppieren 13"/>
          <p:cNvGrpSpPr>
            <a:grpSpLocks/>
          </p:cNvGrpSpPr>
          <p:nvPr/>
        </p:nvGrpSpPr>
        <p:grpSpPr bwMode="auto">
          <a:xfrm>
            <a:off x="5900738" y="4953000"/>
            <a:ext cx="1152525" cy="779463"/>
            <a:chOff x="3275856" y="3717032"/>
            <a:chExt cx="1152128" cy="780120"/>
          </a:xfrm>
        </p:grpSpPr>
        <p:sp>
          <p:nvSpPr>
            <p:cNvPr id="15" name="Rechteck 14"/>
            <p:cNvSpPr/>
            <p:nvPr/>
          </p:nvSpPr>
          <p:spPr bwMode="auto">
            <a:xfrm>
              <a:off x="3275856" y="3861617"/>
              <a:ext cx="1152128" cy="63553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3277442" y="3717032"/>
              <a:ext cx="491955" cy="2001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7178" name="Gerade Verbindung mit Pfeil 30"/>
          <p:cNvCxnSpPr>
            <a:cxnSpLocks noChangeShapeType="1"/>
          </p:cNvCxnSpPr>
          <p:nvPr/>
        </p:nvCxnSpPr>
        <p:spPr bwMode="auto">
          <a:xfrm flipH="1">
            <a:off x="3059113" y="4222750"/>
            <a:ext cx="815975" cy="730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9" name="Gerade Verbindung mit Pfeil 33"/>
          <p:cNvCxnSpPr>
            <a:cxnSpLocks noChangeShapeType="1"/>
          </p:cNvCxnSpPr>
          <p:nvPr/>
        </p:nvCxnSpPr>
        <p:spPr bwMode="auto">
          <a:xfrm>
            <a:off x="4975225" y="4178300"/>
            <a:ext cx="785813" cy="703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Abgerundete rechteckige Legende 42"/>
          <p:cNvSpPr/>
          <p:nvPr/>
        </p:nvSpPr>
        <p:spPr>
          <a:xfrm>
            <a:off x="1619250" y="3833813"/>
            <a:ext cx="1728788" cy="635000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Project Reference</a:t>
            </a:r>
          </a:p>
        </p:txBody>
      </p:sp>
      <p:sp>
        <p:nvSpPr>
          <p:cNvPr id="44" name="Abgerundete rechteckige Legende 43"/>
          <p:cNvSpPr/>
          <p:nvPr/>
        </p:nvSpPr>
        <p:spPr>
          <a:xfrm>
            <a:off x="5613400" y="3895725"/>
            <a:ext cx="1982788" cy="633413"/>
          </a:xfrm>
          <a:prstGeom prst="wedgeRoundRectCallout">
            <a:avLst>
              <a:gd name="adj1" fmla="val -46585"/>
              <a:gd name="adj2" fmla="val 692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Eintrag auf dem Java </a:t>
            </a:r>
            <a:r>
              <a:rPr lang="de-DE" dirty="0" err="1">
                <a:solidFill>
                  <a:schemeClr val="bg1"/>
                </a:solidFill>
              </a:rPr>
              <a:t>Build</a:t>
            </a:r>
            <a:r>
              <a:rPr lang="de-DE" dirty="0">
                <a:solidFill>
                  <a:schemeClr val="bg1"/>
                </a:solidFill>
              </a:rPr>
              <a:t> Path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4398962" y="2204863"/>
            <a:ext cx="3286125" cy="629719"/>
          </a:xfrm>
          <a:prstGeom prst="wedgeRoundRectCallout">
            <a:avLst>
              <a:gd name="adj1" fmla="val -34374"/>
              <a:gd name="adj2" fmla="val 857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 folgenden aber nur Fokus auf ein einziges Projekt 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665163" y="5765800"/>
            <a:ext cx="2090737" cy="635000"/>
          </a:xfrm>
          <a:prstGeom prst="wedgeRoundRectCallout">
            <a:avLst>
              <a:gd name="adj1" fmla="val 31270"/>
              <a:gd name="adj2" fmla="val -8316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Projekt in </a:t>
            </a:r>
            <a:r>
              <a:rPr lang="de-DE" dirty="0" err="1">
                <a:solidFill>
                  <a:schemeClr val="bg1"/>
                </a:solidFill>
              </a:rPr>
              <a:t>Eclipse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/>
      <p:bldP spid="43" grpId="0" animBg="1"/>
      <p:bldP spid="44" grpId="0" animBg="1"/>
      <p:bldP spid="47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mit C++ / Vergleich mit Java</a:t>
            </a:r>
          </a:p>
        </p:txBody>
      </p:sp>
      <p:grpSp>
        <p:nvGrpSpPr>
          <p:cNvPr id="8195" name="Gruppieren 4"/>
          <p:cNvGrpSpPr>
            <a:grpSpLocks/>
          </p:cNvGrpSpPr>
          <p:nvPr/>
        </p:nvGrpSpPr>
        <p:grpSpPr bwMode="auto">
          <a:xfrm>
            <a:off x="323850" y="2565400"/>
            <a:ext cx="3644900" cy="2808288"/>
            <a:chOff x="4843819" y="2082598"/>
            <a:chExt cx="2198554" cy="1694070"/>
          </a:xfrm>
        </p:grpSpPr>
        <p:sp>
          <p:nvSpPr>
            <p:cNvPr id="6" name="Wolke 5"/>
            <p:cNvSpPr/>
            <p:nvPr/>
          </p:nvSpPr>
          <p:spPr bwMode="auto">
            <a:xfrm rot="555286">
              <a:off x="4843819" y="2082598"/>
              <a:ext cx="2198554" cy="1694070"/>
            </a:xfrm>
            <a:prstGeom prst="cloud">
              <a:avLst/>
            </a:prstGeom>
            <a:solidFill>
              <a:srgbClr val="7F7F7F">
                <a:alpha val="34118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buFont typeface="Arial" pitchFamily="-65" charset="0"/>
                <a:buNone/>
                <a:defRPr/>
              </a:pPr>
              <a:endParaRPr lang="de-DE"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pic>
          <p:nvPicPr>
            <p:cNvPr id="7" name="Picture 7" descr="Z:\public\Dokumente\04_Grafiken\Cliparts\iStockphoto\iStock_000010018934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217">
              <a:off x="5095224" y="2343173"/>
              <a:ext cx="1709223" cy="113412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196" name="Textfeld 7"/>
          <p:cNvSpPr txBox="1">
            <a:spLocks noChangeArrowheads="1"/>
          </p:cNvSpPr>
          <p:nvPr/>
        </p:nvSpPr>
        <p:spPr bwMode="auto">
          <a:xfrm>
            <a:off x="4308475" y="3311525"/>
            <a:ext cx="40941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14350" indent="-51435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 startAt="2"/>
            </a:pPr>
            <a:r>
              <a:rPr lang="de-DE" altLang="de-DE" sz="3200" b="0">
                <a:latin typeface="Consolas" pitchFamily="49" charset="0"/>
                <a:cs typeface="Consolas" pitchFamily="49" charset="0"/>
              </a:rPr>
              <a:t>Projektstruktur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3276600" y="2427288"/>
            <a:ext cx="2794000" cy="1022350"/>
          </a:xfrm>
          <a:prstGeom prst="wedgeRoundRectCallout">
            <a:avLst>
              <a:gd name="adj1" fmla="val 62315"/>
              <a:gd name="adj2" fmla="val 4239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366963" y="3933825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„</a:t>
            </a:r>
            <a:r>
              <a:rPr lang="de-DE" dirty="0" err="1">
                <a:solidFill>
                  <a:schemeClr val="bg1"/>
                </a:solidFill>
              </a:rPr>
              <a:t>public</a:t>
            </a:r>
            <a:r>
              <a:rPr lang="de-DE" dirty="0">
                <a:solidFill>
                  <a:schemeClr val="bg1"/>
                </a:solidFill>
              </a:rPr>
              <a:t>“ 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1847850" y="5475288"/>
            <a:ext cx="2795588" cy="712787"/>
          </a:xfrm>
          <a:prstGeom prst="wedgeRoundRectCallout">
            <a:avLst>
              <a:gd name="adj1" fmla="val 74464"/>
              <a:gd name="adj2" fmla="val 33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0243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zu verlangen, dass jede „Funktion“ in einer Klasse sein MUSS?</a:t>
            </a:r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die Paketstruktur an der Verzeichnisstruktur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mehrere Klassen in einer Datei implementieren?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312738" y="5956300"/>
            <a:ext cx="13065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Building.h</a:t>
            </a: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63800" y="4098925"/>
            <a:ext cx="1244600" cy="842963"/>
            <a:chOff x="3356207" y="3298758"/>
            <a:chExt cx="1929969" cy="1306338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610041" y="4114261"/>
              <a:ext cx="409086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.h</a:t>
              </a: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</p:bld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>
          <a:noFill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1018</Words>
  <Application>Microsoft Office PowerPoint</Application>
  <PresentationFormat>Bildschirmpräsentation (4:3)</PresentationFormat>
  <Paragraphs>297</Paragraphs>
  <Slides>24</Slides>
  <Notes>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24</vt:i4>
      </vt:variant>
    </vt:vector>
  </HeadingPairs>
  <TitlesOfParts>
    <vt:vector size="33" baseType="lpstr">
      <vt:lpstr>Arial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1_FV_Vorlage_SE1_TUCD</vt:lpstr>
      <vt:lpstr>Programmierpraktikum C und C++</vt:lpstr>
      <vt:lpstr>Implementierung einer Aufzugsimulation</vt:lpstr>
      <vt:lpstr>Statische Struktur des Systems  (Klassendiagramm / Metamodell)</vt:lpstr>
      <vt:lpstr>Implementierung mit C++ / Vergleich mit Java</vt:lpstr>
      <vt:lpstr>Projektabhängigkeiten (mit Eclipse CDT)</vt:lpstr>
      <vt:lpstr>Implementierung mit C++ / Vergleich mit Java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Implementierung mit C++ / Vergleich mit Java</vt:lpstr>
      <vt:lpstr>Kompilierung</vt:lpstr>
      <vt:lpstr>Kompilierung für C/C++ I</vt:lpstr>
      <vt:lpstr>Kompilierung für C/C++ II</vt:lpstr>
      <vt:lpstr>Was genau macht der Präprozessor?</vt:lpstr>
      <vt:lpstr>Spaß mit dem Präprozessor</vt:lpstr>
      <vt:lpstr>Intermezzo</vt:lpstr>
      <vt:lpstr>Implementierung mit C++ / Vergleich mit Java</vt:lpstr>
      <vt:lpstr>Systemstart</vt:lpstr>
      <vt:lpstr>PowerPoint-Präsentation</vt:lpstr>
      <vt:lpstr>Laufzeitunterschied zwischen Java und C++ Beispiel Matrixmultiplikation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Roland Kluge</dc:creator>
  <cp:lastModifiedBy>Roland Kluge</cp:lastModifiedBy>
  <cp:revision>394</cp:revision>
  <dcterms:created xsi:type="dcterms:W3CDTF">2008-08-19T13:25:11Z</dcterms:created>
  <dcterms:modified xsi:type="dcterms:W3CDTF">2014-09-08T14:34:42Z</dcterms:modified>
</cp:coreProperties>
</file>