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3"/>
  </p:notesMasterIdLst>
  <p:handoutMasterIdLst>
    <p:handoutMasterId r:id="rId224"/>
  </p:handoutMasterIdLst>
  <p:sldIdLst>
    <p:sldId id="454" r:id="rId2"/>
    <p:sldId id="277" r:id="rId3"/>
    <p:sldId id="276" r:id="rId4"/>
    <p:sldId id="456" r:id="rId5"/>
    <p:sldId id="265" r:id="rId6"/>
    <p:sldId id="493" r:id="rId7"/>
    <p:sldId id="259" r:id="rId8"/>
    <p:sldId id="520" r:id="rId9"/>
    <p:sldId id="275" r:id="rId10"/>
    <p:sldId id="473" r:id="rId11"/>
    <p:sldId id="518" r:id="rId12"/>
    <p:sldId id="519" r:id="rId13"/>
    <p:sldId id="274" r:id="rId14"/>
    <p:sldId id="450" r:id="rId15"/>
    <p:sldId id="509" r:id="rId16"/>
    <p:sldId id="510" r:id="rId17"/>
    <p:sldId id="511" r:id="rId18"/>
    <p:sldId id="512" r:id="rId19"/>
    <p:sldId id="457" r:id="rId20"/>
    <p:sldId id="279" r:id="rId21"/>
    <p:sldId id="44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297" r:id="rId40"/>
    <p:sldId id="525" r:id="rId41"/>
    <p:sldId id="469" r:id="rId42"/>
    <p:sldId id="298" r:id="rId43"/>
    <p:sldId id="299" r:id="rId44"/>
    <p:sldId id="300" r:id="rId45"/>
    <p:sldId id="524" r:id="rId46"/>
    <p:sldId id="487" r:id="rId47"/>
    <p:sldId id="488" r:id="rId48"/>
    <p:sldId id="489" r:id="rId49"/>
    <p:sldId id="490" r:id="rId50"/>
    <p:sldId id="507" r:id="rId51"/>
    <p:sldId id="508" r:id="rId52"/>
    <p:sldId id="494" r:id="rId53"/>
    <p:sldId id="492" r:id="rId54"/>
    <p:sldId id="501" r:id="rId55"/>
    <p:sldId id="498" r:id="rId56"/>
    <p:sldId id="303" r:id="rId57"/>
    <p:sldId id="304" r:id="rId58"/>
    <p:sldId id="474" r:id="rId59"/>
    <p:sldId id="305" r:id="rId60"/>
    <p:sldId id="307" r:id="rId61"/>
    <p:sldId id="308" r:id="rId62"/>
    <p:sldId id="309" r:id="rId63"/>
    <p:sldId id="310" r:id="rId64"/>
    <p:sldId id="311" r:id="rId65"/>
    <p:sldId id="443" r:id="rId66"/>
    <p:sldId id="312" r:id="rId67"/>
    <p:sldId id="513" r:id="rId68"/>
    <p:sldId id="313" r:id="rId69"/>
    <p:sldId id="515" r:id="rId70"/>
    <p:sldId id="516" r:id="rId71"/>
    <p:sldId id="314" r:id="rId72"/>
    <p:sldId id="315" r:id="rId73"/>
    <p:sldId id="476" r:id="rId74"/>
    <p:sldId id="318" r:id="rId75"/>
    <p:sldId id="514" r:id="rId76"/>
    <p:sldId id="319" r:id="rId77"/>
    <p:sldId id="316" r:id="rId78"/>
    <p:sldId id="317" r:id="rId79"/>
    <p:sldId id="444" r:id="rId80"/>
    <p:sldId id="320" r:id="rId81"/>
    <p:sldId id="321" r:id="rId82"/>
    <p:sldId id="499" r:id="rId83"/>
    <p:sldId id="496" r:id="rId84"/>
    <p:sldId id="322" r:id="rId85"/>
    <p:sldId id="323" r:id="rId86"/>
    <p:sldId id="324" r:id="rId87"/>
    <p:sldId id="325" r:id="rId88"/>
    <p:sldId id="326" r:id="rId89"/>
    <p:sldId id="327" r:id="rId90"/>
    <p:sldId id="495" r:id="rId91"/>
    <p:sldId id="328" r:id="rId92"/>
    <p:sldId id="329" r:id="rId93"/>
    <p:sldId id="475" r:id="rId94"/>
    <p:sldId id="517" r:id="rId95"/>
    <p:sldId id="330" r:id="rId96"/>
    <p:sldId id="331" r:id="rId97"/>
    <p:sldId id="332" r:id="rId98"/>
    <p:sldId id="458" r:id="rId99"/>
    <p:sldId id="333" r:id="rId100"/>
    <p:sldId id="334" r:id="rId101"/>
    <p:sldId id="335" r:id="rId102"/>
    <p:sldId id="336" r:id="rId103"/>
    <p:sldId id="337" r:id="rId104"/>
    <p:sldId id="338" r:id="rId105"/>
    <p:sldId id="340" r:id="rId106"/>
    <p:sldId id="341" r:id="rId107"/>
    <p:sldId id="342" r:id="rId108"/>
    <p:sldId id="343" r:id="rId109"/>
    <p:sldId id="345" r:id="rId110"/>
    <p:sldId id="344" r:id="rId111"/>
    <p:sldId id="346" r:id="rId112"/>
    <p:sldId id="483" r:id="rId113"/>
    <p:sldId id="347" r:id="rId114"/>
    <p:sldId id="348" r:id="rId115"/>
    <p:sldId id="349" r:id="rId116"/>
    <p:sldId id="350" r:id="rId117"/>
    <p:sldId id="351" r:id="rId118"/>
    <p:sldId id="521" r:id="rId119"/>
    <p:sldId id="352" r:id="rId120"/>
    <p:sldId id="353" r:id="rId121"/>
    <p:sldId id="470" r:id="rId122"/>
    <p:sldId id="477" r:id="rId123"/>
    <p:sldId id="354" r:id="rId124"/>
    <p:sldId id="356" r:id="rId125"/>
    <p:sldId id="358" r:id="rId126"/>
    <p:sldId id="359" r:id="rId127"/>
    <p:sldId id="361" r:id="rId128"/>
    <p:sldId id="362" r:id="rId129"/>
    <p:sldId id="363" r:id="rId130"/>
    <p:sldId id="364" r:id="rId131"/>
    <p:sldId id="365" r:id="rId132"/>
    <p:sldId id="366" r:id="rId133"/>
    <p:sldId id="367" r:id="rId134"/>
    <p:sldId id="368" r:id="rId135"/>
    <p:sldId id="369" r:id="rId136"/>
    <p:sldId id="370" r:id="rId137"/>
    <p:sldId id="441" r:id="rId138"/>
    <p:sldId id="371" r:id="rId139"/>
    <p:sldId id="372" r:id="rId140"/>
    <p:sldId id="373" r:id="rId141"/>
    <p:sldId id="374" r:id="rId142"/>
    <p:sldId id="376" r:id="rId143"/>
    <p:sldId id="460" r:id="rId144"/>
    <p:sldId id="377" r:id="rId145"/>
    <p:sldId id="464" r:id="rId146"/>
    <p:sldId id="380" r:id="rId147"/>
    <p:sldId id="381" r:id="rId148"/>
    <p:sldId id="382" r:id="rId149"/>
    <p:sldId id="383" r:id="rId150"/>
    <p:sldId id="384" r:id="rId151"/>
    <p:sldId id="379" r:id="rId152"/>
    <p:sldId id="461" r:id="rId153"/>
    <p:sldId id="387" r:id="rId154"/>
    <p:sldId id="388" r:id="rId155"/>
    <p:sldId id="389" r:id="rId156"/>
    <p:sldId id="459" r:id="rId157"/>
    <p:sldId id="392" r:id="rId158"/>
    <p:sldId id="393" r:id="rId159"/>
    <p:sldId id="465" r:id="rId160"/>
    <p:sldId id="394" r:id="rId161"/>
    <p:sldId id="395" r:id="rId162"/>
    <p:sldId id="396" r:id="rId163"/>
    <p:sldId id="397" r:id="rId164"/>
    <p:sldId id="398" r:id="rId165"/>
    <p:sldId id="478" r:id="rId166"/>
    <p:sldId id="399" r:id="rId167"/>
    <p:sldId id="400" r:id="rId168"/>
    <p:sldId id="401" r:id="rId169"/>
    <p:sldId id="402" r:id="rId170"/>
    <p:sldId id="466" r:id="rId171"/>
    <p:sldId id="403" r:id="rId172"/>
    <p:sldId id="404" r:id="rId173"/>
    <p:sldId id="405" r:id="rId174"/>
    <p:sldId id="408" r:id="rId175"/>
    <p:sldId id="522" r:id="rId176"/>
    <p:sldId id="503" r:id="rId177"/>
    <p:sldId id="406" r:id="rId178"/>
    <p:sldId id="472" r:id="rId179"/>
    <p:sldId id="407" r:id="rId180"/>
    <p:sldId id="409" r:id="rId181"/>
    <p:sldId id="410" r:id="rId182"/>
    <p:sldId id="411" r:id="rId183"/>
    <p:sldId id="413" r:id="rId184"/>
    <p:sldId id="414" r:id="rId185"/>
    <p:sldId id="415" r:id="rId186"/>
    <p:sldId id="416" r:id="rId187"/>
    <p:sldId id="417" r:id="rId188"/>
    <p:sldId id="418" r:id="rId189"/>
    <p:sldId id="419" r:id="rId190"/>
    <p:sldId id="420" r:id="rId191"/>
    <p:sldId id="421" r:id="rId192"/>
    <p:sldId id="422" r:id="rId193"/>
    <p:sldId id="423" r:id="rId194"/>
    <p:sldId id="504" r:id="rId195"/>
    <p:sldId id="424" r:id="rId196"/>
    <p:sldId id="425" r:id="rId197"/>
    <p:sldId id="426" r:id="rId198"/>
    <p:sldId id="427" r:id="rId199"/>
    <p:sldId id="452" r:id="rId200"/>
    <p:sldId id="451" r:id="rId201"/>
    <p:sldId id="453" r:id="rId202"/>
    <p:sldId id="439" r:id="rId203"/>
    <p:sldId id="428" r:id="rId204"/>
    <p:sldId id="429" r:id="rId205"/>
    <p:sldId id="430" r:id="rId206"/>
    <p:sldId id="431" r:id="rId207"/>
    <p:sldId id="432" r:id="rId208"/>
    <p:sldId id="433" r:id="rId209"/>
    <p:sldId id="434" r:id="rId210"/>
    <p:sldId id="435" r:id="rId211"/>
    <p:sldId id="436" r:id="rId212"/>
    <p:sldId id="437" r:id="rId213"/>
    <p:sldId id="485" r:id="rId214"/>
    <p:sldId id="486" r:id="rId215"/>
    <p:sldId id="484" r:id="rId216"/>
    <p:sldId id="438" r:id="rId217"/>
    <p:sldId id="479" r:id="rId218"/>
    <p:sldId id="480" r:id="rId219"/>
    <p:sldId id="481" r:id="rId220"/>
    <p:sldId id="523" r:id="rId221"/>
    <p:sldId id="505" r:id="rId2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493"/>
            <p14:sldId id="259"/>
            <p14:sldId id="520"/>
            <p14:sldId id="275"/>
            <p14:sldId id="473"/>
            <p14:sldId id="518"/>
            <p14:sldId id="519"/>
            <p14:sldId id="274"/>
            <p14:sldId id="450"/>
            <p14:sldId id="509"/>
            <p14:sldId id="510"/>
            <p14:sldId id="511"/>
            <p14:sldId id="51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455"/>
            <p14:sldId id="296"/>
            <p14:sldId id="506"/>
            <p14:sldId id="297"/>
            <p14:sldId id="525"/>
            <p14:sldId id="469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346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479"/>
            <p14:sldId id="480"/>
            <p14:sldId id="481"/>
            <p14:sldId id="523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9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ED79"/>
    <a:srgbClr val="414146"/>
    <a:srgbClr val="005AA9"/>
    <a:srgbClr val="F7A25B"/>
    <a:srgbClr val="F7A25A"/>
    <a:srgbClr val="7BB5EC"/>
    <a:srgbClr val="F7FC28"/>
    <a:srgbClr val="FC7428"/>
    <a:srgbClr val="FC6528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0376" autoAdjust="0"/>
  </p:normalViewPr>
  <p:slideViewPr>
    <p:cSldViewPr>
      <p:cViewPr varScale="1">
        <p:scale>
          <a:sx n="90" d="100"/>
          <a:sy n="90" d="100"/>
        </p:scale>
        <p:origin x="2166" y="78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20:23.285" idx="12">
    <p:pos x="10" y="10"/>
    <p:text>TODO: Neues Format für Links durchsetzen.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9:04:50.066" idx="9">
    <p:pos x="832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9:29:57.088" idx="10">
    <p:pos x="1925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6:56.820" idx="15">
    <p:pos x="4018" y="512"/>
    <p:text>TODO: Schreckliches Beispiel - entweder streichen oder ein Neues ausdenken.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16:40.901" idx="11">
    <p:pos x="3968" y="454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56:34.950" idx="17">
    <p:pos x="4288" y="448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8:35.347" idx="16">
    <p:pos x="2200" y="3249"/>
    <p:text>TODO: Farben (überall) austauschen (Blau? Auf jeden Fall eine Akzentfarbe)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1:58.220" idx="13">
    <p:pos x="2579" y="454"/>
    <p:text>TODO: Check and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4:22.746" idx="14">
    <p:pos x="2784" y="454"/>
    <p:text>TODO: DAGs zeigen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5:05:01.672" idx="18">
    <p:pos x="2736" y="960"/>
    <p:text>TODO: Bilder gegen CC-BY-NC-Bilder oder "No Link Back" austauschen (bspw. iconfinder oder wiki commons, ...)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44:33.179" idx="4">
    <p:pos x="4672" y="1531"/>
    <p:text>TODO: Alle Links (insb. im PDF testen)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21:50.976" idx="2">
    <p:pos x="3483" y="453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5T09:14:47.920" idx="19">
    <p:pos x="2525" y="455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33:58.430" idx="3">
    <p:pos x="4912" y="1451"/>
    <p:text>TODO: Polish - twocolumn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54:00.521" idx="5">
    <p:pos x="4133" y="960"/>
    <p:text>TOOD: Polish + Check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32:36.719" idx="7">
    <p:pos x="2075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32:46.775" idx="8">
    <p:pos x="1685" y="453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14:53.641" idx="6">
    <p:pos x="2683" y="453"/>
    <p:text>TODO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(“Reopening”,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171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Hilfskonstrukt "Utility Klassen" 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„throw new UnsupportedOperationException()“,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4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05.06.2016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notesSlide" Target="../notesSlides/notesSlide37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course/view.php?id=4827" TargetMode="External"/><Relationship Id="rId3" Type="http://schemas.openxmlformats.org/officeDocument/2006/relationships/hyperlink" Target="http://www.es.tu-darmstadt.de/studentftp/cppp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book/de" TargetMode="External"/><Relationship Id="rId5" Type="http://schemas.openxmlformats.org/officeDocument/2006/relationships/hyperlink" Target="https://github.com/Echtzeitsysteme/tud-cpp-exercises" TargetMode="External"/><Relationship Id="rId4" Type="http://schemas.openxmlformats.org/officeDocument/2006/relationships/hyperlink" Target="https://github.com/Echtzeitsysteme/tud-cpp-lecture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jpeg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8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://www.boost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hyperlink" Target="http://en.cppreference.com/w/cpp/language/operator_precedence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2" Type="http://schemas.openxmlformats.org/officeDocument/2006/relationships/hyperlink" Target="http://en.cppreference.com/w/cpp/concep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(Blockpraktikum, zuletzt </a:t>
            </a:r>
            <a:r>
              <a:rPr lang="en-US" dirty="0"/>
              <a:t>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Beispiel: 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en.cppreference.com/w/cpp/memory/shared_ptr/make_shared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&lt;Person&gt;(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Über-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keine “Konfigurationsmöglichkeit”: Primitive “by value”, Objekte “by reference”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hochkonfigurierbar, dadurch natürlich auch anspruchsvoller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Übergabe, egal ob Primitive und Objekte: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“pass by value”, “pass by reference (to const)”, “pass by pointer (to const)”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Rückgabe: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value” (sicher, aber Zusatzaufwand durch Kopie,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reference (to const)”, “return by pointer (to const)”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en-US" dirty="0" smtClean="0"/>
              <a:t>++-FAQ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</p:spTree>
    <p:extLst>
      <p:ext uri="{BB962C8B-B14F-4D97-AF65-F5344CB8AC3E}">
        <p14:creationId xmlns:p14="http://schemas.microsoft.com/office/powerpoint/2010/main" val="37024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644746" y="3557627"/>
            <a:ext cx="2209800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260322" y="2567695"/>
            <a:ext cx="2782887" cy="606425"/>
          </a:xfrm>
          <a:prstGeom prst="wedgeRoundRectCallout">
            <a:avLst>
              <a:gd name="adj1" fmla="val -61964"/>
              <a:gd name="adj2" fmla="val 7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244323" y="4000985"/>
            <a:ext cx="203200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966759" y="4969734"/>
            <a:ext cx="2782887" cy="604838"/>
          </a:xfrm>
          <a:prstGeom prst="wedgeRoundRectCallout">
            <a:avLst>
              <a:gd name="adj1" fmla="val 60960"/>
              <a:gd name="adj2" fmla="val -3025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419751" y="3436594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2419751" y="3798842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215542" y="2478743"/>
            <a:ext cx="2782887" cy="606425"/>
          </a:xfrm>
          <a:prstGeom prst="wedgeRoundRectCallout">
            <a:avLst>
              <a:gd name="adj1" fmla="val 37421"/>
              <a:gd name="adj2" fmla="val 98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215541" y="4363309"/>
            <a:ext cx="2782887" cy="606425"/>
          </a:xfrm>
          <a:prstGeom prst="wedgeRoundRectCallout">
            <a:avLst>
              <a:gd name="adj1" fmla="val 38232"/>
              <a:gd name="adj2" fmla="val -7818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Unterklassen-spezifischer Teil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6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7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Übung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Direktlink </a:t>
            </a:r>
            <a:r>
              <a:rPr lang="de-DE" b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</a:t>
            </a:r>
            <a:r>
              <a:rPr lang="de-DE" b="0" smtClean="0">
                <a:hlinkClick r:id="rId2"/>
              </a:rPr>
              <a:t>tiny.cc/es-cppp-vm</a:t>
            </a:r>
            <a:r>
              <a:rPr lang="de-DE" b="0" smtClean="0"/>
              <a:t> 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>
                <a:hlinkClick r:id="rId3"/>
              </a:rPr>
              <a:t>http://www.es.tu-darmstadt.de/studentftp/cppp</a:t>
            </a:r>
            <a:r>
              <a:rPr lang="de-DE" smtClean="0">
                <a:hlinkClick r:id="rId3"/>
              </a:rPr>
              <a:t>/</a:t>
            </a:r>
            <a:endParaRPr lang="de-DE" smtClean="0"/>
          </a:p>
          <a:p>
            <a:pPr marL="342900" indent="-342900">
              <a:buFontTx/>
              <a:buChar char="-"/>
            </a:pPr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</a:t>
            </a:r>
            <a:r>
              <a:rPr lang="de-DE" b="0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Praktikum2016@ES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0" dirty="0" smtClean="0"/>
              <a:t>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5"/>
              </a:rPr>
              <a:t>https://</a:t>
            </a:r>
            <a:r>
              <a:rPr lang="de-DE" b="0" smtClean="0">
                <a:hlinkClick r:id="rId5"/>
              </a:rPr>
              <a:t>github.com/Echtzeitsysteme/tud-cpp-exercises</a:t>
            </a:r>
            <a:r>
              <a:rPr lang="de-DE" b="0" smtClean="0"/>
              <a:t> </a:t>
            </a: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6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7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8"/>
              </a:rPr>
              <a:t>https</a:t>
            </a:r>
            <a:r>
              <a:rPr lang="de-DE" b="0" dirty="0">
                <a:hlinkClick r:id="rId8"/>
              </a:rPr>
              <a:t>://</a:t>
            </a:r>
            <a:r>
              <a:rPr lang="de-DE" b="0" dirty="0" smtClean="0">
                <a:hlinkClick r:id="rId8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komplex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Schlüsselwort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Wird in der Klausur aus pädagogischen Gründen verboten sein.</a:t>
            </a:r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seit C++11: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weiterer Mechanismus, um “Verhalten zu übergeben”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“[!]”;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print(“Hello World!”);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“eingefangen” </a:t>
            </a:r>
            <a:r>
              <a:rPr lang="en-US" smtClean="0"/>
              <a:t>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“by value”,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“by reference”)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NB: auch in Java 1.8 vorhanden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Arrays.asList(1,2,3).stream().map(x -&gt; x*x).filter(x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03848" y="6237312"/>
            <a:ext cx="59401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“Make is an expert system.”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Eingabe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fix: Regelmenge (= Makefile)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Variable Eingabe: Aktueller Zustand des Workspaces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“Ausgabe”: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Notwendige Buildschritte (hoffentlich minimal </a:t>
            </a:r>
            <a:r>
              <a:rPr lang="en-US" smtClean="0">
                <a:sym typeface="Wingdings" panose="05000000000000000000" pitchFamily="2" charset="2"/>
              </a:rPr>
              <a:t>)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Ausführung der Buildschritte</a:t>
            </a: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Miller, P.A. (1998), </a:t>
            </a:r>
            <a:r>
              <a:rPr lang="en-US" sz="1400" smtClean="0"/>
              <a:t>“Recursive </a:t>
            </a:r>
            <a:r>
              <a:rPr lang="en-US" sz="1400"/>
              <a:t>Make Considered Harmful</a:t>
            </a:r>
            <a:r>
              <a:rPr lang="en-US" sz="1400" smtClean="0"/>
              <a:t>,” AUUGN </a:t>
            </a:r>
            <a:r>
              <a:rPr lang="en-US" sz="1400"/>
              <a:t>Journal of AUUG Inc., 19(1), pp. 14-25.</a:t>
            </a:r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4393183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dirty="0" err="1" smtClean="0"/>
              <a:t>Projektvorlagen</a:t>
            </a:r>
            <a:r>
              <a:rPr lang="en-US" b="1" dirty="0" smtClean="0"/>
              <a:t> </a:t>
            </a:r>
            <a:r>
              <a:rPr lang="en-US" dirty="0" err="1" smtClean="0"/>
              <a:t>enthalten</a:t>
            </a:r>
            <a:r>
              <a:rPr lang="en-US" dirty="0" smtClean="0"/>
              <a:t> 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b="1" dirty="0" err="1" smtClean="0"/>
              <a:t>Importieren</a:t>
            </a:r>
            <a:r>
              <a:rPr lang="en-US" dirty="0" smtClean="0"/>
              <a:t> der </a:t>
            </a:r>
            <a:r>
              <a:rPr lang="en-US" dirty="0" err="1" smtClean="0"/>
              <a:t>Projekte</a:t>
            </a:r>
            <a:r>
              <a:rPr lang="en-US" dirty="0" smtClean="0"/>
              <a:t> in Eclipse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b="1" dirty="0" smtClean="0"/>
              <a:t>“Existing Code as </a:t>
            </a:r>
            <a:r>
              <a:rPr lang="en-US" b="1" dirty="0" err="1" smtClean="0"/>
              <a:t>Makefile</a:t>
            </a:r>
            <a:r>
              <a:rPr lang="en-US" b="1" dirty="0" smtClean="0"/>
              <a:t> Project”</a:t>
            </a:r>
            <a:r>
              <a:rPr lang="en-US" dirty="0" smtClean="0"/>
              <a:t> </a:t>
            </a:r>
            <a:r>
              <a:rPr lang="en-US" dirty="0" err="1" smtClean="0"/>
              <a:t>importiert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“C Project” (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falsche</a:t>
            </a:r>
            <a:r>
              <a:rPr lang="en-US" dirty="0" smtClean="0">
                <a:sym typeface="Wingdings" panose="05000000000000000000" pitchFamily="2" charset="2"/>
              </a:rPr>
              <a:t> Toolchain!)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28800"/>
            <a:ext cx="4400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Board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r>
              <a:rPr lang="en-US" dirty="0" smtClean="0"/>
              <a:t> </a:t>
            </a:r>
            <a:r>
              <a:rPr lang="en-US" dirty="0" err="1" smtClean="0"/>
              <a:t>angesprochen</a:t>
            </a:r>
            <a:r>
              <a:rPr lang="en-US" dirty="0" smtClean="0"/>
              <a:t> (</a:t>
            </a:r>
            <a:r>
              <a:rPr lang="en-US" dirty="0" err="1" smtClean="0"/>
              <a:t>unter</a:t>
            </a:r>
            <a:r>
              <a:rPr lang="en-US" dirty="0" smtClean="0"/>
              <a:t> Windows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COM1</a:t>
            </a:r>
            <a:r>
              <a:rPr lang="en-US" dirty="0" smtClean="0"/>
              <a:t>, </a:t>
            </a:r>
            <a:r>
              <a:rPr lang="en-US" dirty="0" err="1" smtClean="0"/>
              <a:t>unter</a:t>
            </a:r>
            <a:r>
              <a:rPr lang="en-US" dirty="0" smtClean="0"/>
              <a:t> Linux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/dev/ttyUSB0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Standardfall</a:t>
            </a:r>
            <a:r>
              <a:rPr lang="en-US" dirty="0" smtClean="0"/>
              <a:t>: USB-Anschluss </a:t>
            </a:r>
            <a:r>
              <a:rPr lang="en-US" dirty="0" err="1" smtClean="0"/>
              <a:t>ist</a:t>
            </a:r>
            <a:r>
              <a:rPr lang="en-US" dirty="0" smtClean="0"/>
              <a:t> in der VM </a:t>
            </a:r>
            <a:r>
              <a:rPr lang="en-US" dirty="0" err="1" smtClean="0"/>
              <a:t>verfügbar</a:t>
            </a:r>
            <a:r>
              <a:rPr lang="en-US" dirty="0" smtClean="0"/>
              <a:t> – Linux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Alternative</a:t>
            </a:r>
            <a:r>
              <a:rPr lang="en-US" dirty="0" smtClean="0"/>
              <a:t>: Host-System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herunterfahren</a:t>
            </a:r>
            <a:endParaRPr lang="en-US" dirty="0" smtClean="0"/>
          </a:p>
          <a:p>
            <a:pPr marL="692150" lvl="1" indent="-342900"/>
            <a:r>
              <a:rPr lang="en-US" dirty="0" smtClean="0"/>
              <a:t>In den </a:t>
            </a:r>
            <a:r>
              <a:rPr lang="en-US" dirty="0" err="1" smtClean="0"/>
              <a:t>Einstellungen</a:t>
            </a:r>
            <a:r>
              <a:rPr lang="en-US" dirty="0" smtClean="0"/>
              <a:t> der VM die </a:t>
            </a:r>
            <a:r>
              <a:rPr lang="en-US" dirty="0" err="1" smtClean="0"/>
              <a:t>Filterregel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Board </a:t>
            </a:r>
            <a:r>
              <a:rPr lang="en-US" dirty="0" err="1" smtClean="0"/>
              <a:t>deaktivieren</a:t>
            </a:r>
            <a:r>
              <a:rPr lang="en-US" dirty="0" smtClean="0"/>
              <a:t> (</a:t>
            </a:r>
            <a:r>
              <a:rPr lang="en-US" dirty="0" err="1" smtClean="0"/>
              <a:t>Ändern</a:t>
            </a:r>
            <a:r>
              <a:rPr lang="en-US" dirty="0" smtClean="0"/>
              <a:t> -&gt; USB)</a:t>
            </a:r>
          </a:p>
          <a:p>
            <a:pPr marL="692150" lvl="1" indent="-342900"/>
            <a:r>
              <a:rPr lang="en-US" dirty="0" err="1" smtClean="0"/>
              <a:t>Danach</a:t>
            </a:r>
            <a:r>
              <a:rPr lang="en-US" dirty="0" smtClean="0"/>
              <a:t>: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i="1" dirty="0" err="1" smtClean="0"/>
              <a:t>Serielle</a:t>
            </a:r>
            <a:r>
              <a:rPr lang="en-US" i="1" dirty="0" smtClean="0"/>
              <a:t> </a:t>
            </a:r>
            <a:r>
              <a:rPr lang="en-US" i="1" dirty="0" err="1" smtClean="0"/>
              <a:t>Schnittstelle</a:t>
            </a:r>
            <a:r>
              <a:rPr lang="en-US" dirty="0" smtClean="0"/>
              <a:t> den </a:t>
            </a:r>
            <a:r>
              <a:rPr lang="en-US" dirty="0" err="1" smtClean="0"/>
              <a:t>ersten</a:t>
            </a:r>
            <a:r>
              <a:rPr lang="en-US" dirty="0" smtClean="0"/>
              <a:t> Port </a:t>
            </a:r>
            <a:r>
              <a:rPr lang="en-US" dirty="0" err="1" smtClean="0"/>
              <a:t>aktivieren</a:t>
            </a:r>
            <a:r>
              <a:rPr lang="en-US" dirty="0" smtClean="0"/>
              <a:t> (COM1, Host-</a:t>
            </a:r>
            <a:r>
              <a:rPr lang="en-US" dirty="0" err="1" smtClean="0"/>
              <a:t>Schnittstelle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/</a:t>
            </a:r>
            <a:r>
              <a:rPr lang="en-US" dirty="0" err="1" smtClean="0"/>
              <a:t>Adresse</a:t>
            </a:r>
            <a:r>
              <a:rPr lang="en-US" dirty="0" smtClean="0"/>
              <a:t> den </a:t>
            </a:r>
            <a:r>
              <a:rPr lang="en-US" dirty="0" err="1" smtClean="0"/>
              <a:t>seriellen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Host-System </a:t>
            </a:r>
            <a:r>
              <a:rPr lang="en-US" dirty="0" err="1" smtClean="0"/>
              <a:t>eintragen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Windows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</a:t>
            </a:r>
            <a:r>
              <a:rPr lang="en-US" i="1" dirty="0" err="1" smtClean="0"/>
              <a:t>Geräte</a:t>
            </a:r>
            <a:r>
              <a:rPr lang="en-US" i="1" dirty="0" smtClean="0"/>
              <a:t> Manager</a:t>
            </a:r>
            <a:r>
              <a:rPr lang="en-US" dirty="0" smtClean="0"/>
              <a:t>”, </a:t>
            </a:r>
            <a:r>
              <a:rPr lang="en-US" dirty="0" err="1" smtClean="0"/>
              <a:t>bei</a:t>
            </a:r>
            <a:r>
              <a:rPr lang="en-US" dirty="0" smtClean="0"/>
              <a:t> Linux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i="1" dirty="0" smtClean="0"/>
              <a:t>/dev/ttyUSB0</a:t>
            </a:r>
            <a:r>
              <a:rPr lang="en-US" dirty="0" smtClean="0"/>
              <a:t>).</a:t>
            </a:r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testen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5166825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“Attribution-NonCommercial 4.0 </a:t>
            </a:r>
            <a:r>
              <a:rPr lang="en-US" smtClean="0"/>
              <a:t>International”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1628800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Lächelndes Fragezeichen: http://</a:t>
            </a:r>
            <a:r>
              <a:rPr lang="en-US" sz="1200" smtClean="0"/>
              <a:t>cliparts.co/clipart/2613703</a:t>
            </a:r>
          </a:p>
          <a:p>
            <a:r>
              <a:rPr lang="en-US" sz="1200" smtClean="0"/>
              <a:t>Link-Icon: https</a:t>
            </a:r>
            <a:r>
              <a:rPr lang="en-US" sz="1200"/>
              <a:t>://</a:t>
            </a:r>
            <a:r>
              <a:rPr lang="en-US" sz="1200" smtClean="0"/>
              <a:t>www.iconfinder.com/icons/298812/external_link_icon#size=128 </a:t>
            </a:r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010151" cy="2274176"/>
            <a:chOff x="293688" y="1556792"/>
            <a:chExt cx="8555038" cy="2428876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708150" cy="357188"/>
              <a:chOff x="4799013" y="3601492"/>
              <a:chExt cx="1708150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0256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6" y="3601492"/>
              <a:ext cx="20256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601492"/>
              <a:ext cx="1138238" cy="357188"/>
              <a:chOff x="1863726" y="3601492"/>
              <a:chExt cx="1138238" cy="35718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715792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406776" y="3523705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189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47688" y="2310855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08376" y="2285455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48088" y="2425155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41475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558134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2191545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5020172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461422" y="5031602"/>
            <a:ext cx="659446" cy="357188"/>
            <a:chOff x="1863726" y="3601492"/>
            <a:chExt cx="1138238" cy="357188"/>
          </a:xfrm>
        </p:grpSpPr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1863726" y="3601492"/>
              <a:ext cx="807241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1863726" y="360149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2061687" y="3715792"/>
              <a:ext cx="442914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5853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4"/>
            <a:ext cx="4249737" cy="608459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(„exakte“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Building.java…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3064934" y="5162810"/>
            <a:ext cx="3719513" cy="413164"/>
          </a:xfrm>
          <a:prstGeom prst="wedgeRoundRectCallout">
            <a:avLst>
              <a:gd name="adj1" fmla="val 37383"/>
              <a:gd name="adj2" fmla="val -1125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standalone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minimal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033143" cy="4968875"/>
          </a:xfrm>
        </p:spPr>
        <p:txBody>
          <a:bodyPr/>
          <a:lstStyle/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Building.h: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Building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Elevator.h: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Elevator{};</a:t>
            </a:r>
          </a:p>
          <a:p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419872" y="2060848"/>
            <a:ext cx="403314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Building.h nach preprocessing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Building.h: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#include "Floor.h“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Floor{};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#include "Elevator.h“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  #</a:t>
            </a:r>
            <a:r>
              <a:rPr lang="en-US" sz="1600" kern="0">
                <a:latin typeface="Consolas" panose="020B0609020204030204" pitchFamily="49" charset="0"/>
                <a:cs typeface="Consolas" panose="020B0609020204030204" pitchFamily="49" charset="0"/>
              </a:rPr>
              <a:t>include "Floor.h</a:t>
            </a: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Floor{};</a:t>
            </a:r>
            <a:endParaRPr lang="en-US" sz="160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endParaRPr lang="en-US" sz="1600" kern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Building {};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6084168" y="3668148"/>
            <a:ext cx="2811138" cy="601203"/>
          </a:xfrm>
          <a:prstGeom prst="wedgeRoundRectCallout">
            <a:avLst>
              <a:gd name="adj1" fmla="val -84763"/>
              <a:gd name="adj2" fmla="val 57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Warum ist das ein Problem?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4401846"/>
            <a:ext cx="2811138" cy="1210760"/>
          </a:xfrm>
          <a:prstGeom prst="wedgeRoundRectCallout">
            <a:avLst>
              <a:gd name="adj1" fmla="val -84161"/>
              <a:gd name="adj2" fmla="val -7607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„return“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„DoSomeStackCheckStuff; return“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6873" name="Picture 9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0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5" name="Picture 11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6" name="Picture 12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1" name="Picture 7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8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Grundlegende Konzepte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belegt ein Element mit einem 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’value’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‘value’ */};</a:t>
            </a:r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Packages/Ordnerstruktur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namespace{}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class{}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 (vgl.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import static</a:t>
            </a:r>
            <a:r>
              <a:rPr lang="en-US" smtClean="0"/>
              <a:t> in Java)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825" y="2636912"/>
            <a:ext cx="4033143" cy="361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int sum(int a, int b) {return a+b;}</a:t>
            </a:r>
          </a:p>
          <a:p>
            <a:pPr algn="l"/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namespace my_utils {</a:t>
            </a: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 int sum(int a, int b) {return a+b;}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MyUtils {</a:t>
            </a: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int sum(int a, int b);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MyUtils::sum(int a, int b) { return a+b;}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2636912"/>
            <a:ext cx="4033143" cy="284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main1() {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using my_utils::sum; // ERROR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main2() {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using my_utils::sum;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nur 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protected: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	erlaubt Funktion/Methode f() auf private A+M dieser Klasse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anders als in Java: keine package-/default-Sichtbarkeit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-Direktiven können alle Funktionen und public-Methoden genutzt werden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Quote-Literale werden zu java.lang.Strings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System.out.println(“Hello World”.getClass()) // java.lang.String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Quote-Literale werden zu C-Strings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“Hello World.”;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std::string(“Hello World.”);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“Hello World”; // 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4" y="1555750"/>
            <a:ext cx="8425755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</a:t>
            </a:r>
            <a:r>
              <a:rPr lang="de-DE" smtClean="0"/>
              <a:t>– ca. 16:00 im Electronic Class Room (S3|21 1)</a:t>
            </a:r>
            <a:br>
              <a:rPr lang="de-DE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dirty="0" smtClean="0"/>
              <a:t>persönlich genehmigen lassen </a:t>
            </a:r>
            <a:r>
              <a:rPr lang="de-DE" dirty="0" smtClean="0"/>
              <a:t>(Klausur</a:t>
            </a:r>
            <a:r>
              <a:rPr lang="de-DE" smtClean="0"/>
              <a:t>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</a:t>
            </a:r>
            <a:r>
              <a:rPr lang="de-DE"/>
              <a:t>darf </a:t>
            </a:r>
            <a:r>
              <a:rPr lang="de-DE" smtClean="0"/>
              <a:t>leider nicht </a:t>
            </a:r>
            <a:r>
              <a:rPr lang="de-DE" dirty="0"/>
              <a:t>an der </a:t>
            </a:r>
            <a:r>
              <a:rPr lang="de-DE"/>
              <a:t>Klausur </a:t>
            </a:r>
            <a:r>
              <a:rPr lang="de-DE" smtClean="0"/>
              <a:t>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„mitgenommen“</a:t>
            </a:r>
            <a:r>
              <a:rPr lang="de-DE" smtClean="0"/>
              <a:t> werden.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</a:t>
            </a:r>
            <a:r>
              <a:rPr lang="de-DE" smtClean="0"/>
              <a:t>Kluge 		(Vorlesung, Übung, Moodle)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(Übungen)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Jocyzk		(Übungen</a:t>
            </a:r>
            <a:r>
              <a:rPr lang="de-DE" dirty="0"/>
              <a:t>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Operatoren in </a:t>
            </a:r>
            <a:r>
              <a:rPr lang="en-US" b="1" smtClean="0"/>
              <a:t>Sonderrolle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fest belegt, fixe Präzendenz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(Postfix)</a:t>
            </a:r>
            <a:r>
              <a:rPr lang="en-US" smtClean="0"/>
              <a:t> vor ++,--,+,-,~,! vor *,/,% vor …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Operatoren als </a:t>
            </a:r>
            <a:r>
              <a:rPr lang="en-US" b="1" smtClean="0"/>
              <a:t>Syntactic Sugar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beliebig überschreibbar, 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10492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nur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C-Style,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9295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++i){}, while(COND){DO}, {DO} while(COND)</a:t>
            </a:r>
          </a:p>
          <a:p>
            <a:pPr marL="692150" lvl="1" indent="-342900">
              <a:buFontTx/>
              <a:buChar char="-"/>
            </a:pPr>
            <a:r>
              <a:rPr lang="en-US"/>
              <a:t>v</a:t>
            </a:r>
            <a:r>
              <a:rPr lang="en-US" smtClean="0"/>
              <a:t>ermutlich am beliebtesten: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Object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 : list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aber auch: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iter.next(); }</a:t>
            </a:r>
            <a:r>
              <a:rPr lang="en-US"/>
              <a:t> </a:t>
            </a:r>
            <a:r>
              <a:rPr lang="en-US" smtClean="0"/>
              <a:t>(z.B. um Elemente </a:t>
            </a:r>
            <a:r>
              <a:rPr lang="en-US"/>
              <a:t>leicht </a:t>
            </a:r>
            <a:r>
              <a:rPr lang="en-US" smtClean="0"/>
              <a:t>überspringen zu können)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++i){}, while(COND){DO}, {DO} while(COND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/>
              <a:t> (wie in Java</a:t>
            </a:r>
            <a:r>
              <a:rPr lang="en-US" smtClean="0"/>
              <a:t>),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5000" lvl="1" indent="-285750">
              <a:buFontTx/>
              <a:buChar char="-"/>
            </a:pPr>
            <a:r>
              <a:rPr lang="en-US" smtClean="0"/>
              <a:t>am beliebtesten: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</a:t>
            </a:r>
          </a:p>
          <a:p>
            <a:pPr marL="635000" lvl="1" indent="-285750">
              <a:buFontTx/>
              <a:buChar char="-"/>
            </a:pPr>
            <a:r>
              <a:rPr lang="en-US" smtClean="0"/>
              <a:t>seit C++11: </a:t>
            </a:r>
          </a:p>
          <a:p>
            <a:pPr marL="823913" lvl="2" indent="-28575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(int i : {1,2,3,4,5}) {DO}</a:t>
            </a:r>
          </a:p>
        </p:txBody>
      </p:sp>
      <p:sp>
        <p:nvSpPr>
          <p:cNvPr id="4" name="Rechteck 3"/>
          <p:cNvSpPr/>
          <p:nvPr/>
        </p:nvSpPr>
        <p:spPr>
          <a:xfrm>
            <a:off x="421196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“vertraut”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Undefined Behavior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UB tritt ein, wenn Code auf eine nicht-spezifizierte Weise aufgerufen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Schutz vor ungewollten Zustandsänderungen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340551" y="5831163"/>
            <a:ext cx="3551037" cy="607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en.cppreference.com/w/cpp/concept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en.wikipedia.org/wiki/Undefined_behavior</a:t>
            </a:r>
            <a:r>
              <a:rPr lang="en-US" sz="1200" smtClean="0"/>
              <a:t>  </a:t>
            </a:r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…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 (auch i. Vgl. zu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smtClean="0"/>
              <a:t>Was </a:t>
            </a:r>
            <a:r>
              <a:rPr lang="de-DE" dirty="0" smtClean="0"/>
              <a:t>passiert z.B. beim Aufruf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main.exe f.txt</a:t>
            </a:r>
            <a:r>
              <a:rPr lang="de-DE" smtClean="0"/>
              <a:t>?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‚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\0‘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Sprachfeature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operator[], length,…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 (mal wieder)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{1,2,3,4};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Übung)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/>
              <a:t>Ein </a:t>
            </a:r>
            <a:r>
              <a:rPr lang="en-US" smtClean="0"/>
              <a:t>Programm ist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-korrekt, wenn unveränderliche (d.h. als unverändlich gemeinte) Objekte durch das Programm auch nicht verändert werden.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Schlüsselwort const 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zur Compile-Zeit verschiedenen Typen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zur Laufzeit 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also keinen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sehr ähnliche oder identische Implementierung: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const string &amp;getName() const {return this-&gt;myString;}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string &amp;getName() {return this-&gt;myString;}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In C++11: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5140738" y="3284984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this(“default”, 1);}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Base(“default”) {}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Floor(“default”,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</a:t>
            </a:r>
            <a:r>
              <a:rPr lang="de-DE" altLang="de-DE" sz="1800" smtClean="0"/>
              <a:t>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</a:t>
            </a:r>
            <a:r>
              <a:rPr lang="de-DE" altLang="de-DE" sz="1200">
                <a:hlinkClick r:id="rId3"/>
              </a:rPr>
              <a:t>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</a:t>
            </a:r>
            <a:r>
              <a:rPr lang="de-DE" altLang="de-DE" sz="1800" smtClean="0"/>
              <a:t>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</a:t>
            </a:r>
            <a:r>
              <a:rPr lang="de-DE" altLang="de-DE" sz="1800" smtClean="0"/>
              <a:t>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smtClean="0"/>
              <a:t>Grundkurs </a:t>
            </a:r>
            <a:r>
              <a:rPr lang="de-DE" altLang="de-DE" sz="1800"/>
              <a:t>C/C++ @ TU München</a:t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smtClean="0"/>
              <a:t>Programmieren </a:t>
            </a:r>
            <a:r>
              <a:rPr lang="de-DE" altLang="de-DE" sz="1800"/>
              <a:t>1 @ FH Regensburg</a:t>
            </a:r>
            <a:br>
              <a:rPr lang="de-DE" altLang="de-DE" sz="1800"/>
            </a:br>
            <a:r>
              <a:rPr lang="de-DE" altLang="de-DE" sz="1100">
                <a:hlinkClick r:id="rId6"/>
              </a:rPr>
              <a:t>http://fbim.fh-regensburg.de/~sce39014/pg1/pg1-skript.pdf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smtClean="0"/>
              <a:t>Heinz </a:t>
            </a:r>
            <a:r>
              <a:rPr lang="en-US" sz="1800"/>
              <a:t>Tschabitscher, Einführung 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  <a:endParaRPr lang="en-US" sz="1100"/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/>
              <a:t>CProgramming.com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</a:t>
            </a:r>
            <a:r>
              <a:rPr lang="en-US" sz="1100">
                <a:hlinkClick r:id="rId9"/>
              </a:rPr>
              <a:t>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Vergleich mit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nicht überschrieben/angepasst werden.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Java-Primitive (int, double,…): Wertzuweisung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int y = x;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Java-Objekte: Referenzzuweisung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 y = x; // Aliasing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(“</a:t>
            </a:r>
            <a:r>
              <a:rPr lang="en-US" b="1" smtClean="0"/>
              <a:t>automagically</a:t>
            </a:r>
            <a:r>
              <a:rPr lang="en-US" smtClean="0"/>
              <a:t>”)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kann auch die Generierung unterbinden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void operator=(Elevator &amp;); // DO NOT provide any implementation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void operator=(Elevator &amp;) = delete;</a:t>
            </a:r>
          </a:p>
          <a:p>
            <a:r>
              <a:rPr lang="en-US" smtClean="0"/>
              <a:t>Vergleich mit Java</a:t>
            </a:r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>
                <a:sym typeface="Wingdings" panose="05000000000000000000" pitchFamily="2" charset="2"/>
              </a:rPr>
              <a:t>wird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13147</Words>
  <Application>Microsoft Office PowerPoint</Application>
  <PresentationFormat>Bildschirmpräsentation (4:3)</PresentationFormat>
  <Paragraphs>4051</Paragraphs>
  <Slides>221</Slides>
  <Notes>73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221</vt:i4>
      </vt:variant>
    </vt:vector>
  </HeadingPairs>
  <TitlesOfParts>
    <vt:vector size="234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 Der TIOBE-Index.</vt:lpstr>
      <vt:lpstr>Anwesenheit und Betreuung</vt:lpstr>
      <vt:lpstr>Struktur des Praktikums</vt:lpstr>
      <vt:lpstr>Klausur</vt:lpstr>
      <vt:lpstr>Ergänzende Ressourcen</vt:lpstr>
      <vt:lpstr>Literaturvorschläge</vt:lpstr>
      <vt:lpstr>Alternative Veranstaltungen an der TU Darmstadt</vt:lpstr>
      <vt:lpstr>Online C++-Referenzen</vt:lpstr>
      <vt:lpstr>C++-FAQ</vt:lpstr>
      <vt:lpstr>C, C++ und Java</vt:lpstr>
      <vt:lpstr>C, C++ und Java</vt:lpstr>
      <vt:lpstr>Übung</vt:lpstr>
      <vt:lpstr>Übungsmaterial</vt:lpstr>
      <vt:lpstr>Demo: Virtuelle Maschine </vt:lpstr>
      <vt:lpstr>Ein paar Worte zu Git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Exkurs: Fortgeschrittene Verwendung des Präprozessors</vt:lpstr>
      <vt:lpstr>Definition vs. Deklaration</vt:lpstr>
      <vt:lpstr>Inlining und Code-Optimierung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„Brutschrank“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Mit klassischen Zeigern</vt:lpstr>
      <vt:lpstr>Beispiel: Mit std::shared_ptr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Über- und Rückgabe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“Make is an expert system.”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Folien Nächstes Jahr</vt:lpstr>
      <vt:lpstr>Implizite Typ-Konvertierung und Anonyme Objekte</vt:lpstr>
      <vt:lpstr>Implizite Typkonvertierung unterbinden</vt:lpstr>
      <vt:lpstr>Lizenz</vt:lpstr>
      <vt:lpstr>Bildnachweis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1669</cp:revision>
  <dcterms:created xsi:type="dcterms:W3CDTF">2008-08-19T13:25:11Z</dcterms:created>
  <dcterms:modified xsi:type="dcterms:W3CDTF">2016-06-05T09:23:43Z</dcterms:modified>
</cp:coreProperties>
</file>