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9"/>
  </p:notesMasterIdLst>
  <p:handoutMasterIdLst>
    <p:handoutMasterId r:id="rId230"/>
  </p:handoutMasterIdLst>
  <p:sldIdLst>
    <p:sldId id="454" r:id="rId2"/>
    <p:sldId id="277" r:id="rId3"/>
    <p:sldId id="276" r:id="rId4"/>
    <p:sldId id="274" r:id="rId5"/>
    <p:sldId id="450" r:id="rId6"/>
    <p:sldId id="456" r:id="rId7"/>
    <p:sldId id="493" r:id="rId8"/>
    <p:sldId id="265" r:id="rId9"/>
    <p:sldId id="533" r:id="rId10"/>
    <p:sldId id="259" r:id="rId11"/>
    <p:sldId id="510" r:id="rId12"/>
    <p:sldId id="534" r:id="rId13"/>
    <p:sldId id="511" r:id="rId14"/>
    <p:sldId id="512" r:id="rId15"/>
    <p:sldId id="528" r:id="rId16"/>
    <p:sldId id="529" r:id="rId17"/>
    <p:sldId id="530" r:id="rId18"/>
    <p:sldId id="531" r:id="rId19"/>
    <p:sldId id="532" r:id="rId20"/>
    <p:sldId id="457" r:id="rId21"/>
    <p:sldId id="279" r:id="rId22"/>
    <p:sldId id="44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535" r:id="rId40"/>
    <p:sldId id="297" r:id="rId41"/>
    <p:sldId id="525" r:id="rId42"/>
    <p:sldId id="469" r:id="rId43"/>
    <p:sldId id="527" r:id="rId44"/>
    <p:sldId id="298" r:id="rId45"/>
    <p:sldId id="299" r:id="rId46"/>
    <p:sldId id="300" r:id="rId47"/>
    <p:sldId id="524" r:id="rId48"/>
    <p:sldId id="487" r:id="rId49"/>
    <p:sldId id="488" r:id="rId50"/>
    <p:sldId id="489" r:id="rId51"/>
    <p:sldId id="490" r:id="rId52"/>
    <p:sldId id="507" r:id="rId53"/>
    <p:sldId id="508" r:id="rId54"/>
    <p:sldId id="494" r:id="rId55"/>
    <p:sldId id="492" r:id="rId56"/>
    <p:sldId id="501" r:id="rId57"/>
    <p:sldId id="498" r:id="rId58"/>
    <p:sldId id="303" r:id="rId59"/>
    <p:sldId id="304" r:id="rId60"/>
    <p:sldId id="474" r:id="rId61"/>
    <p:sldId id="305" r:id="rId62"/>
    <p:sldId id="307" r:id="rId63"/>
    <p:sldId id="308" r:id="rId64"/>
    <p:sldId id="309" r:id="rId65"/>
    <p:sldId id="310" r:id="rId66"/>
    <p:sldId id="311" r:id="rId67"/>
    <p:sldId id="443" r:id="rId68"/>
    <p:sldId id="312" r:id="rId69"/>
    <p:sldId id="513" r:id="rId70"/>
    <p:sldId id="313" r:id="rId71"/>
    <p:sldId id="515" r:id="rId72"/>
    <p:sldId id="516" r:id="rId73"/>
    <p:sldId id="314" r:id="rId74"/>
    <p:sldId id="315" r:id="rId75"/>
    <p:sldId id="476" r:id="rId76"/>
    <p:sldId id="318" r:id="rId77"/>
    <p:sldId id="514" r:id="rId78"/>
    <p:sldId id="319" r:id="rId79"/>
    <p:sldId id="316" r:id="rId80"/>
    <p:sldId id="317" r:id="rId81"/>
    <p:sldId id="444" r:id="rId82"/>
    <p:sldId id="320" r:id="rId83"/>
    <p:sldId id="321" r:id="rId84"/>
    <p:sldId id="499" r:id="rId85"/>
    <p:sldId id="496" r:id="rId86"/>
    <p:sldId id="322" r:id="rId87"/>
    <p:sldId id="323" r:id="rId88"/>
    <p:sldId id="324" r:id="rId89"/>
    <p:sldId id="325" r:id="rId90"/>
    <p:sldId id="326" r:id="rId91"/>
    <p:sldId id="327" r:id="rId92"/>
    <p:sldId id="495" r:id="rId93"/>
    <p:sldId id="328" r:id="rId94"/>
    <p:sldId id="329" r:id="rId95"/>
    <p:sldId id="475" r:id="rId96"/>
    <p:sldId id="517" r:id="rId97"/>
    <p:sldId id="330" r:id="rId98"/>
    <p:sldId id="331" r:id="rId99"/>
    <p:sldId id="332" r:id="rId100"/>
    <p:sldId id="458" r:id="rId101"/>
    <p:sldId id="333" r:id="rId102"/>
    <p:sldId id="334" r:id="rId103"/>
    <p:sldId id="335" r:id="rId104"/>
    <p:sldId id="336" r:id="rId105"/>
    <p:sldId id="337" r:id="rId106"/>
    <p:sldId id="338" r:id="rId107"/>
    <p:sldId id="340" r:id="rId108"/>
    <p:sldId id="341" r:id="rId109"/>
    <p:sldId id="342" r:id="rId110"/>
    <p:sldId id="343" r:id="rId111"/>
    <p:sldId id="345" r:id="rId112"/>
    <p:sldId id="344" r:id="rId113"/>
    <p:sldId id="483" r:id="rId114"/>
    <p:sldId id="347" r:id="rId115"/>
    <p:sldId id="348" r:id="rId116"/>
    <p:sldId id="349" r:id="rId117"/>
    <p:sldId id="350" r:id="rId118"/>
    <p:sldId id="351" r:id="rId119"/>
    <p:sldId id="521" r:id="rId120"/>
    <p:sldId id="352" r:id="rId121"/>
    <p:sldId id="353" r:id="rId122"/>
    <p:sldId id="470" r:id="rId123"/>
    <p:sldId id="477" r:id="rId124"/>
    <p:sldId id="354" r:id="rId125"/>
    <p:sldId id="358" r:id="rId126"/>
    <p:sldId id="356" r:id="rId127"/>
    <p:sldId id="359" r:id="rId128"/>
    <p:sldId id="361" r:id="rId129"/>
    <p:sldId id="362" r:id="rId130"/>
    <p:sldId id="363" r:id="rId131"/>
    <p:sldId id="364" r:id="rId132"/>
    <p:sldId id="365" r:id="rId133"/>
    <p:sldId id="367" r:id="rId134"/>
    <p:sldId id="368" r:id="rId135"/>
    <p:sldId id="369" r:id="rId136"/>
    <p:sldId id="370" r:id="rId137"/>
    <p:sldId id="441" r:id="rId138"/>
    <p:sldId id="371" r:id="rId139"/>
    <p:sldId id="372" r:id="rId140"/>
    <p:sldId id="373" r:id="rId141"/>
    <p:sldId id="374" r:id="rId142"/>
    <p:sldId id="376" r:id="rId143"/>
    <p:sldId id="460" r:id="rId144"/>
    <p:sldId id="377" r:id="rId145"/>
    <p:sldId id="464" r:id="rId146"/>
    <p:sldId id="380" r:id="rId147"/>
    <p:sldId id="381" r:id="rId148"/>
    <p:sldId id="382" r:id="rId149"/>
    <p:sldId id="383" r:id="rId150"/>
    <p:sldId id="526" r:id="rId151"/>
    <p:sldId id="384" r:id="rId152"/>
    <p:sldId id="379" r:id="rId153"/>
    <p:sldId id="461" r:id="rId154"/>
    <p:sldId id="387" r:id="rId155"/>
    <p:sldId id="388" r:id="rId156"/>
    <p:sldId id="389" r:id="rId157"/>
    <p:sldId id="459" r:id="rId158"/>
    <p:sldId id="465" r:id="rId159"/>
    <p:sldId id="392" r:id="rId160"/>
    <p:sldId id="393" r:id="rId161"/>
    <p:sldId id="394" r:id="rId162"/>
    <p:sldId id="395" r:id="rId163"/>
    <p:sldId id="396" r:id="rId164"/>
    <p:sldId id="397" r:id="rId165"/>
    <p:sldId id="398" r:id="rId166"/>
    <p:sldId id="478" r:id="rId167"/>
    <p:sldId id="399" r:id="rId168"/>
    <p:sldId id="400" r:id="rId169"/>
    <p:sldId id="401" r:id="rId170"/>
    <p:sldId id="402" r:id="rId171"/>
    <p:sldId id="466" r:id="rId172"/>
    <p:sldId id="403" r:id="rId173"/>
    <p:sldId id="404" r:id="rId174"/>
    <p:sldId id="405" r:id="rId175"/>
    <p:sldId id="408" r:id="rId176"/>
    <p:sldId id="522" r:id="rId177"/>
    <p:sldId id="503" r:id="rId178"/>
    <p:sldId id="406" r:id="rId179"/>
    <p:sldId id="472" r:id="rId180"/>
    <p:sldId id="407" r:id="rId181"/>
    <p:sldId id="409" r:id="rId182"/>
    <p:sldId id="410" r:id="rId183"/>
    <p:sldId id="411" r:id="rId184"/>
    <p:sldId id="413" r:id="rId185"/>
    <p:sldId id="414" r:id="rId186"/>
    <p:sldId id="415" r:id="rId187"/>
    <p:sldId id="416" r:id="rId188"/>
    <p:sldId id="417" r:id="rId189"/>
    <p:sldId id="418" r:id="rId190"/>
    <p:sldId id="419" r:id="rId191"/>
    <p:sldId id="420" r:id="rId192"/>
    <p:sldId id="421" r:id="rId193"/>
    <p:sldId id="422" r:id="rId194"/>
    <p:sldId id="423" r:id="rId195"/>
    <p:sldId id="504" r:id="rId196"/>
    <p:sldId id="424" r:id="rId197"/>
    <p:sldId id="425" r:id="rId198"/>
    <p:sldId id="426" r:id="rId199"/>
    <p:sldId id="427" r:id="rId200"/>
    <p:sldId id="452" r:id="rId201"/>
    <p:sldId id="451" r:id="rId202"/>
    <p:sldId id="453" r:id="rId203"/>
    <p:sldId id="439" r:id="rId204"/>
    <p:sldId id="428" r:id="rId205"/>
    <p:sldId id="429" r:id="rId206"/>
    <p:sldId id="430" r:id="rId207"/>
    <p:sldId id="431" r:id="rId208"/>
    <p:sldId id="432" r:id="rId209"/>
    <p:sldId id="433" r:id="rId210"/>
    <p:sldId id="434" r:id="rId211"/>
    <p:sldId id="435" r:id="rId212"/>
    <p:sldId id="436" r:id="rId213"/>
    <p:sldId id="437" r:id="rId214"/>
    <p:sldId id="485" r:id="rId215"/>
    <p:sldId id="484" r:id="rId216"/>
    <p:sldId id="541" r:id="rId217"/>
    <p:sldId id="438" r:id="rId218"/>
    <p:sldId id="523" r:id="rId219"/>
    <p:sldId id="505" r:id="rId220"/>
    <p:sldId id="479" r:id="rId221"/>
    <p:sldId id="536" r:id="rId222"/>
    <p:sldId id="480" r:id="rId223"/>
    <p:sldId id="481" r:id="rId224"/>
    <p:sldId id="537" r:id="rId225"/>
    <p:sldId id="539" r:id="rId226"/>
    <p:sldId id="538" r:id="rId227"/>
    <p:sldId id="540" r:id="rId22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itelfolie" id="{092F79FD-BF55-40BF-B9FE-75CEB89E84B5}">
          <p14:sldIdLst>
            <p14:sldId id="454"/>
          </p14:sldIdLst>
        </p14:section>
        <p14:section name="Organisation" id="{B7C61536-0178-4707-98B1-53BCC68FFC07}">
          <p14:sldIdLst>
            <p14:sldId id="277"/>
            <p14:sldId id="276"/>
            <p14:sldId id="274"/>
            <p14:sldId id="450"/>
            <p14:sldId id="456"/>
            <p14:sldId id="493"/>
            <p14:sldId id="265"/>
            <p14:sldId id="533"/>
            <p14:sldId id="259"/>
            <p14:sldId id="510"/>
            <p14:sldId id="534"/>
            <p14:sldId id="511"/>
            <p14:sldId id="512"/>
            <p14:sldId id="528"/>
            <p14:sldId id="529"/>
            <p14:sldId id="530"/>
            <p14:sldId id="531"/>
            <p14:sldId id="53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455"/>
            <p14:sldId id="296"/>
            <p14:sldId id="506"/>
            <p14:sldId id="535"/>
            <p14:sldId id="297"/>
            <p14:sldId id="525"/>
            <p14:sldId id="469"/>
            <p14:sldId id="527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8"/>
            <p14:sldId id="356"/>
            <p14:sldId id="359"/>
            <p14:sldId id="361"/>
            <p14:sldId id="362"/>
            <p14:sldId id="363"/>
            <p14:sldId id="364"/>
            <p14:sldId id="365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526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465"/>
            <p14:sldId id="392"/>
            <p14:sldId id="393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4"/>
            <p14:sldId id="541"/>
            <p14:sldId id="438"/>
            <p14:sldId id="523"/>
            <p14:sldId id="505"/>
            <p14:sldId id="479"/>
            <p14:sldId id="536"/>
            <p14:sldId id="480"/>
            <p14:sldId id="481"/>
            <p14:sldId id="537"/>
            <p14:sldId id="539"/>
            <p14:sldId id="538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28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8CED79"/>
    <a:srgbClr val="414146"/>
    <a:srgbClr val="005AA9"/>
    <a:srgbClr val="F7A25B"/>
    <a:srgbClr val="F7A25A"/>
    <a:srgbClr val="7BB5EC"/>
    <a:srgbClr val="F7FC28"/>
    <a:srgbClr val="FC7428"/>
    <a:srgbClr val="FC6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7872" autoAdjust="0"/>
  </p:normalViewPr>
  <p:slideViewPr>
    <p:cSldViewPr>
      <p:cViewPr varScale="1">
        <p:scale>
          <a:sx n="87" d="100"/>
          <a:sy n="87" d="100"/>
        </p:scale>
        <p:origin x="22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tableStyles" Target="tableStyle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3:19.682" idx="25">
    <p:pos x="3044" y="452"/>
    <p:text>Move to 'Misch-Masch'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("Reopening",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</a:t>
            </a:r>
            <a:r>
              <a:rPr lang="de-DE" altLang="de-DE" smtClean="0">
                <a:latin typeface="Times New Roman" pitchFamily="16" charset="0"/>
              </a:rPr>
              <a:t>wirklich "böse"?  </a:t>
            </a:r>
            <a:r>
              <a:rPr lang="de-DE" altLang="de-DE" dirty="0" smtClean="0">
                <a:latin typeface="Times New Roman" pitchFamily="16" charset="0"/>
              </a:rPr>
              <a:t>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err="1" smtClean="0">
                <a:sym typeface="Wingdings" panose="05000000000000000000" pitchFamily="2" charset="2"/>
              </a:rPr>
              <a:t>sie</a:t>
            </a:r>
            <a:r>
              <a:rPr lang="en-US" baseline="0" smtClean="0">
                <a:sym typeface="Wingdings" panose="05000000000000000000" pitchFamily="2" charset="2"/>
              </a:rPr>
              <a:t> "klein"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</a:t>
            </a:r>
            <a:r>
              <a:rPr lang="de-DE" altLang="de-DE" smtClean="0">
                <a:latin typeface="Times New Roman" pitchFamily="16" charset="0"/>
              </a:rPr>
              <a:t>Warnung "uninitialized"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</a:t>
            </a:r>
            <a:r>
              <a:rPr lang="de-DE" altLang="de-DE" baseline="0" smtClean="0">
                <a:latin typeface="Times New Roman" pitchFamily="16" charset="0"/>
              </a:rPr>
              <a:t>-&gt; "Const Correctness"</a:t>
            </a: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Ablauf: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Floor[0] wird zerstört</a:t>
            </a:r>
          </a:p>
          <a:p>
            <a:pPr marL="228600" indent="-228600">
              <a:buAutoNum type="arabicPeriod"/>
            </a:pPr>
            <a:r>
              <a:rPr lang="en-US" baseline="0" smtClean="0"/>
              <a:t>Eve und Bob halten sich gegenseitig am Leben.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err="1" smtClean="0"/>
              <a:t>Objekts</a:t>
            </a:r>
            <a:r>
              <a:rPr lang="en-US" baseline="0" smtClean="0"/>
              <a:t> "Child()"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</a:t>
            </a:r>
            <a:r>
              <a:rPr lang="de-DE" altLang="de-DE" smtClean="0">
                <a:latin typeface="Times New Roman" pitchFamily="16" charset="0"/>
              </a:rPr>
              <a:t>. "Duck Typing": </a:t>
            </a:r>
            <a:r>
              <a:rPr lang="de-DE" altLang="de-DE" dirty="0" smtClean="0">
                <a:latin typeface="Times New Roman" pitchFamily="16" charset="0"/>
              </a:rPr>
              <a:t>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</a:t>
            </a:r>
            <a:r>
              <a:rPr lang="de-DE" altLang="de-DE" smtClean="0">
                <a:latin typeface="Times New Roman" pitchFamily="16" charset="0"/>
              </a:rPr>
              <a:t>. "add" </a:t>
            </a:r>
            <a:r>
              <a:rPr lang="de-DE" altLang="de-DE" dirty="0" smtClean="0">
                <a:latin typeface="Times New Roman" pitchFamily="16" charset="0"/>
              </a:rPr>
              <a:t>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</a:t>
            </a:r>
            <a:r>
              <a:rPr lang="de-DE" altLang="de-DE" smtClean="0">
                <a:latin typeface="Times New Roman" pitchFamily="16" charset="0"/>
              </a:rPr>
              <a:t>Code</a:t>
            </a:r>
            <a:r>
              <a:rPr lang="de-DE" altLang="de-DE" baseline="0" smtClean="0">
                <a:latin typeface="Times New Roman" pitchFamily="16" charset="0"/>
              </a:rPr>
              <a:t>-Beispiel "GenericsInC"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err="1" smtClean="0">
                <a:latin typeface="Times New Roman" pitchFamily="16" charset="0"/>
              </a:rPr>
              <a:t>cpp</a:t>
            </a:r>
            <a:r>
              <a:rPr lang="de-DE" altLang="de-DE" smtClean="0">
                <a:latin typeface="Times New Roman" pitchFamily="16" charset="0"/>
              </a:rPr>
              <a:t>-Datei</a:t>
            </a:r>
            <a:r>
              <a:rPr lang="de-DE" altLang="de-DE" baseline="0" smtClean="0">
                <a:latin typeface="Times New Roman" pitchFamily="16" charset="0"/>
              </a:rPr>
              <a:t> </a:t>
            </a:r>
            <a:r>
              <a:rPr lang="de-DE" altLang="de-DE" smtClean="0">
                <a:latin typeface="Times New Roman" pitchFamily="16" charset="0"/>
              </a:rPr>
              <a:t>"mitcompiliert" </a:t>
            </a:r>
            <a:r>
              <a:rPr lang="de-DE" altLang="de-DE" dirty="0" smtClean="0">
                <a:latin typeface="Times New Roman" pitchFamily="16" charset="0"/>
              </a:rPr>
              <a:t>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</a:t>
            </a:r>
            <a:r>
              <a:rPr lang="de-DE" smtClean="0"/>
              <a:t>Implementierungsaufwand ("Duck Typing")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172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</a:t>
            </a:r>
            <a:r>
              <a:rPr lang="de-DE" altLang="de-DE" smtClean="0">
                <a:latin typeface="Times New Roman" pitchFamily="16" charset="0"/>
              </a:rPr>
              <a:t>Java "plattformunabhängig" </a:t>
            </a:r>
            <a:r>
              <a:rPr lang="de-DE" altLang="de-DE" dirty="0" smtClean="0">
                <a:latin typeface="Times New Roman" pitchFamily="16" charset="0"/>
              </a:rPr>
              <a:t>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</a:t>
            </a:r>
            <a:r>
              <a:rPr lang="de-DE" altLang="de-DE" smtClean="0">
                <a:latin typeface="Times New Roman" pitchFamily="16" charset="0"/>
              </a:rPr>
              <a:t>: "Interpretierter" </a:t>
            </a:r>
            <a:r>
              <a:rPr lang="de-DE" altLang="de-DE" dirty="0" smtClean="0">
                <a:latin typeface="Times New Roman" pitchFamily="16" charset="0"/>
              </a:rPr>
              <a:t>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(seit 2016-09-15)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84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(seit 2016-09-15)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07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53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</a:t>
            </a:r>
            <a:r>
              <a:rPr lang="de-DE" altLang="de-DE" baseline="0" smtClean="0">
                <a:latin typeface="Times New Roman" pitchFamily="16" charset="0"/>
              </a:rPr>
              <a:t>beliebig groß</a:t>
            </a:r>
          </a:p>
          <a:p>
            <a:pPr marL="171450" indent="-171450">
              <a:buFontTx/>
              <a:buChar char="-"/>
            </a:pPr>
            <a:endParaRPr lang="de-DE" altLang="de-DE" baseline="0" smtClean="0">
              <a:latin typeface="Times New Roman" pitchFamily="16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smtClean="0"/>
              <a:t>(seit 2016-09-15)</a:t>
            </a: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652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</a:t>
            </a:r>
            <a:r>
              <a:rPr lang="de-DE" altLang="de-DE" smtClean="0">
                <a:latin typeface="Times New Roman" pitchFamily="16" charset="0"/>
              </a:rPr>
              <a:t>Hilfskonstrukt "Utility Klassen" </a:t>
            </a:r>
            <a:r>
              <a:rPr lang="de-DE" altLang="de-DE" dirty="0" smtClean="0">
                <a:latin typeface="Times New Roman" pitchFamily="16" charset="0"/>
              </a:rPr>
              <a:t>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"throw new UnsupportedOperationException()",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30297"/>
            <a:ext cx="8568059" cy="217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/>
              <a:t>By</a:t>
            </a:r>
            <a:r>
              <a:rPr lang="en-US" sz="800" baseline="0" smtClean="0"/>
              <a:t> </a:t>
            </a:r>
            <a:r>
              <a:rPr lang="en-US" sz="800" smtClean="0"/>
              <a:t>R. Kluge</a:t>
            </a:r>
            <a:r>
              <a:rPr lang="en-US" sz="800" baseline="0" smtClean="0"/>
              <a:t> and </a:t>
            </a:r>
            <a:r>
              <a:rPr lang="en-US" sz="800" smtClean="0"/>
              <a:t>A. Anjorin | Real-Time Systems Lab | TU Darmstadt | 2014 - 2016 | Creative Commons Attribution-NonCommercial 4.0 International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1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5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6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21.09.2016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_elision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6546" TargetMode="External"/><Relationship Id="rId2" Type="http://schemas.openxmlformats.org/officeDocument/2006/relationships/hyperlink" Target="http://www.es.tu-darmstadt.de/studentftp/cp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utable_object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-exercises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8.jpe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notesSlide" Target="../notesSlides/notesSlide38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hyperlink" Target="https://en.wikipedia.org/wiki/Virtual_method_table" TargetMode="External"/><Relationship Id="rId5" Type="http://schemas.openxmlformats.org/officeDocument/2006/relationships/image" Target="../media/image43.emf"/><Relationship Id="rId4" Type="http://schemas.openxmlformats.org/officeDocument/2006/relationships/package" Target="../embeddings/Microsoft_Excel-Arbeitsblatt1.xlsx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nymous_function" TargetMode="Externa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socpp.org/wiki/faq/" TargetMode="Externa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jpeg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clipart/2613703" TargetMode="External"/><Relationship Id="rId2" Type="http://schemas.openxmlformats.org/officeDocument/2006/relationships/hyperlink" Target="https://commons.wikimedia.org/wiki/Paper#/media/File:Stack_of_Copy_Paper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nion" TargetMode="External"/><Relationship Id="rId2" Type="http://schemas.openxmlformats.org/officeDocument/2006/relationships/hyperlink" Target="https://blogs.mentor.com/colinwalls/blog/2014/06/02/struct-vs-class-in-c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8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://www.boost.or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language/operator_precedence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cept" TargetMode="External"/><Relationship Id="rId5" Type="http://schemas.openxmlformats.org/officeDocument/2006/relationships/hyperlink" Target="https://isocpp.org/wiki/faq/const-correctness" TargetMode="External"/><Relationship Id="rId4" Type="http://schemas.openxmlformats.org/officeDocument/2006/relationships/hyperlink" Target="https://en.wikipedia.org/wiki/One_Definition_Rul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Null_point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</a:t>
            </a:r>
            <a:r>
              <a:rPr lang="de-DE" altLang="de-DE" smtClean="0"/>
              <a:t>++-Programmierung</a:t>
            </a:r>
          </a:p>
          <a:p>
            <a:pPr marL="180975" lvl="1" indent="0">
              <a:buNone/>
            </a:pPr>
            <a:r>
              <a:rPr lang="de-DE" altLang="de-DE" smtClean="0"/>
              <a:t>Tag 5 – Tag 6: C-Programmierung für Microcontroller</a:t>
            </a:r>
          </a:p>
          <a:p>
            <a:pPr marL="0" indent="0">
              <a:buNone/>
            </a:pPr>
            <a:r>
              <a:rPr lang="de-DE" altLang="de-DE" b="1" smtClean="0"/>
              <a:t>Vorbereitung</a:t>
            </a:r>
            <a:endParaRPr lang="de-DE" altLang="de-DE" b="1" dirty="0" smtClean="0"/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192837" y="1614140"/>
            <a:ext cx="2698751" cy="950764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Einsicht am 24.+25.10.2016 geplant.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71229" y="6231090"/>
            <a:ext cx="2988318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en.wikipedia.org/wiki/Copy_elision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17" name="Rechteck 1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02106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"Dangling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reference to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nullptr;</a:t>
            </a: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848063"/>
          </a:xfrm>
          <a:prstGeom prst="wedgeRoundRectCallout">
            <a:avLst>
              <a:gd name="adj1" fmla="val -42479"/>
              <a:gd name="adj2" fmla="val -1107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</a:t>
            </a:r>
            <a:r>
              <a:rPr lang="de-DE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 </a:t>
            </a:r>
            <a:r>
              <a:rPr lang="de-DE" smtClean="0">
                <a:solidFill>
                  <a:schemeClr val="bg1"/>
                </a:solidFill>
              </a:rPr>
              <a:t>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smtClean="0">
                <a:solidFill>
                  <a:srgbClr val="005032"/>
                </a:solidFill>
                <a:latin typeface="Consolas" pitchFamily="49" charset="0"/>
              </a:rPr>
              <a:t>"ownership"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Eve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"Rohzeiger" </a:t>
            </a: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lvl="1"/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 sz="1600">
                <a:hlinkClick r:id="rId2"/>
              </a:rPr>
              <a:t>http://www.es.tu-darmstadt.de/studentftp/cppp</a:t>
            </a:r>
            <a:r>
              <a:rPr lang="de-DE" sz="1600" smtClean="0">
                <a:hlinkClick r:id="rId2"/>
              </a:rPr>
              <a:t>/</a:t>
            </a:r>
            <a:endParaRPr lang="de-DE" sz="1600" smtClean="0"/>
          </a:p>
          <a:p>
            <a:pPr lvl="1"/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</a:t>
            </a:r>
            <a:r>
              <a:rPr lang="de-DE" b="0" smtClean="0"/>
              <a:t>PW:  </a:t>
            </a:r>
          </a:p>
          <a:p>
            <a:pPr lvl="1"/>
            <a:r>
              <a:rPr lang="de-DE" smtClean="0"/>
              <a:t>User-PW in der VM: cppprak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</a:t>
            </a:r>
            <a:r>
              <a:rPr lang="de-DE" b="0" smtClean="0">
                <a:hlinkClick r:id="rId4"/>
              </a:rPr>
              <a:t>github.com/Echtzeitsysteme/tud-cpp-exercises</a:t>
            </a:r>
            <a:r>
              <a:rPr lang="de-DE" b="0" smtClean="0"/>
              <a:t> </a:t>
            </a:r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sz="1800" b="0" dirty="0" smtClean="0">
                <a:hlinkClick r:id="rId5"/>
              </a:rPr>
              <a:t>http://git-scm.com/book/de</a:t>
            </a:r>
            <a:endParaRPr lang="de-DE" sz="1800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</a:t>
            </a:r>
            <a:r>
              <a:rPr lang="de-DE" sz="1800" b="0" dirty="0" smtClean="0">
                <a:hlinkClick r:id="rId6"/>
              </a:rPr>
              <a:t>://</a:t>
            </a:r>
            <a:r>
              <a:rPr lang="de-DE" b="0" dirty="0" smtClean="0">
                <a:hlinkClick r:id="rId6"/>
              </a:rPr>
              <a:t>github.com</a:t>
            </a:r>
            <a:r>
              <a:rPr lang="de-DE" b="0" smtClean="0">
                <a:hlinkClick r:id="rId6"/>
              </a:rPr>
              <a:t>/</a:t>
            </a:r>
            <a:r>
              <a:rPr lang="de-DE" b="0" smtClean="0"/>
              <a:t> </a:t>
            </a:r>
          </a:p>
          <a:p>
            <a:r>
              <a:rPr lang="de-DE"/>
              <a:t>	</a:t>
            </a:r>
            <a:r>
              <a:rPr lang="de-DE" smtClean="0"/>
              <a:t>Siehe auch </a:t>
            </a:r>
            <a:r>
              <a:rPr lang="de-DE" i="1" smtClean="0"/>
              <a:t>cheatsheet.pdf</a:t>
            </a:r>
            <a:r>
              <a:rPr lang="de-DE" smtClean="0"/>
              <a:t> </a:t>
            </a:r>
            <a:endParaRPr lang="de-DE" b="0" smtClean="0"/>
          </a:p>
          <a:p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sz="1800" b="0"/>
              <a:t>	</a:t>
            </a:r>
            <a:r>
              <a:rPr lang="de-DE" sz="1800">
                <a:hlinkClick r:id="rId7"/>
              </a:rPr>
              <a:t>https://</a:t>
            </a:r>
            <a:r>
              <a:rPr lang="de-DE" sz="1800" smtClean="0">
                <a:hlinkClick r:id="rId7"/>
              </a:rPr>
              <a:t>moodle.tu-darmstadt.de/course/view.php?id=6546</a:t>
            </a:r>
            <a:r>
              <a:rPr lang="de-DE" smtClean="0"/>
              <a:t>  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2132856"/>
            <a:ext cx="282698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0057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02106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338138" y="4077072"/>
            <a:ext cx="3452812" cy="47767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336550" y="5831259"/>
            <a:ext cx="3451225" cy="47768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</a:t>
            </a:r>
            <a:r>
              <a:rPr lang="de-DE" altLang="de-DE" smtClean="0"/>
              <a:t>: Klassische und smarte Zeiger</a:t>
            </a:r>
            <a:endParaRPr lang="de-DE" altLang="de-DE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107826" y="1484313"/>
            <a:ext cx="4320000" cy="4920825"/>
            <a:chOff x="107826" y="1484313"/>
            <a:chExt cx="4320000" cy="4920825"/>
          </a:xfrm>
        </p:grpSpPr>
        <p:sp>
          <p:nvSpPr>
            <p:cNvPr id="39942" name="Rechteck 2"/>
            <p:cNvSpPr>
              <a:spLocks noChangeArrowheads="1"/>
            </p:cNvSpPr>
            <p:nvPr/>
          </p:nvSpPr>
          <p:spPr bwMode="auto">
            <a:xfrm>
              <a:off x="107826" y="1484313"/>
              <a:ext cx="4320000" cy="4920825"/>
            </a:xfrm>
            <a:prstGeom prst="foldedCorner">
              <a:avLst>
                <a:gd name="adj" fmla="val 79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&lt;</a:t>
              </a:r>
              <a:r>
                <a:rPr lang="de-DE" altLang="de-DE" sz="1100" err="1">
                  <a:solidFill>
                    <a:srgbClr val="2A00FF"/>
                  </a:solidFill>
                  <a:latin typeface="Consolas" pitchFamily="49" charset="0"/>
                </a:rPr>
                <a:t>iostream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&gt;</a:t>
              </a: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"Person.pph"</a:t>
              </a:r>
              <a:endParaRPr lang="de-DE" altLang="de-DE" sz="110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de-DE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 smtClean="0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275615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16015" y="1495009"/>
            <a:ext cx="4320000" cy="4920825"/>
            <a:chOff x="251519" y="1484313"/>
            <a:chExt cx="4664310" cy="4920825"/>
          </a:xfrm>
        </p:grpSpPr>
        <p:sp>
          <p:nvSpPr>
            <p:cNvPr id="17" name="Rechteck 2"/>
            <p:cNvSpPr>
              <a:spLocks noChangeArrowheads="1"/>
            </p:cNvSpPr>
            <p:nvPr/>
          </p:nvSpPr>
          <p:spPr bwMode="auto">
            <a:xfrm>
              <a:off x="251519" y="1484313"/>
              <a:ext cx="4664310" cy="4920825"/>
            </a:xfrm>
            <a:prstGeom prst="foldedCorner">
              <a:avLst>
                <a:gd name="adj" fmla="val 894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#include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&lt;iostream&gt;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"Person.hpp"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endParaRPr lang="de-DE" altLang="de-DE" sz="110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dirty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743377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en.cppreference.com/w/cpp/memory/shared_ptr/make_shared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&lt;Person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&gt;(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42858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3818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0485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80987" y="1412875"/>
            <a:ext cx="7085594" cy="202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sz="1800" smtClean="0">
                <a:latin typeface="Consolas" panose="020B0609020204030204" pitchFamily="49" charset="0"/>
                <a:cs typeface="Consolas" panose="020B0609020204030204" pitchFamily="49" charset="0"/>
              </a:rPr>
              <a:t>::shared_ptr&lt;&gt; </a:t>
            </a:r>
            <a:r>
              <a:rPr lang="de-DE" altLang="de-DE" sz="180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</a:t>
            </a:r>
            <a:r>
              <a:rPr lang="de-DE" altLang="de-DE"/>
              <a:t>	</a:t>
            </a:r>
          </a:p>
          <a:p>
            <a:pPr indent="-285750" eaLnBrk="1" hangingPunct="1">
              <a:spcBef>
                <a:spcPct val="0"/>
              </a:spcBef>
              <a:buSzTx/>
              <a:buNone/>
            </a:pPr>
            <a:r>
              <a:rPr lang="de-DE" altLang="de-DE" smtClean="0"/>
              <a:t>Ablauf: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Floor [0] wird zerstört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Fertig – Eve und Bob halten sich gegenseitig am Leben.</a:t>
            </a:r>
            <a:r>
              <a:rPr lang="de-DE" altLang="de-DE" smtClean="0"/>
              <a:t> </a:t>
            </a:r>
            <a:endParaRPr lang="de-DE" altLang="de-DE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42858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50967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798600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941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157375"/>
            <a:ext cx="277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836700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57488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58917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50967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32870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66988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996506" y="3669888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</a:t>
            </a:r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6756401" y="3683150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4653596" y="416800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4651057" y="485964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</a:t>
            </a:r>
            <a:r>
              <a:rPr lang="de-DE" smtClean="0"/>
              <a:t>um "</a:t>
            </a:r>
            <a:r>
              <a:rPr lang="de-DE" b="1" smtClean="0"/>
              <a:t>extern</a:t>
            </a:r>
            <a:r>
              <a:rPr lang="de-DE" smtClean="0"/>
              <a:t>" </a:t>
            </a:r>
            <a:r>
              <a:rPr lang="de-DE" dirty="0" smtClean="0"/>
              <a:t>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</a:t>
            </a:r>
            <a:r>
              <a:rPr lang="de-DE" b="1" smtClean="0"/>
              <a:t>ein "starker"  </a:t>
            </a:r>
            <a:r>
              <a:rPr lang="de-DE" b="1" dirty="0" smtClean="0"/>
              <a:t>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 Eve's friend] has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32815" y="6250562"/>
            <a:ext cx="334899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en.wikipedia.org/wiki/Immutable_object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Übergabe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In Java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– keinerlei "Konfigurationsmöglichkeit":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Primitive "by value" (d.h.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mtClean="0"/>
              <a:t>, …)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Objekte "by reference" (d.h.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mtClean="0"/>
              <a:t>, …)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Übergabe</a:t>
            </a:r>
            <a:r>
              <a:rPr lang="en-US" smtClean="0"/>
              <a:t>: Einzige Variation ist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oder nicht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Auswirkung innerhalb der Methode (bzgl. Neuzuweisung)</a:t>
            </a:r>
          </a:p>
          <a:p>
            <a:pPr marL="881063" lvl="2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C++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Maximal konfigurierbar, aber anspruchsvoll.</a:t>
            </a:r>
          </a:p>
          <a:p>
            <a:pPr marL="692150" lvl="1" indent="-342900">
              <a:buFontTx/>
              <a:buChar char="-"/>
            </a:pPr>
            <a:r>
              <a:rPr lang="en-US" i="1" smtClean="0"/>
              <a:t>Übergabe</a:t>
            </a:r>
            <a:r>
              <a:rPr lang="en-US" smtClean="0"/>
              <a:t> unabhängig ob primitiver oder komplexer Datentyp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value"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reference (to const)"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pointer (to const)"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Rückgabe</a:t>
            </a:r>
            <a:r>
              <a:rPr lang="en-US" smtClean="0"/>
              <a:t>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value" (sicher, aber Zusatzaufwand durch Kopie, evtl.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reference (to const)" </a:t>
            </a:r>
            <a:r>
              <a:rPr lang="en-US"/>
              <a:t>(effizient, aber Gefahr von Speicherfehlern</a:t>
            </a:r>
            <a:r>
              <a:rPr lang="en-US" smtClean="0"/>
              <a:t>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pointer (to const)"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 (II)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Übungsblätter</a:t>
            </a:r>
            <a:r>
              <a:rPr lang="de-DE"/>
              <a:t> </a:t>
            </a:r>
            <a:r>
              <a:rPr lang="de-DE" smtClean="0"/>
              <a:t>(in </a:t>
            </a:r>
            <a:r>
              <a:rPr lang="de-DE">
                <a:hlinkClick r:id="rId2"/>
              </a:rPr>
              <a:t>https://</a:t>
            </a:r>
            <a:r>
              <a:rPr lang="de-DE" smtClean="0">
                <a:hlinkClick r:id="rId2"/>
              </a:rPr>
              <a:t>github.com/Echtzeitsysteme/tud-cpp-exercises</a:t>
            </a:r>
            <a:r>
              <a:rPr lang="de-DE" smtClean="0"/>
              <a:t>)</a:t>
            </a:r>
          </a:p>
          <a:p>
            <a:pPr lvl="1"/>
            <a:r>
              <a:rPr lang="de-DE" i="1" smtClean="0"/>
              <a:t>day1.pdf</a:t>
            </a:r>
            <a:r>
              <a:rPr lang="de-DE" smtClean="0"/>
              <a:t> – C++-Grundlagen</a:t>
            </a:r>
          </a:p>
          <a:p>
            <a:pPr lvl="1"/>
            <a:r>
              <a:rPr lang="de-DE" i="1" smtClean="0"/>
              <a:t>day2.pdf </a:t>
            </a:r>
            <a:r>
              <a:rPr lang="de-DE" smtClean="0"/>
              <a:t>– Speichermanagement in C++</a:t>
            </a:r>
          </a:p>
          <a:p>
            <a:pPr lvl="1"/>
            <a:r>
              <a:rPr lang="de-DE" i="1" smtClean="0"/>
              <a:t>day3.pdf</a:t>
            </a:r>
            <a:r>
              <a:rPr lang="de-DE" smtClean="0"/>
              <a:t> – Objektorientierung </a:t>
            </a:r>
          </a:p>
          <a:p>
            <a:pPr lvl="1"/>
            <a:r>
              <a:rPr lang="de-DE" i="1" smtClean="0"/>
              <a:t>day4.pdf</a:t>
            </a:r>
            <a:r>
              <a:rPr lang="de-DE" smtClean="0"/>
              <a:t> – Fortgeschrittene Themen</a:t>
            </a:r>
          </a:p>
          <a:p>
            <a:pPr lvl="1"/>
            <a:r>
              <a:rPr lang="de-DE" i="1" smtClean="0"/>
              <a:t>day5.pdf</a:t>
            </a:r>
            <a:r>
              <a:rPr lang="de-DE" smtClean="0"/>
              <a:t> – </a:t>
            </a:r>
            <a:r>
              <a:rPr lang="de-DE" smtClean="0"/>
              <a:t>Embedded C-Programmierung</a:t>
            </a:r>
            <a:endParaRPr lang="de-DE" smtClean="0"/>
          </a:p>
          <a:p>
            <a:pPr lvl="1"/>
            <a:r>
              <a:rPr lang="de-DE" i="1" smtClean="0"/>
              <a:t>elevator.pdf</a:t>
            </a:r>
            <a:r>
              <a:rPr lang="de-DE" smtClean="0"/>
              <a:t> – Aufzugszenario aus der Vorlesung selber implementieren; gute </a:t>
            </a:r>
            <a:r>
              <a:rPr lang="de-DE" smtClean="0"/>
              <a:t>Vorbereitung für die Klausur</a:t>
            </a:r>
          </a:p>
          <a:p>
            <a:pPr lvl="1"/>
            <a:r>
              <a:rPr lang="de-DE" i="1" smtClean="0"/>
              <a:t>cheatsheet.pdf -  </a:t>
            </a:r>
            <a:r>
              <a:rPr lang="de-DE" smtClean="0"/>
              <a:t>CodeLite, git, VirtualBox</a:t>
            </a:r>
            <a:endParaRPr lang="de-DE" smtClean="0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err="1" smtClean="0"/>
              <a:t>ist</a:t>
            </a:r>
            <a:r>
              <a:rPr lang="en-US" smtClean="0"/>
              <a:t> (Untertyp-)Polymorphie?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Bedeutung: </a:t>
            </a:r>
            <a:r>
              <a:rPr lang="en-US" smtClean="0"/>
              <a:t>Eine </a:t>
            </a:r>
            <a:r>
              <a:rPr lang="en-US" dirty="0" smtClean="0"/>
              <a:t>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smtClean="0"/>
              <a:t>Klassen enthalten, die eine Unterklasse des statischen Typs der Variable sind.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Beispiel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*strategy = new EnergyMinimizingStrategy(); //(1)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strategy = new WaitingTimeMinimizingStrategy(); // (2)</a:t>
            </a:r>
            <a:endParaRPr lang="en-US" sz="1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 smtClean="0"/>
              <a:t>Statischer Typ</a:t>
            </a:r>
            <a:r>
              <a:rPr lang="en-US" smtClean="0"/>
              <a:t> (zur Compilezeit)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</a:t>
            </a:r>
          </a:p>
          <a:p>
            <a:pPr marL="692150" lvl="1" indent="-342900"/>
            <a:r>
              <a:rPr lang="en-US" b="1" smtClean="0"/>
              <a:t>Dynamischer Typ</a:t>
            </a:r>
            <a:r>
              <a:rPr lang="en-US" smtClean="0"/>
              <a:t> (zur Laufzeit)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 *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WaitingTimeMinimizingStragy 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Funktioniert in C++ </a:t>
            </a:r>
            <a:r>
              <a:rPr lang="en-US" b="1" smtClean="0"/>
              <a:t>nur mit Pointern/Referenzen</a:t>
            </a:r>
            <a:r>
              <a:rPr lang="en-US" smtClean="0"/>
              <a:t> – nicht mit Werten!</a:t>
            </a:r>
          </a:p>
          <a:p>
            <a:pPr marL="692150" lvl="1" indent="-342900"/>
            <a:endParaRPr lang="en-US" smtClean="0"/>
          </a:p>
        </p:txBody>
      </p:sp>
      <p:sp>
        <p:nvSpPr>
          <p:cNvPr id="9" name="Rechteck 8"/>
          <p:cNvSpPr/>
          <p:nvPr/>
        </p:nvSpPr>
        <p:spPr>
          <a:xfrm>
            <a:off x="1403648" y="6168359"/>
            <a:ext cx="72545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https://en.wikipedia.org/wiki/Polymorphism_(computer_science</a:t>
            </a:r>
            <a:r>
              <a:rPr lang="en-US" sz="1200" smtClean="0">
                <a:hlinkClick r:id="rId2"/>
              </a:rPr>
              <a:t>)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err="1" smtClean="0"/>
              <a:t>für</a:t>
            </a:r>
            <a:r>
              <a:rPr lang="en-US" smtClean="0"/>
              <a:t> Polymorphie in C++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3354336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(Abstrakte</a:t>
            </a:r>
            <a:r>
              <a:rPr lang="de-DE" b="1" smtClean="0">
                <a:solidFill>
                  <a:schemeClr val="bg1"/>
                </a:solidFill>
              </a:rPr>
              <a:t>) Oberklasse </a:t>
            </a:r>
            <a:r>
              <a:rPr lang="de-DE" smtClean="0">
                <a:solidFill>
                  <a:schemeClr val="bg1"/>
                </a:solidFill>
              </a:rPr>
              <a:t>kann nicht instatiiert werden.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"magisch" </a:t>
            </a:r>
            <a:r>
              <a:rPr lang="de-DE" dirty="0">
                <a:solidFill>
                  <a:schemeClr val="bg1"/>
                </a:solidFill>
              </a:rPr>
              <a:t>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038406"/>
            <a:ext cx="4501257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smtClean="0"/>
              <a:t>"Dispatch" </a:t>
            </a:r>
            <a:r>
              <a:rPr lang="de-DE" b="1" dirty="0" smtClean="0"/>
              <a:t>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</a:t>
            </a:r>
            <a:r>
              <a:rPr lang="de-DE"/>
              <a:t>werden</a:t>
            </a:r>
            <a:r>
              <a:rPr lang="de-DE" smtClean="0"/>
              <a:t>!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Fehleranfällig, schlecht wartbar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</a:t>
            </a:r>
            <a:r>
              <a:rPr lang="de-DE" b="1" dirty="0" smtClean="0"/>
              <a:t>muss nicht mehr verändert werden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</a:t>
            </a:r>
            <a:r>
              <a:rPr lang="de-DE" altLang="de-DE" sz="1800" dirty="0"/>
              <a:t>Vorteil von Polymorphie</a:t>
            </a:r>
            <a:r>
              <a:rPr lang="de-DE" altLang="de-DE" sz="1800" b="0" dirty="0"/>
              <a:t>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>
          <a:xfrm>
            <a:off x="179512" y="2365353"/>
            <a:ext cx="3722712" cy="408798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 algn="l">
              <a:defRPr/>
            </a:pP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"Floor.hpp"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907704" y="2362697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149712" y="1406186"/>
            <a:ext cx="3990487" cy="798678"/>
          </a:xfrm>
          <a:prstGeom prst="wedgeRoundRectCallout">
            <a:avLst>
              <a:gd name="adj1" fmla="val -25161"/>
              <a:gd name="adj2" fmla="val 154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b="1" smtClean="0">
                <a:solidFill>
                  <a:schemeClr val="bg1"/>
                </a:solidFill>
              </a:rPr>
              <a:t>Vorausdeklaration </a:t>
            </a:r>
            <a:r>
              <a:rPr lang="de-DE" sz="1600" smtClean="0">
                <a:solidFill>
                  <a:schemeClr val="bg1"/>
                </a:solidFill>
              </a:rPr>
              <a:t>(Forward Declaration, statt </a:t>
            </a:r>
            <a:r>
              <a:rPr lang="de-DE" sz="16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chemeClr val="bg1"/>
                </a:solidFill>
              </a:rPr>
              <a:t>), um zyklische Abhängigkeit </a:t>
            </a:r>
            <a:r>
              <a:rPr lang="de-DE" sz="1600" dirty="0" smtClean="0">
                <a:solidFill>
                  <a:schemeClr val="bg1"/>
                </a:solidFill>
              </a:rPr>
              <a:t>zu vermeiden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35395" y="501747"/>
            <a:ext cx="2814638" cy="731837"/>
          </a:xfrm>
          <a:prstGeom prst="wedgeRoundRectCallout">
            <a:avLst>
              <a:gd name="adj1" fmla="val -3022"/>
              <a:gd name="adj2" fmla="val 1052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</a:t>
            </a:r>
            <a:r>
              <a:rPr lang="de-DE">
                <a:solidFill>
                  <a:schemeClr val="bg1"/>
                </a:solidFill>
              </a:rPr>
              <a:t>der </a:t>
            </a:r>
            <a:r>
              <a:rPr lang="de-DE" smtClean="0">
                <a:solidFill>
                  <a:schemeClr val="bg1"/>
                </a:solidFill>
              </a:rPr>
              <a:t>.cpp-Datei </a:t>
            </a:r>
            <a:r>
              <a:rPr lang="de-DE" dirty="0">
                <a:solidFill>
                  <a:schemeClr val="bg1"/>
                </a:solidFill>
              </a:rPr>
              <a:t>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603376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572000" y="4869160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Polymorphic call to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37730" y="1900147"/>
            <a:ext cx="2324100" cy="731837"/>
          </a:xfrm>
          <a:prstGeom prst="wedgeRoundRectCallout">
            <a:avLst>
              <a:gd name="adj1" fmla="val 1287"/>
              <a:gd name="adj2" fmla="val 651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</a:t>
            </a:r>
            <a:r>
              <a:rPr lang="en-US" b="1" smtClean="0"/>
              <a:t>der VM</a:t>
            </a:r>
            <a:r>
              <a:rPr lang="en-US" smtClean="0"/>
              <a:t> (</a:t>
            </a:r>
            <a:r>
              <a:rPr lang="en-US" b="0" smtClean="0"/>
              <a:t>URL, User, PW: siehe vorige Folie)</a:t>
            </a:r>
            <a:br>
              <a:rPr lang="en-US" b="0" smtClean="0"/>
            </a:br>
            <a:endParaRPr lang="de-DE" b="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Importieren </a:t>
            </a:r>
            <a:r>
              <a:rPr lang="de-DE" b="1" dirty="0"/>
              <a:t>der </a:t>
            </a:r>
            <a:r>
              <a:rPr lang="de-DE" b="1"/>
              <a:t>Appliance </a:t>
            </a:r>
            <a:r>
              <a:rPr lang="de-DE" b="1" i="1" smtClean="0"/>
              <a:t>praktikum2016_v5.ova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</a:t>
            </a:r>
            <a:r>
              <a:rPr lang="de-DE" b="1" smtClean="0"/>
              <a:t>Plattenabbild </a:t>
            </a:r>
            <a:r>
              <a:rPr lang="de-DE" smtClean="0"/>
              <a:t>angepasst werden, sodass die VM in </a:t>
            </a:r>
            <a:r>
              <a:rPr lang="de-DE" b="1" smtClean="0"/>
              <a:t>C:\vms</a:t>
            </a:r>
            <a:r>
              <a:rPr lang="de-DE" smtClean="0"/>
              <a:t> liegt – ansonsten sprengt </a:t>
            </a:r>
            <a:r>
              <a:rPr lang="de-DE" dirty="0" smtClean="0"/>
              <a:t>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energy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minimizing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strategy"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(...):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"Perform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some complex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calculation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3" y="4149080"/>
            <a:ext cx="3718333" cy="1656184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</a:t>
            </a:r>
            <a:r>
              <a:rPr lang="de-DE">
                <a:solidFill>
                  <a:schemeClr val="bg1"/>
                </a:solidFill>
              </a:rPr>
              <a:t>. </a:t>
            </a:r>
            <a:endParaRPr lang="de-DE" smtClean="0">
              <a:solidFill>
                <a:schemeClr val="bg1"/>
              </a:solidFill>
            </a:endParaRPr>
          </a:p>
          <a:p>
            <a:pPr>
              <a:defRPr/>
            </a:pPr>
            <a:endParaRPr lang="de-DE" b="1" i="1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protected-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super()-</a:t>
            </a:r>
            <a:r>
              <a:rPr lang="de-DE" dirty="0">
                <a:solidFill>
                  <a:schemeClr val="bg1"/>
                </a:solidFill>
              </a:rPr>
              <a:t>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2300140" y="2369603"/>
            <a:ext cx="3101925" cy="757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b" anchorCtr="0">
            <a:no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4318244"/>
            <a:ext cx="8640763" cy="12677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Vorteil</a:t>
            </a:r>
            <a:r>
              <a:rPr lang="en-US" smtClean="0"/>
              <a:t>: Während der Konstruktion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</a:t>
            </a:r>
            <a:r>
              <a:rPr lang="en-US" smtClean="0"/>
              <a:t> kann auf die Felder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en-US" smtClean="0"/>
              <a:t> zugegriffen werden.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Wird spannend bei </a:t>
            </a:r>
            <a:r>
              <a:rPr lang="en-US" b="1" smtClean="0"/>
              <a:t>Mehrfachvererbung</a:t>
            </a:r>
            <a:r>
              <a:rPr lang="en-US" smtClean="0"/>
              <a:t> (siehe später)</a:t>
            </a:r>
            <a:endParaRPr lang="en-US"/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873835" y="2809826"/>
            <a:ext cx="1592033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540010" y="1556792"/>
            <a:ext cx="2782887" cy="606425"/>
          </a:xfrm>
          <a:prstGeom prst="wedgeRoundRectCallout">
            <a:avLst>
              <a:gd name="adj1" fmla="val 63627"/>
              <a:gd name="adj2" fmla="val 577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348513" y="2845035"/>
            <a:ext cx="166404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00977" y="1558379"/>
            <a:ext cx="2643023" cy="604838"/>
          </a:xfrm>
          <a:prstGeom prst="wedgeRoundRectCallout">
            <a:avLst>
              <a:gd name="adj1" fmla="val -62806"/>
              <a:gd name="adj2" fmla="val 55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349899" y="2392859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58776" y="1556792"/>
            <a:ext cx="2120760" cy="606425"/>
          </a:xfrm>
          <a:prstGeom prst="wedgeRoundRectCallout">
            <a:avLst>
              <a:gd name="adj1" fmla="val 46389"/>
              <a:gd name="adj2" fmla="val 1051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739810" y="3428736"/>
            <a:ext cx="3600399" cy="606425"/>
          </a:xfrm>
          <a:prstGeom prst="wedgeRoundRectCallout">
            <a:avLst>
              <a:gd name="adj1" fmla="val 29192"/>
              <a:gd name="adj2" fmla="val -106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 Daten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448332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8209" y="3345612"/>
            <a:ext cx="7233592" cy="411207"/>
          </a:xfrm>
          <a:prstGeom prst="wedgeRoundRectCallout">
            <a:avLst>
              <a:gd name="adj1" fmla="val -44980"/>
              <a:gd name="adj2" fmla="val -12536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68209" y="5733255"/>
            <a:ext cx="8526963" cy="616745"/>
          </a:xfrm>
          <a:prstGeom prst="wedgeRoundRectCallout">
            <a:avLst>
              <a:gd name="adj1" fmla="val -43266"/>
              <a:gd name="adj2" fmla="val -1007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dirty="0" smtClean="0"/>
              <a:t>Destruktor</a:t>
            </a:r>
            <a:r>
              <a:rPr lang="de-DE" altLang="de-DE" sz="1800" b="0" dirty="0" smtClean="0"/>
              <a:t> in einer Klasse mit </a:t>
            </a:r>
            <a:r>
              <a:rPr lang="de-DE" altLang="de-DE" sz="1800" dirty="0" smtClean="0"/>
              <a:t>virtuellen</a:t>
            </a:r>
            <a:r>
              <a:rPr lang="de-DE" altLang="de-DE" sz="1800" b="0" dirty="0" smtClean="0"/>
              <a:t> </a:t>
            </a:r>
            <a:r>
              <a:rPr lang="de-DE" altLang="de-DE" sz="1800" dirty="0" smtClean="0"/>
              <a:t>Methoden</a:t>
            </a:r>
            <a:r>
              <a:rPr lang="de-DE" altLang="de-DE" sz="1800" b="0" dirty="0" smtClean="0"/>
              <a:t> auch </a:t>
            </a:r>
            <a:r>
              <a:rPr lang="de-DE" altLang="de-DE" sz="1800" dirty="0" smtClean="0"/>
              <a:t>virtuell</a:t>
            </a:r>
            <a:r>
              <a:rPr lang="de-DE" altLang="de-DE" sz="1800" b="0" dirty="0" smtClean="0"/>
              <a:t>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>
          <a:xfrm>
            <a:off x="250825" y="1484313"/>
            <a:ext cx="8893175" cy="4968875"/>
          </a:xfrm>
        </p:spPr>
        <p:txBody>
          <a:bodyPr/>
          <a:lstStyle/>
          <a:p>
            <a:r>
              <a:rPr lang="de-DE" b="0" smtClean="0"/>
              <a:t>Egal, </a:t>
            </a:r>
            <a:r>
              <a:rPr lang="de-DE" b="0" dirty="0" smtClean="0"/>
              <a:t>wie der Pointer auf ein Objekt deklariert ist (z.B. </a:t>
            </a:r>
            <a:r>
              <a:rPr lang="de-DE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0" i="1" dirty="0" smtClean="0"/>
              <a:t>)</a:t>
            </a:r>
            <a:r>
              <a:rPr lang="de-DE" b="0" dirty="0" smtClean="0"/>
              <a:t>, </a:t>
            </a:r>
            <a:r>
              <a:rPr lang="de-DE" b="1" dirty="0" smtClean="0"/>
              <a:t>das Objekt behält seinen Typ </a:t>
            </a:r>
            <a:r>
              <a:rPr lang="de-DE" b="0" dirty="0" smtClean="0"/>
              <a:t>(z.B</a:t>
            </a:r>
            <a:r>
              <a:rPr lang="de-DE" b="0" smtClean="0"/>
              <a:t>. 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EnergyMinimizingStrategy*</a:t>
            </a:r>
            <a:r>
              <a:rPr lang="de-DE" b="0" smtClean="0"/>
              <a:t>).</a:t>
            </a:r>
            <a:endParaRPr lang="de-DE" b="0" dirty="0" smtClean="0"/>
          </a:p>
          <a:p>
            <a:r>
              <a:rPr lang="de-DE" b="1" dirty="0" smtClean="0"/>
              <a:t>Jede Klasse </a:t>
            </a:r>
            <a:r>
              <a:rPr lang="de-DE" b="0" dirty="0" smtClean="0"/>
              <a:t>besitzt </a:t>
            </a:r>
            <a:r>
              <a:rPr lang="de-DE" b="0" smtClean="0"/>
              <a:t>eine </a:t>
            </a:r>
            <a:r>
              <a:rPr lang="de-DE" b="1" smtClean="0"/>
              <a:t>Lookup-Tabelle </a:t>
            </a:r>
            <a:r>
              <a:rPr lang="de-DE" b="1" dirty="0" smtClean="0"/>
              <a:t>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898134" y="3362468"/>
            <a:ext cx="1219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ElevatorStrategy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42838" y="3875469"/>
            <a:ext cx="17120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	next(Elevator*):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getBuilding() : Building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getName() 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9745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913459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053933" y="5322712"/>
            <a:ext cx="8447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EMStrategy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12278"/>
              </p:ext>
            </p:extLst>
          </p:nvPr>
        </p:nvGraphicFramePr>
        <p:xfrm>
          <a:off x="3328988" y="3376613"/>
          <a:ext cx="35528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" name="Arbeitsblatt" r:id="rId4" imgW="3552843" imgH="1076314" progId="Excel.Sheet.12">
                  <p:embed/>
                </p:oleObj>
              </mc:Choice>
              <mc:Fallback>
                <p:oleObj name="Arbeitsblatt" r:id="rId4" imgW="3552843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8988" y="3376613"/>
                        <a:ext cx="35528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/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154022" y="2636251"/>
            <a:ext cx="2927614" cy="1095549"/>
          </a:xfrm>
          <a:prstGeom prst="wedgeRoundRectCallout">
            <a:avLst>
              <a:gd name="adj1" fmla="val -55841"/>
              <a:gd name="adj2" fmla="val 3980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7079456" y="4081444"/>
            <a:ext cx="1957040" cy="1679768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</a:t>
            </a:r>
            <a:r>
              <a:rPr lang="de-DE" b="1" smtClean="0">
                <a:solidFill>
                  <a:schemeClr val="bg1"/>
                </a:solidFill>
              </a:rPr>
              <a:t>kein Eintrag/NULL: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148063" y="6251165"/>
            <a:ext cx="3577531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6"/>
              </a:rPr>
              <a:t>https://</a:t>
            </a:r>
            <a:r>
              <a:rPr lang="en-US" sz="1200" smtClean="0">
                <a:hlinkClick r:id="rId6"/>
              </a:rPr>
              <a:t>en.wikipedia.org/wiki/Virtual_method_table</a:t>
            </a:r>
            <a:r>
              <a:rPr lang="en-US" sz="1200" smtClean="0"/>
              <a:t> </a:t>
            </a:r>
            <a:endParaRPr lang="en-US" sz="1200"/>
          </a:p>
        </p:txBody>
      </p:sp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6605"/>
              </p:ext>
            </p:extLst>
          </p:nvPr>
        </p:nvGraphicFramePr>
        <p:xfrm>
          <a:off x="3341688" y="5184775"/>
          <a:ext cx="3552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3" name="Arbeitsblatt" r:id="rId7" imgW="3552843" imgH="809440" progId="Excel.Sheet.12">
                  <p:embed/>
                </p:oleObj>
              </mc:Choice>
              <mc:Fallback>
                <p:oleObj name="Arbeitsblatt" r:id="rId7" imgW="3552843" imgH="809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1688" y="5184775"/>
                        <a:ext cx="35528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20322" y="5646612"/>
            <a:ext cx="17345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	</a:t>
            </a:r>
            <a:r>
              <a:rPr kumimoji="0" lang="en-US" altLang="en-US" sz="1200" b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next(Elevator*):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getName() 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9" grpId="0"/>
      <p:bldP spid="24" grpId="0" animBg="1"/>
      <p:bldP spid="25" grpId="0" animBg="1"/>
      <p:bldP spid="26" grpId="0"/>
      <p:bldP spid="27" grpId="0" animBg="1"/>
      <p:bldP spid="34" grpId="0" animBg="1"/>
      <p:bldP spid="35" grpId="0" animBg="1"/>
      <p:bldP spid="36" grpId="0" animBg="1"/>
      <p:bldP spid="48" grpId="0" animBg="1"/>
      <p:bldP spid="50" grpId="0" animBg="1"/>
      <p:bldP spid="41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pPr defTabSz="987425"/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 defTabSz="987425"/>
            <a:r>
              <a:rPr lang="en-US" dirty="0" err="1" smtClean="0"/>
              <a:t>Bereits</a:t>
            </a:r>
            <a:r>
              <a:rPr lang="en-US" dirty="0" smtClean="0"/>
              <a:t> auf der </a:t>
            </a:r>
            <a:r>
              <a:rPr lang="en-US" smtClean="0"/>
              <a:t>VM ausgecheckt, aber </a:t>
            </a:r>
            <a:r>
              <a:rPr lang="en-US" b="1" smtClean="0"/>
              <a:t>regelmäßiges Pullen </a:t>
            </a:r>
            <a:r>
              <a:rPr lang="en-US" smtClean="0"/>
              <a:t>sinnvoll!</a:t>
            </a:r>
            <a:endParaRPr lang="en-US" dirty="0" smtClean="0"/>
          </a:p>
          <a:p>
            <a:pPr marL="692150" lvl="1" indent="-342900" defTabSz="987425"/>
            <a:r>
              <a:rPr lang="de-DE" b="1" smtClean="0"/>
              <a:t>Vorlesung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smtClean="0"/>
              <a:t>Wichtig: </a:t>
            </a:r>
            <a:r>
              <a:rPr lang="de-DE" smtClean="0"/>
              <a:t>git kann nur "pullen", wenn keine versionierten Dateien verändert sind. </a:t>
            </a:r>
            <a:r>
              <a:rPr lang="de-DE" smtClean="0">
                <a:sym typeface="Wingdings" panose="05000000000000000000" pitchFamily="2" charset="2"/>
              </a:rPr>
              <a:t> Separates Repo für eigenen Code erstellen.</a:t>
            </a:r>
            <a:endParaRPr lang="de-DE" dirty="0"/>
          </a:p>
          <a:p>
            <a:pPr marL="692150" lvl="1" indent="-342900" defTabSz="987425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smtClean="0"/>
              <a:t>= "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smtClean="0"/>
              <a:t> </a:t>
            </a:r>
            <a:r>
              <a:rPr lang="de-DE" altLang="de-DE" dirty="0" smtClean="0"/>
              <a:t>+ 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smtClean="0"/>
              <a:t>"</a:t>
            </a:r>
            <a:endParaRPr lang="de-DE" altLang="de-DE" dirty="0" smtClean="0"/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251520" y="3843665"/>
            <a:ext cx="864096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</a:t>
            </a:r>
            <a:r>
              <a:rPr lang="de-DE" altLang="de-DE" sz="1800" b="0" smtClean="0"/>
              <a:t>. (~ Hierarchie abstrakter Klassen)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35501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592250" y="1542610"/>
            <a:ext cx="422011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kann durch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de-DE" smtClean="0">
                <a:solidFill>
                  <a:schemeClr val="bg1"/>
                </a:solidFill>
              </a:rPr>
              <a:t> nicht </a:t>
            </a:r>
            <a:r>
              <a:rPr lang="de-DE" dirty="0" smtClean="0">
                <a:solidFill>
                  <a:schemeClr val="bg1"/>
                </a:solidFill>
              </a:rPr>
              <a:t>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56774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3203848" y="3043678"/>
            <a:ext cx="5616302" cy="616138"/>
          </a:xfrm>
          <a:prstGeom prst="wedgeRoundRectCallout">
            <a:avLst>
              <a:gd name="adj1" fmla="val 10244"/>
              <a:gd name="adj2" fmla="val -86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</a:t>
            </a:r>
            <a:r>
              <a:rPr lang="de-DE">
                <a:solidFill>
                  <a:schemeClr val="bg1"/>
                </a:solidFill>
              </a:rPr>
              <a:t>keine </a:t>
            </a:r>
            <a:r>
              <a:rPr lang="de-DE" smtClean="0">
                <a:solidFill>
                  <a:schemeClr val="bg1"/>
                </a:solidFill>
              </a:rPr>
              <a:t>Implementierung in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 </a:t>
            </a:r>
            <a:r>
              <a:rPr lang="de-DE" smtClean="0">
                <a:solidFill>
                  <a:schemeClr val="bg1"/>
                </a:solidFill>
              </a:rPr>
              <a:t>möglich.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8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25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</a:t>
            </a:r>
            <a:r>
              <a:rPr lang="de-DE" altLang="de-DE" sz="1800" dirty="0"/>
              <a:t>virtuelle </a:t>
            </a:r>
            <a:r>
              <a:rPr lang="de-DE" altLang="de-DE" sz="1800"/>
              <a:t>Methoden </a:t>
            </a:r>
            <a:r>
              <a:rPr lang="de-DE" altLang="de-DE" sz="1800" smtClean="0"/>
              <a:t>"teuer"</a:t>
            </a:r>
            <a:r>
              <a:rPr lang="de-DE" altLang="de-DE" sz="1800" b="0" smtClean="0"/>
              <a:t>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0</a:t>
            </a:r>
            <a:r>
              <a:rPr lang="en-US" altLang="de-DE" sz="18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smtClean="0"/>
              <a:t>N.B</a:t>
            </a:r>
            <a:r>
              <a:rPr lang="en-US" altLang="de-DE" sz="1400" b="0"/>
              <a:t>. </a:t>
            </a:r>
            <a:r>
              <a:rPr lang="en-US" altLang="de-DE" sz="1400" b="0" smtClean="0"/>
              <a:t>(i) "ElevatorStategy</a:t>
            </a:r>
            <a:r>
              <a:rPr lang="en-US" altLang="de-DE" sz="1400" b="0"/>
              <a:t>::" und </a:t>
            </a:r>
            <a:r>
              <a:rPr lang="en-US" altLang="de-DE" sz="1400" b="0" smtClean="0"/>
              <a:t>(ii) "const </a:t>
            </a:r>
            <a:r>
              <a:rPr lang="en-US" altLang="de-DE" sz="1400" b="0"/>
              <a:t>= 0</a:t>
            </a:r>
            <a:r>
              <a:rPr lang="en-US" altLang="de-DE" sz="1400" b="0" smtClean="0"/>
              <a:t>" können eigentlich nicht zusammen auftreten, weil (i) nicht innerhalb der Klassendefinition auftreten darf.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smtClean="0"/>
                <a:t>StudentAssistant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7523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6227116" y="2419602"/>
              <a:ext cx="2" cy="2101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smtClean="0"/>
                <a:t>Employee</a:t>
              </a:r>
              <a:endParaRPr lang="de-DE" altLang="de-DE" sz="1400" b="0" dirty="0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1350" y="2337843"/>
              <a:ext cx="158369" cy="8175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419601"/>
              <a:ext cx="0" cy="19525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/>
              <a:t>Ursprünglich als Lösung für </a:t>
            </a:r>
            <a:r>
              <a:rPr lang="de-DE" altLang="de-DE" b="1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 smtClean="0">
                <a:solidFill>
                  <a:schemeClr val="bg1"/>
                </a:solidFill>
              </a:rPr>
              <a:t>keine generische Oberklasse </a:t>
            </a:r>
            <a:r>
              <a:rPr lang="de-DE" dirty="0" smtClean="0">
                <a:solidFill>
                  <a:schemeClr val="bg1"/>
                </a:solidFill>
              </a:rPr>
              <a:t>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</a:t>
            </a:r>
            <a:r>
              <a:rPr lang="de-DE" altLang="de-DE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private</a:t>
            </a:r>
            <a:r>
              <a:rPr lang="de-DE" altLang="de-DE" dirty="0" smtClean="0"/>
              <a:t>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330177" y="4149725"/>
            <a:ext cx="165764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330177" y="4438650"/>
            <a:ext cx="165764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330177" y="4510088"/>
            <a:ext cx="165764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17432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</a:t>
              </a:r>
              <a:r>
                <a:rPr lang="de-DE" altLang="de-DE" sz="1600" b="0" smtClean="0">
                  <a:solidFill>
                    <a:schemeClr val="bg1"/>
                  </a:solidFill>
                </a:rPr>
                <a:t>StudentAss.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17430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17431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17433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3" name="Rechteck 2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5" name="Gerade Verbindung mit Pfeil 4"/>
          <p:cNvCxnSpPr>
            <a:endCxn id="17430" idx="3"/>
          </p:cNvCxnSpPr>
          <p:nvPr/>
        </p:nvCxnSpPr>
        <p:spPr bwMode="auto">
          <a:xfrm flipH="1">
            <a:off x="3492500" y="4768114"/>
            <a:ext cx="791468" cy="5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>
            <a:endCxn id="17431" idx="3"/>
          </p:cNvCxnSpPr>
          <p:nvPr/>
        </p:nvCxnSpPr>
        <p:spPr bwMode="auto">
          <a:xfrm flipH="1">
            <a:off x="3492500" y="4768114"/>
            <a:ext cx="791468" cy="827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3675687" y="474056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681476" y="525578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7032828" y="5339889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❌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</a:t>
            </a:r>
            <a:r>
              <a:rPr lang="de-DE" altLang="de-DE" b="1" smtClean="0">
                <a:sym typeface="Wingdings" charset="2"/>
              </a:rPr>
              <a:t>S</a:t>
            </a:r>
            <a:r>
              <a:rPr lang="de-DE" altLang="de-DE" b="1" smtClean="0"/>
              <a:t>cope-Operator ::</a:t>
            </a:r>
            <a:r>
              <a:rPr lang="de-DE" altLang="de-DE" smtClean="0"/>
              <a:t>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257301" y="4149725"/>
            <a:ext cx="18034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257301" y="4438650"/>
            <a:ext cx="18034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257301" y="4510088"/>
            <a:ext cx="18034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6127"/>
              <a:gd name="adj2" fmla="val -1352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 </a:t>
              </a:r>
              <a:r>
                <a:rPr lang="de-DE" altLang="de-DE" sz="1600" b="0" smtClean="0">
                  <a:solidFill>
                    <a:schemeClr val="bg1"/>
                  </a:solidFill>
                </a:rPr>
                <a:t>StudentAss.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</a:p>
          </p:txBody>
        </p:sp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41" name="Gerade Verbindung mit Pfeil 40"/>
          <p:cNvCxnSpPr/>
          <p:nvPr/>
        </p:nvCxnSpPr>
        <p:spPr bwMode="auto">
          <a:xfrm flipH="1">
            <a:off x="3492500" y="4365104"/>
            <a:ext cx="647452" cy="94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H="1">
            <a:off x="3492500" y="4581525"/>
            <a:ext cx="647452" cy="1013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707747" y="439162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713536" y="525578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5329287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 geerbte Oberklassen führen auch zur unnötigen Bindung von Speicher</a:t>
            </a:r>
          </a:p>
          <a:p>
            <a:pPr eaLnBrk="1" hangingPunct="1"/>
            <a:endParaRPr lang="de-DE" altLang="de-DE" b="1" smtClean="0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127765" y="579188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127765" y="6080811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127765" y="6152249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334015" y="4494899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335602" y="4783824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335602" y="5072749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9118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9833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062802" y="4494899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062802" y="5072749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9833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18469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28549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29264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0628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0628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127765" y="348683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127765" y="3197911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127765" y="3774174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064390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135827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135827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2999427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1775465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1846902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983302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983302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062802" y="4783824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2843063" y="2618473"/>
            <a:ext cx="2232025" cy="868363"/>
          </a:xfrm>
          <a:prstGeom prst="wedgeRoundRectCallout">
            <a:avLst>
              <a:gd name="adj1" fmla="val -66503"/>
              <a:gd name="adj2" fmla="val 284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254276" y="1414694"/>
            <a:ext cx="3696653" cy="2239618"/>
            <a:chOff x="4491993" y="2399151"/>
            <a:chExt cx="3696653" cy="2239618"/>
          </a:xfrm>
        </p:grpSpPr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6052505" y="2761957"/>
              <a:ext cx="2105230" cy="1726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 StudentAssistant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076318" y="2834983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076318" y="3518912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auto">
            <a:xfrm>
              <a:off x="5823905" y="2781300"/>
              <a:ext cx="215900" cy="1707435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29395" y="2399151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6039805" y="2691337"/>
              <a:ext cx="2148841" cy="1947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6156177" y="2876558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156177" y="3553509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  <p:sp>
        <p:nvSpPr>
          <p:cNvPr id="43" name="Gefaltete Ecke 42"/>
          <p:cNvSpPr/>
          <p:nvPr/>
        </p:nvSpPr>
        <p:spPr>
          <a:xfrm>
            <a:off x="3900297" y="3809892"/>
            <a:ext cx="5183250" cy="267592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  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b="1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6611556" y="5502166"/>
            <a:ext cx="2232025" cy="868363"/>
          </a:xfrm>
          <a:prstGeom prst="wedgeRoundRectCallout">
            <a:avLst>
              <a:gd name="adj1" fmla="val -60548"/>
              <a:gd name="adj2" fmla="val 208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Fehler</a:t>
            </a:r>
            <a:r>
              <a:rPr lang="de-DE" smtClean="0">
                <a:solidFill>
                  <a:schemeClr val="bg1"/>
                </a:solidFill>
              </a:rPr>
              <a:t>! </a:t>
            </a:r>
            <a:r>
              <a:rPr lang="de-DE" dirty="0">
                <a:solidFill>
                  <a:schemeClr val="bg1"/>
                </a:solidFill>
              </a:rPr>
              <a:t>Keine eindeutige Zuweisung 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494767" y="5603948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❌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Virtuelle (Mehrfach-)Vererbung (I)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Lösung</a:t>
            </a:r>
            <a:r>
              <a:rPr lang="de-DE" altLang="de-DE" dirty="0" smtClean="0"/>
              <a:t>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kern="12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20485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StudentAssistant</a:t>
              </a:r>
            </a:p>
          </p:txBody>
        </p:sp>
        <p:sp>
          <p:nvSpPr>
            <p:cNvPr id="20486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1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4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5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8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9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1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2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20513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20514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</a:t>
            </a:r>
            <a:r>
              <a:rPr lang="de-DE" smtClean="0">
                <a:solidFill>
                  <a:schemeClr val="bg1"/>
                </a:solidFill>
              </a:rPr>
              <a:t>macht (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de-DE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Virtuelle (Mehrfach-)Vererbung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84313"/>
            <a:ext cx="86407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</a:pPr>
            <a:r>
              <a:rPr lang="de-DE" altLang="de-DE" b="1" kern="0" smtClean="0"/>
              <a:t>Lösung</a:t>
            </a:r>
            <a:r>
              <a:rPr lang="de-DE" altLang="de-DE" kern="0" smtClean="0"/>
              <a:t>: Mehrfach geerbte Oberklassen nur einmal einbinden</a:t>
            </a:r>
          </a:p>
          <a:p>
            <a:pPr marL="180975" lvl="1" indent="0" defTabSz="914400" eaLnBrk="1" hangingPunct="1">
              <a:lnSpc>
                <a:spcPct val="100000"/>
              </a:lnSpc>
              <a:buClrTx/>
              <a:buSzTx/>
              <a:buFont typeface="Wingdings" charset="2"/>
              <a:buNone/>
            </a:pPr>
            <a:r>
              <a:rPr lang="de-DE" altLang="de-DE" kern="0" smtClean="0"/>
              <a:t>Schlüsselwort </a:t>
            </a:r>
            <a:r>
              <a:rPr lang="de-DE" altLang="de-DE" b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kern="0" smtClean="0">
                <a:solidFill>
                  <a:srgbClr val="005AA9"/>
                </a:solidFill>
              </a:rPr>
              <a:t> </a:t>
            </a:r>
            <a:r>
              <a:rPr lang="de-DE" altLang="de-DE" kern="0" smtClean="0"/>
              <a:t>ermöglicht virtuelle Oberklassen / Vererbung</a:t>
            </a:r>
            <a:endParaRPr lang="de-DE" altLang="de-DE" i="1" kern="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600" b="0" smtClean="0"/>
                <a:t>StudentAssistant</a:t>
              </a:r>
              <a:endParaRPr lang="de-DE" altLang="de-DE" sz="1600" b="0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883149" y="2805149"/>
            <a:ext cx="4305497" cy="2786025"/>
            <a:chOff x="3883149" y="1941549"/>
            <a:chExt cx="4305497" cy="2786025"/>
          </a:xfrm>
        </p:grpSpPr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052505" y="2911475"/>
              <a:ext cx="2105230" cy="157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:StudentAssistant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:StudentAssistant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076318" y="3480854"/>
              <a:ext cx="2024449" cy="3476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076318" y="3861768"/>
              <a:ext cx="2024449" cy="3339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41" name="AutoShape 29"/>
            <p:cNvSpPr>
              <a:spLocks/>
            </p:cNvSpPr>
            <p:nvPr/>
          </p:nvSpPr>
          <p:spPr bwMode="auto">
            <a:xfrm>
              <a:off x="5823905" y="3069456"/>
              <a:ext cx="215900" cy="141927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3883149" y="3364161"/>
              <a:ext cx="204895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StudentAssistant</a:t>
              </a:r>
              <a:r>
                <a:rPr lang="de-DE" altLang="de-DE" sz="1600" b="0" smtClean="0"/>
                <a:t>-</a:t>
              </a:r>
              <a:br>
                <a:rPr lang="de-DE" altLang="de-DE" sz="1600" b="0" smtClean="0"/>
              </a:br>
              <a:r>
                <a:rPr lang="de-DE" altLang="de-DE" sz="1600" b="0" smtClean="0"/>
                <a:t>Instanz</a:t>
              </a:r>
              <a:endParaRPr lang="de-DE" altLang="de-DE" sz="1600" b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303712" y="1941549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039805" y="2277367"/>
              <a:ext cx="2148841" cy="24502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076318" y="3069456"/>
              <a:ext cx="2024449" cy="3886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Mehrfachvererbung kann auf schlechtes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und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StudentAssistant</a:t>
            </a:r>
            <a:endParaRPr lang="de-DE" altLang="de-DE" sz="1600" b="0"/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600" b="0" smtClean="0"/>
              <a:t>StudentAssistant</a:t>
            </a:r>
            <a:endParaRPr lang="de-DE" altLang="de-DE" sz="1600" b="0"/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Employment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Ein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</a:p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ist ein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u="sng" smtClean="0">
                <a:solidFill>
                  <a:schemeClr val="bg1"/>
                </a:solidFill>
              </a:rPr>
              <a:t>mit </a:t>
            </a:r>
            <a:r>
              <a:rPr lang="de-DE" smtClean="0">
                <a:solidFill>
                  <a:schemeClr val="bg1"/>
                </a:solidFill>
              </a:rPr>
              <a:t>einem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Employment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827018" y="5302052"/>
              <a:ext cx="159573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StudentAssistant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827018" y="5590977"/>
              <a:ext cx="1595736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827018" y="5662414"/>
              <a:ext cx="1595736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7183464" y="582399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smtClean="0"/>
              <a:t>als typunsichere Lösung für das Containerproblem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"First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address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0x%p\n"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"First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'\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4173550"/>
            <a:ext cx="2358008" cy="667829"/>
          </a:xfrm>
          <a:prstGeom prst="wedgeRoundRectCallout">
            <a:avLst>
              <a:gd name="adj1" fmla="val -95374"/>
              <a:gd name="adj2" fmla="val 1845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672408" cy="1368152"/>
          </a:xfrm>
          <a:prstGeom prst="wedgeRoundRectCallout">
            <a:avLst>
              <a:gd name="adj1" fmla="val -118264"/>
              <a:gd name="adj2" fmla="val -185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Typinformation geht verloren </a:t>
            </a:r>
            <a:r>
              <a:rPr lang="de-DE" dirty="0" smtClean="0">
                <a:solidFill>
                  <a:schemeClr val="bg1"/>
                </a:solidFill>
              </a:rPr>
              <a:t>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624228" y="5424045"/>
            <a:ext cx="2376264" cy="8838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de-DE" smtClean="0">
                <a:solidFill>
                  <a:schemeClr val="bg1"/>
                </a:solidFill>
              </a:rPr>
              <a:t>ermöglicht generische Daten-strukturen auch in 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268422" y="5449600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>
                <a:solidFill>
                  <a:schemeClr val="bg1"/>
                </a:solidFill>
              </a:rPr>
              <a:t>implizites </a:t>
            </a:r>
            <a:r>
              <a:rPr lang="de-DE" b="1" smtClean="0">
                <a:solidFill>
                  <a:schemeClr val="bg1"/>
                </a:solidFill>
              </a:rPr>
              <a:t>"Interface"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i="1"/>
              <a:t>TU </a:t>
            </a:r>
            <a:r>
              <a:rPr lang="de-DE" altLang="de-DE" sz="1800" i="1" smtClean="0"/>
              <a:t>München:</a:t>
            </a:r>
            <a:r>
              <a:rPr lang="de-DE" altLang="de-DE" sz="1800" smtClean="0"/>
              <a:t> Grundkurs </a:t>
            </a:r>
            <a:r>
              <a:rPr lang="de-DE" altLang="de-DE" sz="1800"/>
              <a:t>C/C</a:t>
            </a:r>
            <a:r>
              <a:rPr lang="de-DE" altLang="de-DE" sz="1800" smtClean="0"/>
              <a:t>++</a:t>
            </a:r>
            <a:r>
              <a:rPr lang="de-DE" altLang="de-DE" sz="1800"/>
              <a:t/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i="1"/>
              <a:t>FH </a:t>
            </a:r>
            <a:r>
              <a:rPr lang="de-DE" altLang="de-DE" sz="1800" i="1" smtClean="0"/>
              <a:t>Regensburg:</a:t>
            </a:r>
            <a:r>
              <a:rPr lang="de-DE" altLang="de-DE" sz="1800" smtClean="0"/>
              <a:t> Programmieren </a:t>
            </a:r>
            <a:r>
              <a:rPr lang="de-DE" altLang="de-DE" sz="1800"/>
              <a:t>1</a:t>
            </a:r>
            <a:br>
              <a:rPr lang="de-DE" altLang="de-DE" sz="1800"/>
            </a:br>
            <a:r>
              <a:rPr lang="de-DE" altLang="de-DE" sz="1100" smtClean="0">
                <a:hlinkClick r:id="rId6"/>
              </a:rPr>
              <a:t>http</a:t>
            </a:r>
            <a:r>
              <a:rPr lang="de-DE" altLang="de-DE" sz="1100">
                <a:hlinkClick r:id="rId6"/>
              </a:rPr>
              <a:t>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i="1" smtClean="0"/>
              <a:t>Heinz Tschabitscher: </a:t>
            </a:r>
            <a:r>
              <a:rPr lang="en-US" sz="1800" smtClean="0"/>
              <a:t>Einführung </a:t>
            </a:r>
            <a:r>
              <a:rPr lang="en-US" sz="1800"/>
              <a:t>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 sz="1800"/>
              <a:t>CProgramming.com</a:t>
            </a:r>
            <a:r>
              <a:rPr lang="en-US"/>
              <a:t>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/>
              <a:t>Wieso ist "Object" teuer?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Was ist der Unterschied zwischen Templates in C++ und Generics in Java</a:t>
            </a:r>
            <a:r>
              <a:rPr lang="de-DE" altLang="de-DE" smtClean="0"/>
              <a:t>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Wie wird dieses "Problem" in 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Scheme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Haskell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…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1556792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1556792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2" name="Rechteck 1"/>
          <p:cNvSpPr/>
          <p:nvPr/>
        </p:nvSpPr>
        <p:spPr bwMode="auto">
          <a:xfrm>
            <a:off x="1615758" y="3030116"/>
            <a:ext cx="371574" cy="28803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084440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940152" y="3030116"/>
            <a:ext cx="576064" cy="28803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*object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"Adding 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smtClean="0">
                <a:solidFill>
                  <a:srgbClr val="005032"/>
                </a:solidFill>
                <a:latin typeface="Consolas" pitchFamily="49" charset="0"/>
              </a:rPr>
              <a:t>std::vector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Mehrere </a:t>
            </a:r>
            <a:r>
              <a:rPr lang="de-DE" b="1" dirty="0">
                <a:solidFill>
                  <a:schemeClr val="bg1"/>
                </a:solidFill>
              </a:rPr>
              <a:t>Typparameter </a:t>
            </a:r>
            <a:r>
              <a:rPr lang="de-DE" dirty="0">
                <a:solidFill>
                  <a:schemeClr val="bg1"/>
                </a:solidFill>
              </a:rPr>
              <a:t>möglich (auch </a:t>
            </a:r>
            <a:r>
              <a:rPr lang="de-DE">
                <a:solidFill>
                  <a:schemeClr val="bg1"/>
                </a:solidFill>
              </a:rPr>
              <a:t>bei </a:t>
            </a:r>
            <a:r>
              <a:rPr lang="de-DE" smtClean="0">
                <a:solidFill>
                  <a:schemeClr val="bg1"/>
                </a:solidFill>
              </a:rPr>
              <a:t>Klassen-Templates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</a:t>
            </a:r>
            <a:r>
              <a:rPr lang="de-DE" b="1" dirty="0">
                <a:solidFill>
                  <a:schemeClr val="bg1"/>
                </a:solidFill>
              </a:rPr>
              <a:t>frei verwende</a:t>
            </a:r>
            <a:r>
              <a:rPr lang="de-DE" dirty="0">
                <a:solidFill>
                  <a:schemeClr val="bg1"/>
                </a:solidFill>
              </a:rPr>
              <a:t>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</a:t>
            </a:r>
            <a:r>
              <a:rPr lang="de-DE" b="1" dirty="0">
                <a:solidFill>
                  <a:schemeClr val="bg1"/>
                </a:solidFill>
              </a:rPr>
              <a:t>generische Algorithmen</a:t>
            </a:r>
            <a:r>
              <a:rPr lang="de-DE" dirty="0">
                <a:solidFill>
                  <a:schemeClr val="bg1"/>
                </a:solidFill>
              </a:rPr>
              <a:t>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)};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"Primitive" </a:t>
            </a:r>
            <a:r>
              <a:rPr lang="de-DE" dirty="0">
                <a:solidFill>
                  <a:schemeClr val="bg1"/>
                </a:solidFill>
              </a:rPr>
              <a:t>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</a:t>
            </a:r>
            <a:r>
              <a:rPr lang="de-DE" altLang="de-DE" sz="1800" b="0"/>
              <a:t>von </a:t>
            </a:r>
            <a:r>
              <a:rPr lang="de-DE" altLang="de-DE" sz="1800" b="0" smtClean="0"/>
              <a:t>"impliziten" </a:t>
            </a:r>
            <a:r>
              <a:rPr lang="de-DE" altLang="de-DE" sz="1800" b="0" dirty="0"/>
              <a:t>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</a:t>
            </a:r>
            <a:r>
              <a:rPr lang="de-DE" smtClean="0">
                <a:solidFill>
                  <a:schemeClr val="bg1"/>
                </a:solidFill>
              </a:rPr>
              <a:t>und "reingemischt"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</a:t>
            </a:r>
            <a:r>
              <a:rPr lang="de-DE">
                <a:solidFill>
                  <a:schemeClr val="bg1"/>
                </a:solidFill>
              </a:rPr>
              <a:t>Implementierung </a:t>
            </a:r>
            <a:r>
              <a:rPr lang="de-DE" smtClean="0">
                <a:solidFill>
                  <a:schemeClr val="bg1"/>
                </a:solidFill>
              </a:rPr>
              <a:t>"zusammenmischen"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205581" y="1628800"/>
            <a:ext cx="8686899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</a:t>
            </a:r>
            <a:r>
              <a:rPr lang="de-DE" altLang="de-DE" b="0" smtClean="0"/>
              <a:t>++) problematischer </a:t>
            </a:r>
            <a:r>
              <a:rPr lang="de-DE" altLang="de-DE" b="0" dirty="0"/>
              <a:t>und zu vermeiden (</a:t>
            </a:r>
            <a:r>
              <a:rPr lang="de-DE" altLang="de-DE" b="0"/>
              <a:t>Komposition </a:t>
            </a:r>
            <a:r>
              <a:rPr lang="de-DE" altLang="de-DE" b="0" smtClean="0"/>
              <a:t>vorziehen, vgl. Employment-Klasse in HiWi-Beispiel)</a:t>
            </a: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</a:t>
            </a:r>
            <a:r>
              <a:rPr lang="en-US" sz="1200">
                <a:hlinkClick r:id="rId2"/>
              </a:rPr>
              <a:t>/</a:t>
            </a:r>
            <a:r>
              <a:rPr lang="en-US" sz="1200"/>
              <a:t> </a:t>
            </a:r>
            <a:endParaRPr lang="en-US" sz="1200" smtClean="0"/>
          </a:p>
          <a:p>
            <a:pPr marL="692150" lvl="1" indent="-342900"/>
            <a:r>
              <a:rPr lang="en-US"/>
              <a:t>zuletzt 2014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314183" cy="1362075"/>
          </a:xfrm>
        </p:spPr>
        <p:txBody>
          <a:bodyPr/>
          <a:lstStyle/>
          <a:p>
            <a:r>
              <a:rPr lang="de-DE" dirty="0" smtClean="0"/>
              <a:t>FunktionsZeiger</a:t>
            </a:r>
            <a:r>
              <a:rPr lang="de-DE" smtClean="0"/>
              <a:t>, Funktions-objekte/Funktoren </a:t>
            </a:r>
            <a:r>
              <a:rPr lang="de-DE" dirty="0" smtClean="0"/>
              <a:t>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6553300" cy="4467756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std::cout&lt;&lt;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std::cout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1916832"/>
            <a:ext cx="3163265" cy="864096"/>
          </a:xfrm>
          <a:prstGeom prst="wedgeRoundRectCallout">
            <a:avLst>
              <a:gd name="adj1" fmla="val -85944"/>
              <a:gd name="adj2" fmla="val -277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</a:t>
            </a:r>
            <a:r>
              <a:rPr lang="de-DE">
                <a:solidFill>
                  <a:schemeClr val="bg1"/>
                </a:solidFill>
              </a:rPr>
              <a:t>extra </a:t>
            </a:r>
            <a:r>
              <a:rPr lang="de-DE" smtClean="0">
                <a:solidFill>
                  <a:schemeClr val="bg1"/>
                </a:solidFill>
              </a:rPr>
              <a:t>Klassen oder Schnittstellen </a:t>
            </a:r>
            <a:r>
              <a:rPr lang="de-DE" dirty="0">
                <a:solidFill>
                  <a:schemeClr val="bg1"/>
                </a:solidFill>
              </a:rPr>
              <a:t>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6336704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Funkoren aka. Funktionsobjekte</a:t>
            </a:r>
            <a:endParaRPr lang="de-DE" altLang="de-DE" dirty="0" smtClean="0"/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/$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</a:t>
            </a:r>
            <a:r>
              <a:rPr lang="en-US" b="1" smtClean="0"/>
              <a:t>komplex</a:t>
            </a:r>
            <a:r>
              <a:rPr lang="en-US" smtClean="0"/>
              <a:t>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Neues Schlüsselwort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der Klausur aus didaktischen Gründen </a:t>
            </a:r>
            <a:r>
              <a:rPr lang="en-US" b="1" smtClean="0">
                <a:solidFill>
                  <a:srgbClr val="C00000"/>
                </a:solidFill>
              </a:rPr>
              <a:t>verboten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45369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Lambda-Ausdruck</a:t>
            </a:r>
            <a:r>
              <a:rPr lang="en-US" smtClean="0"/>
              <a:t> = anonyme Funktion (ohne zugewiesenen Namen)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C++11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/>
              <a:t>W</a:t>
            </a:r>
            <a:r>
              <a:rPr lang="en-US" smtClean="0"/>
              <a:t>eiterer Mechanismus, um "Verhalten als Parameter zu übergeben"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"Info: 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print("Hello World!"); // Output: Info: Hello World!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</a:t>
            </a:r>
            <a:r>
              <a:rPr lang="en-US" smtClean="0"/>
              <a:t>"</a:t>
            </a:r>
            <a:r>
              <a:rPr lang="en-US" b="1" smtClean="0"/>
              <a:t>eingefangen</a:t>
            </a:r>
            <a:r>
              <a:rPr lang="en-US" smtClean="0"/>
              <a:t>" 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"by value",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"by reference")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Java seit 1.8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.map(x -&gt; x*x)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6022136"/>
            <a:ext cx="5940152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viele Beispiele: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en.wikipedia.org/wiki/Anonymous_function</a:t>
            </a:r>
            <a:endParaRPr lang="en-US" sz="1200" smtClean="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"user</a:t>
            </a:r>
            <a:r>
              <a:rPr lang="de-DE" sz="140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</a:t>
            </a:r>
            <a:r>
              <a:rPr lang="de-DE" b="1">
                <a:solidFill>
                  <a:schemeClr val="bg1"/>
                </a:solidFill>
              </a:rPr>
              <a:t>als </a:t>
            </a:r>
            <a:r>
              <a:rPr lang="de-DE" b="1" smtClean="0">
                <a:solidFill>
                  <a:schemeClr val="bg1"/>
                </a:solidFill>
              </a:rPr>
              <a:t>"Scope"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22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fp3)(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000">
                <a:solidFill>
                  <a:schemeClr val="accent2"/>
                </a:solidFill>
                <a:hlinkClick r:id="rId2"/>
              </a:rPr>
              <a:t>www.cplusplus.com</a:t>
            </a:r>
            <a:r>
              <a:rPr lang="en-US" sz="2000" smtClean="0">
                <a:solidFill>
                  <a:schemeClr val="accent2"/>
                </a:solidFill>
                <a:hlinkClick r:id="rId2"/>
              </a:rPr>
              <a:t>/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://</a:t>
            </a:r>
            <a:r>
              <a:rPr lang="en-US" sz="2000" smtClean="0">
                <a:solidFill>
                  <a:schemeClr val="accent2"/>
                </a:solidFill>
                <a:hlinkClick r:id="rId3"/>
              </a:rPr>
              <a:t>en.cppreference.com/w/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&gt;,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58110"/>
              <a:gd name="adj2" fmla="val 930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</a:t>
            </a:r>
            <a:r>
              <a:rPr lang="de-DE" altLang="de-DE" sz="1800" b="0"/>
              <a:t>richtige </a:t>
            </a:r>
            <a:r>
              <a:rPr lang="de-DE" altLang="de-DE" sz="1800" b="0" smtClean="0"/>
              <a:t>"Zeiger </a:t>
            </a:r>
            <a:r>
              <a:rPr lang="de-DE" altLang="de-DE" sz="1800" b="0"/>
              <a:t>auf </a:t>
            </a:r>
            <a:r>
              <a:rPr lang="de-DE" altLang="de-DE" sz="1800" b="0" smtClean="0"/>
              <a:t>Funktionen" </a:t>
            </a:r>
            <a:r>
              <a:rPr lang="de-DE" altLang="de-DE" sz="1800" b="0" dirty="0"/>
              <a:t>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mtClean="0">
                <a:ea typeface="Lucida Sans Unicode" pitchFamily="34" charset="0"/>
                <a:cs typeface="Lucida Sans Unicode" pitchFamily="34" charset="0"/>
              </a:rPr>
              <a:t>oder </a:t>
            </a:r>
            <a:r>
              <a:rPr lang="de-DE" b="1" smtClean="0">
                <a:ea typeface="Lucida Sans Unicode" pitchFamily="34" charset="0"/>
                <a:cs typeface="Lucida Sans Unicode" pitchFamily="34" charset="0"/>
              </a:rPr>
              <a:t>Methodenzeiger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603233" cy="1362075"/>
          </a:xfrm>
        </p:spPr>
        <p:txBody>
          <a:bodyPr/>
          <a:lstStyle/>
          <a:p>
            <a:r>
              <a:rPr lang="de-DE" smtClean="0"/>
              <a:t>Standard Template Library (STL) von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std::copy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091200" y="6227910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32848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std::copy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325370" y="1641966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17327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latin typeface="Consolas" pitchFamily="49" charset="0"/>
              </a:rPr>
              <a:t/>
            </a:r>
            <a:br>
              <a:rPr lang="de-DE" altLang="de-DE" sz="1400" b="0" smtClean="0">
                <a:latin typeface="Consolas" pitchFamily="49" charset="0"/>
              </a:rPr>
            </a:br>
            <a:r>
              <a:rPr lang="de-DE" altLang="de-DE" sz="1400" b="0" smtClean="0">
                <a:latin typeface="Consolas" pitchFamily="49" charset="0"/>
              </a:rPr>
              <a:t/>
            </a:r>
            <a:br>
              <a:rPr lang="de-DE" altLang="de-DE" sz="1400" b="0" smtClean="0">
                <a:latin typeface="Consolas" pitchFamily="49" charset="0"/>
              </a:rPr>
            </a:b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std::copy(numbers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std::back_inserter(result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std::copy(result.begin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             std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&gt;(std::cout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8486" y="5568364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568363"/>
            <a:ext cx="2455862" cy="593725"/>
          </a:xfrm>
          <a:prstGeom prst="wedgeRoundRectCallout">
            <a:avLst>
              <a:gd name="adj1" fmla="val -5559"/>
              <a:gd name="adj2" fmla="val -133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182215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</a:t>
            </a:r>
            <a:r>
              <a:rPr lang="de-DE" altLang="de-DE"/>
              <a:t>STL-Algorithmen</a:t>
            </a:r>
            <a:r>
              <a:rPr lang="de-DE" altLang="de-DE" smtClean="0"/>
              <a:t>:</a:t>
            </a:r>
            <a:r>
              <a:rPr lang="de-DE" altLang="de-DE" b="0">
                <a:latin typeface="Consolas" panose="020B0609020204030204" pitchFamily="49" charset="0"/>
                <a:cs typeface="Consolas" panose="020B0609020204030204" pitchFamily="49" charset="0"/>
              </a:rPr>
              <a:t> std::remove_copy_if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std::remove_copy_if</a:t>
            </a:r>
            <a:endParaRPr lang="de-DE" altLang="de-DE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237312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</a:t>
            </a:r>
            <a:r>
              <a:rPr lang="de-DE" altLang="de-DE" smtClean="0"/>
              <a:t>: 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std::priority_queue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4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6140211"/>
            <a:ext cx="6119813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</a:t>
            </a:r>
            <a:r>
              <a:rPr lang="de-DE" b="1">
                <a:solidFill>
                  <a:schemeClr val="bg1"/>
                </a:solidFill>
              </a:rPr>
              <a:t>Behälters </a:t>
            </a:r>
            <a:r>
              <a:rPr lang="de-DE" smtClean="0">
                <a:solidFill>
                  <a:schemeClr val="bg1"/>
                </a:solidFill>
              </a:rPr>
              <a:t>(</a:t>
            </a:r>
            <a:r>
              <a:rPr lang="de-DE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std::vector&lt;T&gt;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5104444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C++-FAQ (</a:t>
            </a:r>
            <a:r>
              <a:rPr lang="en-US">
                <a:solidFill>
                  <a:schemeClr val="accent2"/>
                </a:solidFill>
                <a:hlinkClick r:id="rId2"/>
              </a:rPr>
              <a:t>https://isocpp.org/wiki/faq</a:t>
            </a:r>
            <a:r>
              <a:rPr lang="en-US" smtClean="0">
                <a:solidFill>
                  <a:schemeClr val="accent2"/>
                </a:solidFill>
                <a:hlinkClick r:id="rId2"/>
              </a:rPr>
              <a:t>/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</a:t>
            </a:r>
            <a:r>
              <a:rPr lang="de-DE" altLang="de-DE" smtClean="0"/>
              <a:t>: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std::priority_queue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28226"/>
            <a:ext cx="6534150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3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std::priority_queue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std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::</a:t>
            </a:r>
            <a:r>
              <a:rPr lang="en-US" altLang="de-DE" sz="1400" b="0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524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/>
              <a:t>Schleifen-basierte Lösung vs. </a:t>
            </a:r>
            <a:r>
              <a:rPr lang="en-US" altLang="de-DE" smtClean="0">
                <a:solidFill>
                  <a:srgbClr val="000000"/>
                </a:solidFill>
                <a:latin typeface="Consolas" pitchFamily="49" charset="0"/>
              </a:rPr>
              <a:t>std::remove_compy_if</a:t>
            </a:r>
            <a:r>
              <a:rPr lang="en-US" altLang="de-DE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std::remove_copy_if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   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</a:t>
            </a:r>
            <a:r>
              <a:rPr lang="en-US" altLang="de-DE" sz="16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5032"/>
                </a:solidFill>
                <a:latin typeface="Consolas" pitchFamily="49" charset="0"/>
              </a:rPr>
              <a:t>    ostream_iterator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even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						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smtClean="0">
                <a:latin typeface="+mj-lt"/>
                <a:cs typeface="Consolas" panose="020B0609020204030204" pitchFamily="49" charset="0"/>
              </a:rPr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smtClean="0">
              <a:latin typeface="+mj-lt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template&lt;class T, typename InputIterator, typename OutputIterator&gt;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void myCopyRemoveIf(InputIterator first, InputIterator last, OutputIterator result) {</a:t>
            </a:r>
            <a:endParaRPr lang="de-DE" altLang="de-DE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for (T iter = first; iter != last; ++iter)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	if (!P(*iter))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(*result) = *iter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	  ++result;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/>
              <a:t>ist </a:t>
            </a:r>
            <a:r>
              <a:rPr lang="de-DE" altLang="de-DE" sz="1800" smtClean="0"/>
              <a:t>"schöner"? Was ist fehleranfälliger? Was ist kompakter?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smtClean="0"/>
              <a:t>als "Brutkasten" </a:t>
            </a:r>
            <a:r>
              <a:rPr lang="de-DE" altLang="de-DE" b="0" dirty="0" smtClean="0"/>
              <a:t>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"Make is an expert system." (nach [1])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Eingabe</a:t>
            </a:r>
            <a:r>
              <a:rPr lang="en-US" smtClean="0"/>
              <a:t>: Regelmenge (fix) + Zustand des Workspaces (variabel)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Ausgabe</a:t>
            </a:r>
            <a:r>
              <a:rPr lang="en-US" smtClean="0"/>
              <a:t>: Notwendige 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[1] Miller</a:t>
            </a:r>
            <a:r>
              <a:rPr lang="en-US" sz="1400"/>
              <a:t>, P.A. (1998), </a:t>
            </a:r>
            <a:r>
              <a:rPr lang="en-US" sz="1400" smtClean="0"/>
              <a:t>"Recursive </a:t>
            </a:r>
            <a:r>
              <a:rPr lang="en-US" sz="1400"/>
              <a:t>Make Considered Harmful</a:t>
            </a:r>
            <a:r>
              <a:rPr lang="en-US" sz="1400" smtClean="0"/>
              <a:t>," AUUGN </a:t>
            </a:r>
            <a:r>
              <a:rPr lang="en-US" sz="1400"/>
              <a:t>Journal of AUUG Inc., 19(1), pp. 14-25.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4" y="3334348"/>
            <a:ext cx="3240063" cy="1964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4738425"/>
            <a:ext cx="1596615" cy="1152128"/>
          </a:xfrm>
          <a:prstGeom prst="rect">
            <a:avLst/>
          </a:prstGeom>
        </p:spPr>
      </p:pic>
      <p:sp>
        <p:nvSpPr>
          <p:cNvPr id="8" name="Gefaltete Ecke 7"/>
          <p:cNvSpPr/>
          <p:nvPr/>
        </p:nvSpPr>
        <p:spPr>
          <a:xfrm>
            <a:off x="250825" y="2519113"/>
            <a:ext cx="2664991" cy="1754919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600"/>
              <a:t>OBJ = main.o </a:t>
            </a:r>
            <a:r>
              <a:rPr lang="en-US" sz="1600" smtClean="0"/>
              <a:t>parse.o</a:t>
            </a:r>
          </a:p>
          <a:p>
            <a:pPr algn="l"/>
            <a:r>
              <a:rPr lang="en-US" sz="1600" smtClean="0"/>
              <a:t>prog</a:t>
            </a:r>
            <a:r>
              <a:rPr lang="en-US" sz="1600"/>
              <a:t>: $(OBJ</a:t>
            </a:r>
            <a:r>
              <a:rPr lang="en-US" sz="1600" smtClean="0"/>
              <a:t>)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-o $@ $(OBJ</a:t>
            </a:r>
            <a:r>
              <a:rPr lang="en-US" sz="1600" smtClean="0"/>
              <a:t>)</a:t>
            </a:r>
          </a:p>
          <a:p>
            <a:pPr algn="l"/>
            <a:r>
              <a:rPr lang="en-US" sz="1600" smtClean="0"/>
              <a:t>main.o</a:t>
            </a:r>
            <a:r>
              <a:rPr lang="en-US" sz="1600"/>
              <a:t>: main.c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</a:t>
            </a:r>
            <a:r>
              <a:rPr lang="en-US" sz="1600" smtClean="0"/>
              <a:t>main.c</a:t>
            </a:r>
          </a:p>
          <a:p>
            <a:pPr algn="l"/>
            <a:r>
              <a:rPr lang="en-US" sz="1600" smtClean="0"/>
              <a:t>parse.o</a:t>
            </a:r>
            <a:r>
              <a:rPr lang="en-US" sz="1600"/>
              <a:t>: parse.c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parse.c</a:t>
            </a:r>
          </a:p>
        </p:txBody>
      </p:sp>
      <p:sp>
        <p:nvSpPr>
          <p:cNvPr id="9" name="Pfeil nach rechts 71"/>
          <p:cNvSpPr>
            <a:spLocks noChangeArrowheads="1"/>
          </p:cNvSpPr>
          <p:nvPr/>
        </p:nvSpPr>
        <p:spPr bwMode="auto">
          <a:xfrm>
            <a:off x="3347748" y="3334348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Pfeil nach rechts 71"/>
          <p:cNvSpPr>
            <a:spLocks noChangeArrowheads="1"/>
          </p:cNvSpPr>
          <p:nvPr/>
        </p:nvSpPr>
        <p:spPr bwMode="auto">
          <a:xfrm>
            <a:off x="3347748" y="4791669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" name="Textfeld 10"/>
          <p:cNvSpPr txBox="1"/>
          <p:nvPr/>
        </p:nvSpPr>
        <p:spPr>
          <a:xfrm>
            <a:off x="4544229" y="5428489"/>
            <a:ext cx="27152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Directed Acyclic Graph</a:t>
            </a:r>
            <a:endParaRPr lang="en-US" b="1"/>
          </a:p>
        </p:txBody>
      </p:sp>
      <p:sp>
        <p:nvSpPr>
          <p:cNvPr id="12" name="Textfeld 11"/>
          <p:cNvSpPr txBox="1"/>
          <p:nvPr/>
        </p:nvSpPr>
        <p:spPr>
          <a:xfrm>
            <a:off x="653782" y="5797498"/>
            <a:ext cx="1411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Workspace</a:t>
            </a:r>
            <a:endParaRPr lang="en-US" b="1"/>
          </a:p>
        </p:txBody>
      </p:sp>
      <p:sp>
        <p:nvSpPr>
          <p:cNvPr id="13" name="Textfeld 12"/>
          <p:cNvSpPr txBox="1"/>
          <p:nvPr/>
        </p:nvSpPr>
        <p:spPr>
          <a:xfrm>
            <a:off x="226752" y="4274032"/>
            <a:ext cx="26853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Makefile (Regelmenge)</a:t>
            </a:r>
            <a:endParaRPr lang="en-US" b="1"/>
          </a:p>
        </p:txBody>
      </p:sp>
      <p:sp>
        <p:nvSpPr>
          <p:cNvPr id="15" name="Stern mit 5 Zacken 14"/>
          <p:cNvSpPr/>
          <p:nvPr/>
        </p:nvSpPr>
        <p:spPr bwMode="auto">
          <a:xfrm>
            <a:off x="1893835" y="5116236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6" name="Stern mit 5 Zacken 15"/>
          <p:cNvSpPr/>
          <p:nvPr/>
        </p:nvSpPr>
        <p:spPr bwMode="auto">
          <a:xfrm>
            <a:off x="5092544" y="4854665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7" name="Stern mit 5 Zacken 16"/>
          <p:cNvSpPr/>
          <p:nvPr/>
        </p:nvSpPr>
        <p:spPr bwMode="auto">
          <a:xfrm>
            <a:off x="5613713" y="4144580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8" name="Stern mit 5 Zacken 17"/>
          <p:cNvSpPr/>
          <p:nvPr/>
        </p:nvSpPr>
        <p:spPr bwMode="auto">
          <a:xfrm>
            <a:off x="6134882" y="3434495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cxnSp>
        <p:nvCxnSpPr>
          <p:cNvPr id="20" name="Gerade Verbindung mit Pfeil 19"/>
          <p:cNvCxnSpPr>
            <a:endCxn id="17" idx="2"/>
          </p:cNvCxnSpPr>
          <p:nvPr/>
        </p:nvCxnSpPr>
        <p:spPr bwMode="auto">
          <a:xfrm flipV="1">
            <a:off x="5307187" y="4432710"/>
            <a:ext cx="361554" cy="508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endCxn id="18" idx="2"/>
          </p:cNvCxnSpPr>
          <p:nvPr/>
        </p:nvCxnSpPr>
        <p:spPr bwMode="auto">
          <a:xfrm flipV="1">
            <a:off x="5809150" y="3722625"/>
            <a:ext cx="380760" cy="498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tern mit 5 Zacken 24"/>
          <p:cNvSpPr/>
          <p:nvPr/>
        </p:nvSpPr>
        <p:spPr bwMode="auto">
          <a:xfrm>
            <a:off x="6928509" y="2711141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76539" y="2708920"/>
            <a:ext cx="1505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Veränderung</a:t>
            </a:r>
            <a:endParaRPr lang="en-US"/>
          </a:p>
        </p:txBody>
      </p:sp>
      <p:sp>
        <p:nvSpPr>
          <p:cNvPr id="27" name="Stern mit 5 Zacken 26"/>
          <p:cNvSpPr/>
          <p:nvPr/>
        </p:nvSpPr>
        <p:spPr bwMode="auto">
          <a:xfrm>
            <a:off x="6928509" y="3103418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76539" y="3115023"/>
            <a:ext cx="18902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Notwendige</a:t>
            </a:r>
            <a:br>
              <a:rPr lang="en-US" smtClean="0"/>
            </a:br>
            <a:r>
              <a:rPr lang="en-US" smtClean="0"/>
              <a:t>Neuberechnung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</a:t>
            </a:r>
            <a:r>
              <a:rPr lang="de-DE" b="1" smtClean="0">
                <a:solidFill>
                  <a:schemeClr val="bg1"/>
                </a:solidFill>
              </a:rPr>
              <a:t>Suffixregel</a:t>
            </a:r>
            <a:r>
              <a:rPr lang="de-DE" smtClean="0">
                <a:solidFill>
                  <a:schemeClr val="bg1"/>
                </a:solidFill>
              </a:rPr>
              <a:t>"; </a:t>
            </a:r>
            <a:r>
              <a:rPr lang="de-DE" dirty="0" smtClean="0">
                <a:solidFill>
                  <a:schemeClr val="bg1"/>
                </a:solidFill>
              </a:rPr>
              <a:t>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pic>
        <p:nvPicPr>
          <p:cNvPr id="37890" name="Picture 2" descr="https://upload.wikimedia.org/wikipedia/commons/e/e5/Stack_of_Copy_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/>
        </p:blipFill>
        <p:spPr bwMode="auto">
          <a:xfrm>
            <a:off x="251520" y="2573338"/>
            <a:ext cx="5668727" cy="2946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</a:t>
            </a:r>
            <a:r>
              <a:rPr lang="de-DE" altLang="de-DE" sz="1800" b="0" smtClean="0"/>
              <a:t>Java "plattformunabhängig" </a:t>
            </a:r>
            <a:r>
              <a:rPr lang="de-DE" altLang="de-DE" sz="1800" b="0" dirty="0" smtClean="0"/>
              <a:t>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 bwMode="auto">
          <a:xfrm>
            <a:off x="3425126" y="4725144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 bwMode="auto">
          <a:xfrm>
            <a:off x="2678739" y="5376663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 bwMode="auto">
          <a:xfrm>
            <a:off x="4028485" y="5965826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>
            <a:spLocks/>
          </p:cNvSpPr>
          <p:nvPr/>
        </p:nvSpPr>
        <p:spPr bwMode="auto">
          <a:xfrm>
            <a:off x="2031276" y="3501008"/>
            <a:ext cx="433318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Abgerundete rechteckige Legende 1"/>
          <p:cNvSpPr/>
          <p:nvPr/>
        </p:nvSpPr>
        <p:spPr bwMode="auto">
          <a:xfrm>
            <a:off x="5292080" y="3068960"/>
            <a:ext cx="914400" cy="612648"/>
          </a:xfrm>
          <a:prstGeom prst="wedgeRoundRectCallou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309120" y="1327150"/>
            <a:ext cx="2423120" cy="405880"/>
          </a:xfrm>
          <a:prstGeom prst="wedgeRoundRectCallout">
            <a:avLst>
              <a:gd name="adj1" fmla="val -21484"/>
              <a:gd name="adj2" fmla="val 37054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4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 für Programmierung</a:t>
            </a:r>
          </a:p>
          <a:p>
            <a:pPr algn="l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 für Ausführung</a:t>
            </a:r>
            <a:endParaRPr lang="en-US" sz="1400" b="1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smtClean="0"/>
              <a:t>intergrundbeleuchtet</a:t>
            </a:r>
            <a:endParaRPr lang="de-DE" altLang="de-DE" dirty="0" smtClean="0"/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570978" y="3446324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550312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/>
              <a:t>Z</a:t>
            </a:r>
            <a:r>
              <a:rPr lang="de-DE" altLang="de-DE" smtClean="0"/>
              <a:t>usätzlich </a:t>
            </a:r>
            <a:r>
              <a:rPr lang="de-DE" altLang="de-DE" dirty="0" smtClean="0"/>
              <a:t>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</a:t>
            </a:r>
            <a:r>
              <a:rPr lang="de-DE" altLang="de-DE" smtClean="0"/>
              <a:t>Taktzyklus ("NOP") </a:t>
            </a:r>
            <a:r>
              <a:rPr lang="de-DE" altLang="de-DE" dirty="0" smtClean="0"/>
              <a:t>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</a:t>
            </a:r>
            <a:r>
              <a:rPr lang="de-DE" altLang="de-DE" smtClean="0"/>
              <a:t>standardisierte "Umgebung"</a:t>
            </a:r>
            <a:endParaRPr lang="de-DE" altLang="de-DE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smtClean="0"/>
              <a:t>ird </a:t>
            </a:r>
            <a:r>
              <a:rPr lang="de-DE" altLang="de-DE" dirty="0" smtClean="0"/>
              <a:t>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</a:t>
            </a:r>
            <a:r>
              <a:rPr lang="de-DE" altLang="de-DE" smtClean="0"/>
              <a:t>integrierte "Variablen" </a:t>
            </a:r>
            <a:r>
              <a:rPr lang="de-DE" altLang="de-DE" dirty="0" smtClean="0"/>
              <a:t>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</a:t>
            </a:r>
            <a:r>
              <a:rPr lang="de-DE" altLang="de-DE" smtClean="0"/>
              <a:t>als "Schalter/Switch" </a:t>
            </a:r>
            <a:r>
              <a:rPr lang="de-DE" altLang="de-DE" dirty="0" smtClean="0"/>
              <a:t>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smtClean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Projektvorlagen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Die </a:t>
            </a:r>
            <a:r>
              <a:rPr lang="en-US" b="1"/>
              <a:t>Projektvorlagen </a:t>
            </a:r>
            <a:r>
              <a:rPr lang="en-US"/>
              <a:t>(~/CPPP/Repos/ tud-cpp-exercises/projects/day5) enthalten Code, der euch beim Starten hilft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Einfach außerhalb des Repos (bspw. in ~/CPPP/Workspace) ablegen und loslegen.</a:t>
            </a:r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Anschluss des Boards an die Virtuelle Maschine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Im </a:t>
            </a:r>
            <a:r>
              <a:rPr lang="en-US" b="1"/>
              <a:t>Host-System </a:t>
            </a:r>
            <a:r>
              <a:rPr lang="en-US"/>
              <a:t>wird eine USB-zu-Seriell-Schnittstelle erstellt</a:t>
            </a:r>
          </a:p>
          <a:p>
            <a:pPr marL="692150" lvl="1" indent="-342900"/>
            <a:r>
              <a:rPr lang="en-US"/>
              <a:t>Windows: Im Geräte-Manager prüfen, welcher Ports erscheint, wenn das Board angesteckt wird (bspw. </a:t>
            </a:r>
            <a:r>
              <a:rPr lang="en-US" smtClean="0"/>
              <a:t>USB Serial Port -&gt;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COM4</a:t>
            </a:r>
            <a:r>
              <a:rPr lang="en-US"/>
              <a:t>)</a:t>
            </a:r>
          </a:p>
          <a:p>
            <a:pPr marL="692150" lvl="1" indent="-342900"/>
            <a:r>
              <a:rPr lang="en-US"/>
              <a:t>Linux: Nach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/dev/ttyUSB0 </a:t>
            </a:r>
            <a:r>
              <a:rPr lang="en-US"/>
              <a:t>(o.ä.) Ausschau halten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Mac: Nach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/dev/ttyp.usbserial-[SERIENNR]</a:t>
            </a:r>
            <a:r>
              <a:rPr lang="en-US" smtClean="0"/>
              <a:t> suchen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In der </a:t>
            </a:r>
            <a:r>
              <a:rPr lang="en-US" b="1"/>
              <a:t>Konfiguration der VM </a:t>
            </a:r>
            <a:r>
              <a:rPr lang="en-US"/>
              <a:t>("Ändern…", vor dem Start!) wird z.B.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COM4</a:t>
            </a:r>
            <a:r>
              <a:rPr lang="en-US">
                <a:cs typeface="Consolas" panose="020B0609020204030204" pitchFamily="49" charset="0"/>
              </a:rPr>
              <a:t> bzw.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/dev/ttyUSB0 </a:t>
            </a:r>
            <a:r>
              <a:rPr lang="en-US"/>
              <a:t>des Hosts auf den ersten COM-Port des Guest gelegt ("Host-Schnitstelle")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/>
              <a:t>In der VM</a:t>
            </a:r>
            <a:r>
              <a:rPr lang="en-US"/>
              <a:t> ist dieser serielle Port als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/dev/ttyS0</a:t>
            </a:r>
            <a:r>
              <a:rPr lang="en-US"/>
              <a:t> </a:t>
            </a:r>
            <a:r>
              <a:rPr lang="en-US" smtClean="0"/>
              <a:t>verfügbar (in VM-Konfiguration als COM1 bezeichnet)</a:t>
            </a:r>
            <a:endParaRPr lang="en-US"/>
          </a:p>
          <a:p>
            <a:pPr marL="692150" lvl="1" indent="-342900"/>
            <a:r>
              <a:rPr lang="en-US"/>
              <a:t>Die Makefiles sind so aufgebaut, dass dann alles automatisch ablaufen sollte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8665593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</a:t>
            </a:r>
            <a:r>
              <a:rPr lang="en-US" smtClean="0"/>
              <a:t>"Attribution-NonCommercial </a:t>
            </a:r>
            <a:r>
              <a:rPr lang="en-US"/>
              <a:t>4.0 </a:t>
            </a:r>
            <a:r>
              <a:rPr lang="en-US" smtClean="0"/>
              <a:t>International"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5085184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Titelbild </a:t>
            </a:r>
            <a:r>
              <a:rPr lang="en-US" sz="1200" smtClean="0"/>
              <a:t>"Organisatorisches" </a:t>
            </a:r>
            <a:r>
              <a:rPr lang="en-US" sz="1200"/>
              <a:t>(Papierstapel): Jonathan Joseph Bondhus (Wiki Commons, </a:t>
            </a:r>
            <a:r>
              <a:rPr lang="en-US" sz="1200">
                <a:hlinkClick r:id="rId2"/>
              </a:rPr>
              <a:t>https://commons.wikimedia.org/wiki/Paper#/</a:t>
            </a:r>
            <a:r>
              <a:rPr lang="en-US" sz="1200" smtClean="0">
                <a:hlinkClick r:id="rId2"/>
              </a:rPr>
              <a:t>media/File:Stack_of_Copy_Paper.jpg</a:t>
            </a:r>
            <a:r>
              <a:rPr lang="en-US" sz="1200"/>
              <a:t>, CC BY-SA </a:t>
            </a:r>
            <a:r>
              <a:rPr lang="en-US" sz="1200" smtClean="0"/>
              <a:t>3.0)</a:t>
            </a:r>
          </a:p>
          <a:p>
            <a:endParaRPr lang="en-US" sz="1200"/>
          </a:p>
          <a:p>
            <a:r>
              <a:rPr lang="en-US" sz="1200"/>
              <a:t>Lächelndes Fragezeichen: katieyunholmes: smiley face clip art </a:t>
            </a:r>
            <a:r>
              <a:rPr lang="en-US" sz="1200" smtClean="0"/>
              <a:t>animated (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cliparts.co/clipart/2613703</a:t>
            </a:r>
            <a:r>
              <a:rPr lang="en-US" sz="1200" smtClean="0"/>
              <a:t>, "attribution")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Folien-Brutkasten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</a:t>
            </a:r>
            <a:r>
              <a:rPr lang="en-US" smtClean="0"/>
              <a:t>? Lösung.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1352752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#ifndef FLOOR_HPP_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#define FLOOR_HPP_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b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#endif 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FLOOR_HPP_ undefined -&gt; defined</a:t>
            </a:r>
            <a:endParaRPr lang="de-DE" altLang="de-DE" sz="12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</a:t>
            </a:r>
            <a:r>
              <a:rPr lang="de-DE" smtClean="0">
                <a:solidFill>
                  <a:schemeClr val="bg1"/>
                </a:solidFill>
              </a:rPr>
              <a:t>ist </a:t>
            </a:r>
            <a:r>
              <a:rPr lang="de-DE" b="1" smtClean="0">
                <a:solidFill>
                  <a:schemeClr val="bg1"/>
                </a:solidFill>
              </a:rPr>
              <a:t>"anonym"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dirty="0" smtClean="0">
                <a:solidFill>
                  <a:schemeClr val="bg1"/>
                </a:solidFill>
              </a:rPr>
              <a:t>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Implizite </a:t>
            </a:r>
            <a:r>
              <a:rPr lang="en-US" err="1" smtClean="0"/>
              <a:t>Typkonvertierung</a:t>
            </a:r>
            <a:r>
              <a:rPr lang="en-US" smtClean="0"/>
              <a:t> unterbinden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364088" y="1628800"/>
            <a:ext cx="3528392" cy="1224136"/>
          </a:xfrm>
          <a:prstGeom prst="wedgeRoundRectCallout">
            <a:avLst>
              <a:gd name="adj1" fmla="val -57725"/>
              <a:gd name="adj2" fmla="val 260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Schlüsselwort </a:t>
            </a:r>
            <a:r>
              <a:rPr lang="de-DE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smtClean="0">
                <a:solidFill>
                  <a:schemeClr val="bg1"/>
                </a:solidFill>
              </a:rPr>
              <a:t> unterbindet Verwendung des Konstr. für implizite Typkonvertierung</a:t>
            </a: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</a:t>
            </a:r>
            <a:r>
              <a:rPr lang="de-DE" altLang="de-DE" sz="1800"/>
              <a:t>Speicherbereiche</a:t>
            </a:r>
            <a:r>
              <a:rPr lang="de-DE" altLang="de-DE" sz="1800" b="0"/>
              <a:t> gibt es in Java?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Wieso muss man sich in Java </a:t>
            </a:r>
            <a:r>
              <a:rPr lang="de-DE" altLang="de-DE" sz="1800" smtClean="0"/>
              <a:t>so wenig Gedanken</a:t>
            </a:r>
            <a:r>
              <a:rPr lang="de-DE" altLang="de-DE" sz="1800" b="0" smtClean="0"/>
              <a:t> um die Speicherverwaltung machen?</a:t>
            </a:r>
          </a:p>
        </p:txBody>
      </p:sp>
    </p:spTree>
    <p:extLst>
      <p:ext uri="{BB962C8B-B14F-4D97-AF65-F5344CB8AC3E}">
        <p14:creationId xmlns:p14="http://schemas.microsoft.com/office/powerpoint/2010/main" val="3951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333362" y="427697"/>
            <a:ext cx="6877050" cy="838200"/>
          </a:xfrm>
        </p:spPr>
        <p:txBody>
          <a:bodyPr/>
          <a:lstStyle/>
          <a:p>
            <a:r>
              <a:rPr lang="de-DE" altLang="de-DE" smtClean="0"/>
              <a:t>Alternativer Blick auf die Bedeutung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 an verschiedenen Positionen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528112" y="4669855"/>
            <a:ext cx="69850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      iP = &amp;i;           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anose="020B0609020204030204" pitchFamily="49" charset="0"/>
                <a:cs typeface="Consolas" panose="020B0609020204030204" pitchFamily="49" charset="0"/>
              </a:rPr>
              <a:t>int const   *       iP = &amp;i; </a:t>
            </a: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CONST</a:t>
            </a: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int      * const iP = &amp;i;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const iP = &amp;i;      CONST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int const   * const iP = &amp;i;      CONST                 CONST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877090" y="2564904"/>
            <a:ext cx="4538663" cy="1876425"/>
            <a:chOff x="1978025" y="4508500"/>
            <a:chExt cx="4538663" cy="1876425"/>
          </a:xfrm>
        </p:grpSpPr>
        <p:sp useBgFill="1">
          <p:nvSpPr>
            <p:cNvPr id="9227" name="Rectangle 19"/>
            <p:cNvSpPr>
              <a:spLocks noChangeArrowheads="1"/>
            </p:cNvSpPr>
            <p:nvPr/>
          </p:nvSpPr>
          <p:spPr bwMode="auto">
            <a:xfrm>
              <a:off x="32750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8" name="Rectangle 20"/>
            <p:cNvSpPr>
              <a:spLocks noChangeArrowheads="1"/>
            </p:cNvSpPr>
            <p:nvPr/>
          </p:nvSpPr>
          <p:spPr bwMode="auto">
            <a:xfrm>
              <a:off x="34909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9" name="Rectangle 21"/>
            <p:cNvSpPr>
              <a:spLocks noChangeArrowheads="1"/>
            </p:cNvSpPr>
            <p:nvPr/>
          </p:nvSpPr>
          <p:spPr bwMode="auto">
            <a:xfrm>
              <a:off x="37068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0" name="Rectangle 22"/>
            <p:cNvSpPr>
              <a:spLocks noChangeArrowheads="1"/>
            </p:cNvSpPr>
            <p:nvPr/>
          </p:nvSpPr>
          <p:spPr bwMode="auto">
            <a:xfrm>
              <a:off x="39227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1" name="Rectangle 23"/>
            <p:cNvSpPr>
              <a:spLocks noChangeArrowheads="1"/>
            </p:cNvSpPr>
            <p:nvPr/>
          </p:nvSpPr>
          <p:spPr bwMode="auto">
            <a:xfrm>
              <a:off x="19796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2" name="Rectangle 24"/>
            <p:cNvSpPr>
              <a:spLocks noChangeArrowheads="1"/>
            </p:cNvSpPr>
            <p:nvPr/>
          </p:nvSpPr>
          <p:spPr bwMode="auto">
            <a:xfrm>
              <a:off x="21955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3" name="Rectangle 25"/>
            <p:cNvSpPr>
              <a:spLocks noChangeArrowheads="1"/>
            </p:cNvSpPr>
            <p:nvPr/>
          </p:nvSpPr>
          <p:spPr bwMode="auto">
            <a:xfrm>
              <a:off x="24114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4" name="Rectangle 26"/>
            <p:cNvSpPr>
              <a:spLocks noChangeArrowheads="1"/>
            </p:cNvSpPr>
            <p:nvPr/>
          </p:nvSpPr>
          <p:spPr bwMode="auto">
            <a:xfrm>
              <a:off x="26273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5" name="Rectangle 27"/>
            <p:cNvSpPr>
              <a:spLocks noChangeArrowheads="1"/>
            </p:cNvSpPr>
            <p:nvPr/>
          </p:nvSpPr>
          <p:spPr bwMode="auto">
            <a:xfrm>
              <a:off x="28432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6" name="Rectangle 28"/>
            <p:cNvSpPr>
              <a:spLocks noChangeArrowheads="1"/>
            </p:cNvSpPr>
            <p:nvPr/>
          </p:nvSpPr>
          <p:spPr bwMode="auto">
            <a:xfrm>
              <a:off x="30591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7" name="Rectangle 29"/>
            <p:cNvSpPr>
              <a:spLocks noChangeArrowheads="1"/>
            </p:cNvSpPr>
            <p:nvPr/>
          </p:nvSpPr>
          <p:spPr bwMode="auto">
            <a:xfrm>
              <a:off x="4140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8" name="Rectangle 30"/>
            <p:cNvSpPr>
              <a:spLocks noChangeArrowheads="1"/>
            </p:cNvSpPr>
            <p:nvPr/>
          </p:nvSpPr>
          <p:spPr bwMode="auto">
            <a:xfrm>
              <a:off x="43561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9" name="Rectangle 31"/>
            <p:cNvSpPr>
              <a:spLocks noChangeArrowheads="1"/>
            </p:cNvSpPr>
            <p:nvPr/>
          </p:nvSpPr>
          <p:spPr bwMode="auto">
            <a:xfrm>
              <a:off x="45720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0" name="Rectangle 32"/>
            <p:cNvSpPr>
              <a:spLocks noChangeArrowheads="1"/>
            </p:cNvSpPr>
            <p:nvPr/>
          </p:nvSpPr>
          <p:spPr bwMode="auto">
            <a:xfrm>
              <a:off x="47879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1" name="Rectangle 33"/>
            <p:cNvSpPr>
              <a:spLocks noChangeArrowheads="1"/>
            </p:cNvSpPr>
            <p:nvPr/>
          </p:nvSpPr>
          <p:spPr bwMode="auto">
            <a:xfrm>
              <a:off x="50038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2" name="Rectangle 34"/>
            <p:cNvSpPr>
              <a:spLocks noChangeArrowheads="1"/>
            </p:cNvSpPr>
            <p:nvPr/>
          </p:nvSpPr>
          <p:spPr bwMode="auto">
            <a:xfrm>
              <a:off x="52197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9243" name="Rectangle 35"/>
            <p:cNvSpPr>
              <a:spLocks noChangeArrowheads="1"/>
            </p:cNvSpPr>
            <p:nvPr/>
          </p:nvSpPr>
          <p:spPr bwMode="auto">
            <a:xfrm>
              <a:off x="54356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4" name="Rectangle 36"/>
            <p:cNvSpPr>
              <a:spLocks noChangeArrowheads="1"/>
            </p:cNvSpPr>
            <p:nvPr/>
          </p:nvSpPr>
          <p:spPr bwMode="auto">
            <a:xfrm>
              <a:off x="5651500" y="5156200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9245" name="Rectangle 37"/>
            <p:cNvSpPr>
              <a:spLocks noChangeArrowheads="1"/>
            </p:cNvSpPr>
            <p:nvPr/>
          </p:nvSpPr>
          <p:spPr bwMode="auto">
            <a:xfrm>
              <a:off x="58674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6" name="Rectangle 38"/>
            <p:cNvSpPr>
              <a:spLocks noChangeArrowheads="1"/>
            </p:cNvSpPr>
            <p:nvPr/>
          </p:nvSpPr>
          <p:spPr bwMode="auto">
            <a:xfrm>
              <a:off x="60833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7" name="Rectangle 39"/>
            <p:cNvSpPr>
              <a:spLocks noChangeArrowheads="1"/>
            </p:cNvSpPr>
            <p:nvPr/>
          </p:nvSpPr>
          <p:spPr bwMode="auto">
            <a:xfrm>
              <a:off x="6299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0" name="AutoShape 42"/>
            <p:cNvSpPr>
              <a:spLocks/>
            </p:cNvSpPr>
            <p:nvPr/>
          </p:nvSpPr>
          <p:spPr bwMode="auto">
            <a:xfrm rot="5400000">
              <a:off x="2736057" y="4544219"/>
              <a:ext cx="214312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5" name="Text Box 57"/>
            <p:cNvSpPr txBox="1">
              <a:spLocks noChangeArrowheads="1"/>
            </p:cNvSpPr>
            <p:nvPr/>
          </p:nvSpPr>
          <p:spPr bwMode="auto">
            <a:xfrm>
              <a:off x="2481263" y="5300663"/>
              <a:ext cx="698500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2267</a:t>
              </a:r>
            </a:p>
          </p:txBody>
        </p:sp>
        <p:sp>
          <p:nvSpPr>
            <p:cNvPr id="9256" name="Text Box 58"/>
            <p:cNvSpPr txBox="1">
              <a:spLocks noChangeArrowheads="1"/>
            </p:cNvSpPr>
            <p:nvPr/>
          </p:nvSpPr>
          <p:spPr bwMode="auto">
            <a:xfrm>
              <a:off x="47863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</p:txBody>
        </p:sp>
        <p:sp>
          <p:nvSpPr>
            <p:cNvPr id="9257" name="Text Box 59"/>
            <p:cNvSpPr txBox="1">
              <a:spLocks noChangeArrowheads="1"/>
            </p:cNvSpPr>
            <p:nvPr/>
          </p:nvSpPr>
          <p:spPr bwMode="auto">
            <a:xfrm>
              <a:off x="50022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58" name="Text Box 60"/>
            <p:cNvSpPr txBox="1">
              <a:spLocks noChangeArrowheads="1"/>
            </p:cNvSpPr>
            <p:nvPr/>
          </p:nvSpPr>
          <p:spPr bwMode="auto">
            <a:xfrm>
              <a:off x="52181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59" name="Text Box 61"/>
            <p:cNvSpPr txBox="1">
              <a:spLocks noChangeArrowheads="1"/>
            </p:cNvSpPr>
            <p:nvPr/>
          </p:nvSpPr>
          <p:spPr bwMode="auto">
            <a:xfrm>
              <a:off x="54340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0" name="Text Box 62"/>
            <p:cNvSpPr txBox="1">
              <a:spLocks noChangeArrowheads="1"/>
            </p:cNvSpPr>
            <p:nvPr/>
          </p:nvSpPr>
          <p:spPr bwMode="auto">
            <a:xfrm>
              <a:off x="56515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1" name="Text Box 63"/>
            <p:cNvSpPr txBox="1">
              <a:spLocks noChangeArrowheads="1"/>
            </p:cNvSpPr>
            <p:nvPr/>
          </p:nvSpPr>
          <p:spPr bwMode="auto">
            <a:xfrm>
              <a:off x="58674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62" name="Text Box 64"/>
            <p:cNvSpPr txBox="1">
              <a:spLocks noChangeArrowheads="1"/>
            </p:cNvSpPr>
            <p:nvPr/>
          </p:nvSpPr>
          <p:spPr bwMode="auto">
            <a:xfrm>
              <a:off x="4570413" y="5802313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3" name="Text Box 65"/>
            <p:cNvSpPr txBox="1">
              <a:spLocks noChangeArrowheads="1"/>
            </p:cNvSpPr>
            <p:nvPr/>
          </p:nvSpPr>
          <p:spPr bwMode="auto">
            <a:xfrm>
              <a:off x="6084888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4" name="Text Box 66"/>
            <p:cNvSpPr txBox="1">
              <a:spLocks noChangeArrowheads="1"/>
            </p:cNvSpPr>
            <p:nvPr/>
          </p:nvSpPr>
          <p:spPr bwMode="auto">
            <a:xfrm>
              <a:off x="21939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7</a:t>
              </a:r>
            </a:p>
          </p:txBody>
        </p:sp>
        <p:sp>
          <p:nvSpPr>
            <p:cNvPr id="9265" name="Text Box 67"/>
            <p:cNvSpPr txBox="1">
              <a:spLocks noChangeArrowheads="1"/>
            </p:cNvSpPr>
            <p:nvPr/>
          </p:nvSpPr>
          <p:spPr bwMode="auto">
            <a:xfrm>
              <a:off x="24098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66" name="Text Box 68"/>
            <p:cNvSpPr txBox="1">
              <a:spLocks noChangeArrowheads="1"/>
            </p:cNvSpPr>
            <p:nvPr/>
          </p:nvSpPr>
          <p:spPr bwMode="auto">
            <a:xfrm>
              <a:off x="26257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67" name="Text Box 69"/>
            <p:cNvSpPr txBox="1">
              <a:spLocks noChangeArrowheads="1"/>
            </p:cNvSpPr>
            <p:nvPr/>
          </p:nvSpPr>
          <p:spPr bwMode="auto">
            <a:xfrm>
              <a:off x="28416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8" name="Text Box 70"/>
            <p:cNvSpPr txBox="1">
              <a:spLocks noChangeArrowheads="1"/>
            </p:cNvSpPr>
            <p:nvPr/>
          </p:nvSpPr>
          <p:spPr bwMode="auto">
            <a:xfrm>
              <a:off x="30591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9" name="Text Box 71"/>
            <p:cNvSpPr txBox="1">
              <a:spLocks noChangeArrowheads="1"/>
            </p:cNvSpPr>
            <p:nvPr/>
          </p:nvSpPr>
          <p:spPr bwMode="auto">
            <a:xfrm>
              <a:off x="32750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70" name="Text Box 72"/>
            <p:cNvSpPr txBox="1">
              <a:spLocks noChangeArrowheads="1"/>
            </p:cNvSpPr>
            <p:nvPr/>
          </p:nvSpPr>
          <p:spPr bwMode="auto">
            <a:xfrm>
              <a:off x="1978025" y="5803900"/>
              <a:ext cx="2127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1" name="Text Box 73"/>
            <p:cNvSpPr txBox="1">
              <a:spLocks noChangeArrowheads="1"/>
            </p:cNvSpPr>
            <p:nvPr/>
          </p:nvSpPr>
          <p:spPr bwMode="auto">
            <a:xfrm>
              <a:off x="3492500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5" name="Text Box 77"/>
            <p:cNvSpPr txBox="1">
              <a:spLocks noChangeArrowheads="1"/>
            </p:cNvSpPr>
            <p:nvPr/>
          </p:nvSpPr>
          <p:spPr bwMode="auto">
            <a:xfrm>
              <a:off x="2427864" y="4508500"/>
              <a:ext cx="7777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*iP;</a:t>
              </a:r>
              <a:endParaRPr lang="de-DE" altLang="de-DE" sz="1600" b="0" dirty="0"/>
            </a:p>
          </p:txBody>
        </p:sp>
        <p:sp>
          <p:nvSpPr>
            <p:cNvPr id="9279" name="AutoShape 40"/>
            <p:cNvSpPr>
              <a:spLocks/>
            </p:cNvSpPr>
            <p:nvPr/>
          </p:nvSpPr>
          <p:spPr bwMode="auto">
            <a:xfrm rot="5400000">
              <a:off x="5121275" y="4533901"/>
              <a:ext cx="195262" cy="865186"/>
            </a:xfrm>
            <a:prstGeom prst="leftBrace">
              <a:avLst>
                <a:gd name="adj1" fmla="val 335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80" name="Text Box 41"/>
            <p:cNvSpPr txBox="1">
              <a:spLocks noChangeArrowheads="1"/>
            </p:cNvSpPr>
            <p:nvPr/>
          </p:nvSpPr>
          <p:spPr bwMode="auto">
            <a:xfrm>
              <a:off x="4966281" y="450850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i</a:t>
              </a:r>
              <a:endParaRPr lang="de-DE" altLang="de-DE" sz="1600" b="0"/>
            </a:p>
          </p:txBody>
        </p:sp>
        <p:sp>
          <p:nvSpPr>
            <p:cNvPr id="9281" name="Text Box 53"/>
            <p:cNvSpPr txBox="1">
              <a:spLocks noChangeArrowheads="1"/>
            </p:cNvSpPr>
            <p:nvPr/>
          </p:nvSpPr>
          <p:spPr bwMode="auto">
            <a:xfrm>
              <a:off x="5071175" y="5300663"/>
              <a:ext cx="298450" cy="350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03848" y="1559062"/>
            <a:ext cx="2942574" cy="819972"/>
            <a:chOff x="1585757" y="3120071"/>
            <a:chExt cx="2942574" cy="819972"/>
          </a:xfrm>
        </p:grpSpPr>
        <p:sp>
          <p:nvSpPr>
            <p:cNvPr id="9220" name="Rectangle 5"/>
            <p:cNvSpPr>
              <a:spLocks noChangeArrowheads="1"/>
            </p:cNvSpPr>
            <p:nvPr/>
          </p:nvSpPr>
          <p:spPr bwMode="auto">
            <a:xfrm>
              <a:off x="2655727" y="3575051"/>
              <a:ext cx="792163" cy="357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i="1"/>
                <a:t>2267</a:t>
              </a:r>
            </a:p>
          </p:txBody>
        </p:sp>
        <p:sp>
          <p:nvSpPr>
            <p:cNvPr id="9226" name="Text Box 16"/>
            <p:cNvSpPr txBox="1">
              <a:spLocks noChangeArrowheads="1"/>
            </p:cNvSpPr>
            <p:nvPr/>
          </p:nvSpPr>
          <p:spPr bwMode="auto">
            <a:xfrm>
              <a:off x="2052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72" name="Text Box 74"/>
            <p:cNvSpPr txBox="1">
              <a:spLocks noChangeArrowheads="1"/>
            </p:cNvSpPr>
            <p:nvPr/>
          </p:nvSpPr>
          <p:spPr bwMode="auto">
            <a:xfrm>
              <a:off x="2628900" y="3120071"/>
              <a:ext cx="18994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 </a:t>
              </a:r>
              <a:r>
                <a:rPr lang="de-DE" altLang="de-DE" sz="1200" b="0" smtClean="0"/>
                <a:t/>
              </a:r>
              <a:br>
                <a:rPr lang="de-DE" altLang="de-DE" sz="1200" b="0" smtClean="0"/>
              </a:br>
              <a:r>
                <a:rPr lang="de-DE" altLang="de-DE" sz="1200" b="0" smtClean="0"/>
                <a:t>(</a:t>
              </a:r>
              <a:r>
                <a:rPr lang="de-DE" altLang="de-DE" sz="1200" b="0"/>
                <a:t>interpretiert als Adresse)</a:t>
              </a:r>
            </a:p>
          </p:txBody>
        </p:sp>
        <p:sp>
          <p:nvSpPr>
            <p:cNvPr id="9273" name="Rectangle 75"/>
            <p:cNvSpPr>
              <a:spLocks noChangeArrowheads="1"/>
            </p:cNvSpPr>
            <p:nvPr/>
          </p:nvSpPr>
          <p:spPr bwMode="auto">
            <a:xfrm>
              <a:off x="1585757" y="3574106"/>
              <a:ext cx="574675" cy="3644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int*</a:t>
              </a:r>
              <a:endParaRPr lang="de-DE" altLang="de-DE" sz="1400" b="0"/>
            </a:p>
          </p:txBody>
        </p:sp>
        <p:sp>
          <p:nvSpPr>
            <p:cNvPr id="9274" name="Rectangle 76"/>
            <p:cNvSpPr>
              <a:spLocks noChangeArrowheads="1"/>
            </p:cNvSpPr>
            <p:nvPr/>
          </p:nvSpPr>
          <p:spPr bwMode="auto">
            <a:xfrm>
              <a:off x="2150902" y="3575050"/>
              <a:ext cx="503238" cy="176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iP</a:t>
              </a:r>
            </a:p>
          </p:txBody>
        </p:sp>
        <p:sp>
          <p:nvSpPr>
            <p:cNvPr id="9282" name="Rectangle 76"/>
            <p:cNvSpPr>
              <a:spLocks noChangeArrowheads="1"/>
            </p:cNvSpPr>
            <p:nvPr/>
          </p:nvSpPr>
          <p:spPr bwMode="auto">
            <a:xfrm>
              <a:off x="2152490" y="3746500"/>
              <a:ext cx="504825" cy="1935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2158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439328" y="1723529"/>
            <a:ext cx="1727200" cy="647700"/>
            <a:chOff x="5940425" y="3284538"/>
            <a:chExt cx="1727200" cy="647700"/>
          </a:xfrm>
        </p:grpSpPr>
        <p:sp>
          <p:nvSpPr>
            <p:cNvPr id="9222" name="Rectangle 10"/>
            <p:cNvSpPr>
              <a:spLocks noChangeArrowheads="1"/>
            </p:cNvSpPr>
            <p:nvPr/>
          </p:nvSpPr>
          <p:spPr bwMode="auto">
            <a:xfrm>
              <a:off x="5940425" y="3571875"/>
              <a:ext cx="430213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</a:t>
              </a:r>
              <a:endParaRPr lang="de-DE" altLang="de-DE" sz="1400" b="0"/>
            </a:p>
          </p:txBody>
        </p:sp>
        <p:sp>
          <p:nvSpPr>
            <p:cNvPr id="9223" name="Rectangle 11"/>
            <p:cNvSpPr>
              <a:spLocks noChangeArrowheads="1"/>
            </p:cNvSpPr>
            <p:nvPr/>
          </p:nvSpPr>
          <p:spPr bwMode="auto">
            <a:xfrm>
              <a:off x="6372225" y="3571875"/>
              <a:ext cx="501650" cy="180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</a:t>
              </a:r>
              <a:endParaRPr lang="de-DE" altLang="de-DE" sz="1600" b="0"/>
            </a:p>
          </p:txBody>
        </p:sp>
        <p:sp>
          <p:nvSpPr>
            <p:cNvPr id="9224" name="Rectangle 12"/>
            <p:cNvSpPr>
              <a:spLocks noChangeArrowheads="1"/>
            </p:cNvSpPr>
            <p:nvPr/>
          </p:nvSpPr>
          <p:spPr bwMode="auto">
            <a:xfrm>
              <a:off x="6875463" y="3571875"/>
              <a:ext cx="7921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10</a:t>
              </a:r>
            </a:p>
          </p:txBody>
        </p:sp>
        <p:sp>
          <p:nvSpPr>
            <p:cNvPr id="9252" name="Text Box 54"/>
            <p:cNvSpPr txBox="1">
              <a:spLocks noChangeArrowheads="1"/>
            </p:cNvSpPr>
            <p:nvPr/>
          </p:nvSpPr>
          <p:spPr bwMode="auto">
            <a:xfrm>
              <a:off x="6010275" y="3284538"/>
              <a:ext cx="438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Typ</a:t>
              </a:r>
            </a:p>
          </p:txBody>
        </p:sp>
        <p:sp>
          <p:nvSpPr>
            <p:cNvPr id="9253" name="Text Box 55"/>
            <p:cNvSpPr txBox="1">
              <a:spLocks noChangeArrowheads="1"/>
            </p:cNvSpPr>
            <p:nvPr/>
          </p:nvSpPr>
          <p:spPr bwMode="auto">
            <a:xfrm>
              <a:off x="6370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54" name="Text Box 56"/>
            <p:cNvSpPr txBox="1">
              <a:spLocks noChangeArrowheads="1"/>
            </p:cNvSpPr>
            <p:nvPr/>
          </p:nvSpPr>
          <p:spPr bwMode="auto">
            <a:xfrm>
              <a:off x="7019925" y="3284538"/>
              <a:ext cx="506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</a:t>
              </a:r>
            </a:p>
          </p:txBody>
        </p:sp>
        <p:sp>
          <p:nvSpPr>
            <p:cNvPr id="9283" name="Rectangle 11"/>
            <p:cNvSpPr>
              <a:spLocks noChangeArrowheads="1"/>
            </p:cNvSpPr>
            <p:nvPr/>
          </p:nvSpPr>
          <p:spPr bwMode="auto">
            <a:xfrm>
              <a:off x="6372225" y="3752850"/>
              <a:ext cx="501650" cy="179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2267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846322" y="2134372"/>
            <a:ext cx="1591419" cy="144462"/>
            <a:chOff x="3228231" y="3695381"/>
            <a:chExt cx="1591419" cy="144462"/>
          </a:xfrm>
        </p:grpSpPr>
        <p:sp>
          <p:nvSpPr>
            <p:cNvPr id="9221" name="Line 8"/>
            <p:cNvSpPr>
              <a:spLocks noChangeShapeType="1"/>
            </p:cNvSpPr>
            <p:nvPr/>
          </p:nvSpPr>
          <p:spPr bwMode="auto">
            <a:xfrm flipV="1">
              <a:off x="3347864" y="3767612"/>
              <a:ext cx="14717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285" name="Oval 24"/>
            <p:cNvSpPr>
              <a:spLocks noChangeArrowheads="1"/>
            </p:cNvSpPr>
            <p:nvPr/>
          </p:nvSpPr>
          <p:spPr bwMode="auto">
            <a:xfrm>
              <a:off x="3228231" y="3695381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7" name="Gerader Verbinder 6"/>
          <p:cNvCxnSpPr/>
          <p:nvPr/>
        </p:nvCxnSpPr>
        <p:spPr bwMode="auto">
          <a:xfrm>
            <a:off x="395536" y="5270764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Gerader Verbinder 88"/>
          <p:cNvCxnSpPr/>
          <p:nvPr/>
        </p:nvCxnSpPr>
        <p:spPr bwMode="auto">
          <a:xfrm>
            <a:off x="395536" y="5702812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9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645024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Lösung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51519" y="1412875"/>
            <a:ext cx="71287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mtClean="0"/>
              <a:t>Ablauf mit std::weak_ptr&lt;Person&gt;: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Floor[0]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 Pointer und 1 Weak Pointer auf Eve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Eve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Smart/Weak Pointer auf Bob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Bob wird zerstört</a:t>
            </a:r>
            <a:endParaRPr lang="de-DE" altLang="de-DE" b="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645024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635500" y="4654674"/>
            <a:ext cx="2097088" cy="142875"/>
            <a:chOff x="4635500" y="4294188"/>
            <a:chExt cx="2097088" cy="142875"/>
          </a:xfrm>
        </p:grpSpPr>
        <p:sp>
          <p:nvSpPr>
            <p:cNvPr id="43016" name="Line 11"/>
            <p:cNvSpPr>
              <a:spLocks noChangeShapeType="1"/>
            </p:cNvSpPr>
            <p:nvPr/>
          </p:nvSpPr>
          <p:spPr bwMode="auto">
            <a:xfrm flipV="1">
              <a:off x="4779963" y="4365625"/>
              <a:ext cx="1952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017" name="Oval 12"/>
            <p:cNvSpPr>
              <a:spLocks noChangeArrowheads="1"/>
            </p:cNvSpPr>
            <p:nvPr/>
          </p:nvSpPr>
          <p:spPr bwMode="auto">
            <a:xfrm>
              <a:off x="4635500" y="4294188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305300" y="5015036"/>
            <a:ext cx="2849563" cy="358775"/>
            <a:chOff x="4305300" y="4654550"/>
            <a:chExt cx="2849563" cy="358775"/>
          </a:xfrm>
        </p:grpSpPr>
        <p:sp>
          <p:nvSpPr>
            <p:cNvPr id="43018" name="Oval 18"/>
            <p:cNvSpPr>
              <a:spLocks noChangeArrowheads="1"/>
            </p:cNvSpPr>
            <p:nvPr/>
          </p:nvSpPr>
          <p:spPr bwMode="auto">
            <a:xfrm>
              <a:off x="7011988" y="4654550"/>
              <a:ext cx="142875" cy="14287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43019" name="Straight Connector 31"/>
            <p:cNvCxnSpPr>
              <a:cxnSpLocks noChangeShapeType="1"/>
              <a:stCxn id="43018" idx="4"/>
            </p:cNvCxnSpPr>
            <p:nvPr/>
          </p:nvCxnSpPr>
          <p:spPr bwMode="auto">
            <a:xfrm>
              <a:off x="7083425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0" name="Straight Connector 32"/>
            <p:cNvCxnSpPr>
              <a:cxnSpLocks noChangeShapeType="1"/>
            </p:cNvCxnSpPr>
            <p:nvPr/>
          </p:nvCxnSpPr>
          <p:spPr bwMode="auto">
            <a:xfrm>
              <a:off x="4305300" y="5013325"/>
              <a:ext cx="27781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1" name="Straight Arrow Connector 47"/>
            <p:cNvCxnSpPr>
              <a:cxnSpLocks noChangeShapeType="1"/>
            </p:cNvCxnSpPr>
            <p:nvPr/>
          </p:nvCxnSpPr>
          <p:spPr bwMode="auto">
            <a:xfrm flipV="1">
              <a:off x="4305300" y="4692650"/>
              <a:ext cx="0" cy="3206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726111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654674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545136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886324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4135436" y="5573691"/>
            <a:ext cx="3100389" cy="687534"/>
          </a:xfrm>
          <a:prstGeom prst="wedgeRoundRectCallout">
            <a:avLst>
              <a:gd name="adj1" fmla="val -29347"/>
              <a:gd name="adj2" fmla="val -661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"Rückwärtsrichtung" als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std::weak_ptr&lt;Person&gt;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995738" y="3931663"/>
            <a:ext cx="638175" cy="1081786"/>
            <a:chOff x="3995738" y="3931663"/>
            <a:chExt cx="638175" cy="1081786"/>
          </a:xfrm>
        </p:grpSpPr>
        <p:pic>
          <p:nvPicPr>
            <p:cNvPr id="430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221286"/>
              <a:ext cx="638175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020745" y="3931663"/>
              <a:ext cx="5822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Eve</a:t>
              </a:r>
              <a:endParaRPr lang="en-US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588" y="3934126"/>
            <a:ext cx="696912" cy="1079323"/>
            <a:chOff x="6732588" y="3934126"/>
            <a:chExt cx="696912" cy="1079323"/>
          </a:xfrm>
        </p:grpSpPr>
        <p:pic>
          <p:nvPicPr>
            <p:cNvPr id="430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88" y="4254624"/>
              <a:ext cx="69691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24"/>
            <p:cNvSpPr txBox="1"/>
            <p:nvPr/>
          </p:nvSpPr>
          <p:spPr>
            <a:xfrm>
              <a:off x="6783527" y="3934126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Bob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05" grpId="0" animBg="1"/>
      <p:bldP spid="37906" grpId="0" animBg="1"/>
      <p:bldP spid="19" grpId="0" animBg="1"/>
      <p:bldP spid="19" grpId="1" animBg="1"/>
      <p:bldP spid="22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Anonyme Objekte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C() -&gt; Limitierungen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226174" cy="2477041"/>
            <a:chOff x="293688" y="1556792"/>
            <a:chExt cx="8785756" cy="264554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820863" cy="357188"/>
              <a:chOff x="4799013" y="3601492"/>
              <a:chExt cx="1820863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820863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25636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4" y="3601492"/>
              <a:ext cx="2179463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553591"/>
              <a:ext cx="1138238" cy="648742"/>
              <a:chOff x="1863726" y="3553591"/>
              <a:chExt cx="1138238" cy="64874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553591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60084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667891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13333" y="3585664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04692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102159" y="2434557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19414" y="2456111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86188" y="2475913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898387" y="3971132"/>
              <a:ext cx="1087150" cy="16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name:std::string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01788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160096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793507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4916608"/>
            <a:ext cx="469870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 und std::string-Attribut von Person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17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  <p:cxnSp>
        <p:nvCxnSpPr>
          <p:cNvPr id="59" name="Gerader Verbinder 58"/>
          <p:cNvCxnSpPr>
            <a:stCxn id="28" idx="1"/>
            <a:endCxn id="28" idx="3"/>
          </p:cNvCxnSpPr>
          <p:nvPr/>
        </p:nvCxnSpPr>
        <p:spPr bwMode="auto">
          <a:xfrm>
            <a:off x="2208352" y="3907247"/>
            <a:ext cx="1065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uppieren 83"/>
          <p:cNvGrpSpPr/>
          <p:nvPr/>
        </p:nvGrpSpPr>
        <p:grpSpPr>
          <a:xfrm>
            <a:off x="2064546" y="4883883"/>
            <a:ext cx="1065741" cy="607422"/>
            <a:chOff x="3582518" y="3901719"/>
            <a:chExt cx="1065741" cy="607422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3582518" y="3901719"/>
              <a:ext cx="1065741" cy="33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3582518" y="3946569"/>
              <a:ext cx="1065741" cy="5625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902091" y="4008739"/>
              <a:ext cx="414703" cy="14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3614972" y="4292666"/>
              <a:ext cx="868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7" name="Gerader Verbinder 126"/>
            <p:cNvCxnSpPr>
              <a:stCxn id="114" idx="1"/>
              <a:endCxn id="114" idx="3"/>
            </p:cNvCxnSpPr>
            <p:nvPr/>
          </p:nvCxnSpPr>
          <p:spPr bwMode="auto">
            <a:xfrm>
              <a:off x="3582518" y="4227855"/>
              <a:ext cx="10657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smtClean="0"/>
              <a:t>Basisvoraussetzungen</a:t>
            </a: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smtClean="0"/>
              <a:t>in Java</a:t>
            </a: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r>
              <a:rPr lang="de-DE">
                <a:solidFill>
                  <a:schemeClr val="bg1"/>
                </a:solidFill>
              </a:rPr>
              <a:t/>
            </a:r>
            <a:br>
              <a:rPr lang="de-DE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580112" y="5511852"/>
            <a:ext cx="3095625" cy="8140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Der Header enthält die nach "außen" sichtbare Schnittstelle einer Klasse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Rechteck 13"/>
          <p:cNvSpPr>
            <a:spLocks noChangeArrowheads="1"/>
          </p:cNvSpPr>
          <p:nvPr/>
        </p:nvSpPr>
        <p:spPr bwMode="auto">
          <a:xfrm>
            <a:off x="617538" y="2591211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building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with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2364992"/>
            <a:ext cx="4249736" cy="1280032"/>
          </a:xfrm>
          <a:prstGeom prst="wedgeRoundRectCallout">
            <a:avLst>
              <a:gd name="adj1" fmla="val -74413"/>
              <a:gd name="adj2" fmla="val -165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</a:t>
            </a:r>
            <a:r>
              <a:rPr lang="de-DE">
                <a:solidFill>
                  <a:schemeClr val="bg1"/>
                </a:solidFill>
              </a:rPr>
              <a:t>in </a:t>
            </a:r>
            <a:r>
              <a:rPr lang="de-DE" smtClean="0">
                <a:solidFill>
                  <a:schemeClr val="bg1"/>
                </a:solidFill>
              </a:rPr>
              <a:t>Java (</a:t>
            </a:r>
            <a:r>
              <a:rPr lang="de-DE" i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err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endParaRPr lang="de-DE" i="1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VORSICHT</a:t>
            </a:r>
            <a:r>
              <a:rPr lang="de-DE" smtClean="0">
                <a:solidFill>
                  <a:schemeClr val="bg1"/>
                </a:solidFill>
              </a:rPr>
              <a:t>: Sollte stets hinter den #includes auftreten.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1602817"/>
            <a:ext cx="4249737" cy="608459"/>
          </a:xfrm>
          <a:prstGeom prst="wedgeRoundRectCallout">
            <a:avLst>
              <a:gd name="adj1" fmla="val -68641"/>
              <a:gd name="adj2" fmla="val 517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("exakte"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5239734" y="5440743"/>
            <a:ext cx="2248430" cy="413164"/>
          </a:xfrm>
          <a:prstGeom prst="wedgeRoundRectCallout">
            <a:avLst>
              <a:gd name="adj1" fmla="val 4037"/>
              <a:gd name="adj2" fmla="val -1818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5" name="Abgerundete rechteckige Legende 54"/>
          <p:cNvSpPr/>
          <p:nvPr/>
        </p:nvSpPr>
        <p:spPr>
          <a:xfrm>
            <a:off x="2982067" y="5383574"/>
            <a:ext cx="1912998" cy="413164"/>
          </a:xfrm>
          <a:prstGeom prst="wedgeRoundRectCallout">
            <a:avLst>
              <a:gd name="adj1" fmla="val 10379"/>
              <a:gd name="adj2" fmla="val -14460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Main.class Building.class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Abgerundete rechteckige Legende 76"/>
          <p:cNvSpPr/>
          <p:nvPr/>
        </p:nvSpPr>
        <p:spPr>
          <a:xfrm>
            <a:off x="904821" y="3562986"/>
            <a:ext cx="1597290" cy="413164"/>
          </a:xfrm>
          <a:prstGeom prst="wedgeRoundRectCallout">
            <a:avLst>
              <a:gd name="adj1" fmla="val -7185"/>
              <a:gd name="adj2" fmla="val -1471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2022293" y="4320799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 *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 *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4314946" y="5524501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main.o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Building.o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smtClean="0"/>
              <a:t>"Kopie" </a:t>
            </a:r>
            <a:r>
              <a:rPr lang="en-US" sz="2000" dirty="0" smtClean="0"/>
              <a:t>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standalone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minimal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57914"/>
              <a:gd name="adj2" fmla="val 488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7940" y="3968577"/>
            <a:ext cx="2811138" cy="1210760"/>
          </a:xfrm>
          <a:prstGeom prst="wedgeRoundRectCallout">
            <a:avLst>
              <a:gd name="adj1" fmla="val -76130"/>
              <a:gd name="adj2" fmla="val -369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52278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3563888" y="5351448"/>
            <a:ext cx="5256584" cy="7707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Die meisten Probleme beim Arbeiten mit C++ gehen auf Regelverletzungen zurück.</a:t>
            </a:r>
            <a:endParaRPr lang="en-US" b="1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7411310" y="3397600"/>
            <a:ext cx="1517768" cy="5040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05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"return"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"DoSomeStackCheckStuff; return"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Grundlegendes Konzept</a:t>
            </a:r>
            <a:r>
              <a:rPr lang="en-US" smtClean="0"/>
              <a:t>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… 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…belegt ein Element mit einem </a:t>
            </a:r>
            <a:r>
              <a:rPr lang="en-US" b="1" smtClean="0"/>
              <a:t>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function def.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class def. */};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5" name="Rechteck 4"/>
          <p:cNvSpPr/>
          <p:nvPr/>
        </p:nvSpPr>
        <p:spPr bwMode="auto">
          <a:xfrm>
            <a:off x="5385015" y="711252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err="1" smtClean="0"/>
              <a:t>nicht</a:t>
            </a:r>
            <a:r>
              <a:rPr lang="en-US" smtClean="0"/>
              <a:t> "verpflichtend".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977359" cy="49688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C++ gibt es (mind.) drei Wege zur Impl. </a:t>
            </a:r>
            <a:r>
              <a:rPr lang="en-US" b="1" smtClean="0"/>
              <a:t>"komplexer Datentypen"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pPr marL="692150" lvl="1" indent="-342900"/>
            <a:r>
              <a:rPr lang="en-US" b="1" smtClean="0"/>
              <a:t>Geerbt von C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 µC-Teil), u.a. für  Binärkompatibilität (z.B. &lt;ctime&gt;)</a:t>
            </a:r>
          </a:p>
          <a:p>
            <a:pPr marL="692150" lvl="1" indent="-342900"/>
            <a:r>
              <a:rPr lang="en-US" smtClean="0"/>
              <a:t>In C++: </a:t>
            </a:r>
            <a:r>
              <a:rPr lang="en-US" b="1" smtClean="0"/>
              <a:t>Konstruktor</a:t>
            </a:r>
            <a:r>
              <a:rPr lang="en-US" smtClean="0"/>
              <a:t>, </a:t>
            </a:r>
            <a:r>
              <a:rPr lang="en-US" b="1" smtClean="0"/>
              <a:t>Methoden</a:t>
            </a:r>
            <a:r>
              <a:rPr lang="en-US" smtClean="0"/>
              <a:t> und </a:t>
            </a:r>
            <a:r>
              <a:rPr lang="en-US" b="1" smtClean="0"/>
              <a:t>Vererbung </a:t>
            </a:r>
            <a:r>
              <a:rPr lang="en-US" smtClean="0"/>
              <a:t>möglich; Unterschied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: standardmäßig </a:t>
            </a:r>
            <a:r>
              <a:rPr lang="en-US"/>
              <a:t>sind alle Member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/>
          </a:p>
          <a:p>
            <a:pPr marL="692150" lvl="1" indent="-342900"/>
            <a:r>
              <a:rPr lang="en-US" smtClean="0"/>
              <a:t>Standardmittel in C++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/>
              <a:t> [eher exotisch]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/>
              <a:t>Spezialdatentyp</a:t>
            </a:r>
            <a:r>
              <a:rPr lang="en-US"/>
              <a:t>, </a:t>
            </a:r>
            <a:r>
              <a:rPr lang="en-US" smtClean="0"/>
              <a:t>zur Speicherung "alternativer" Member; Belegung ist klar vom Kontext.</a:t>
            </a:r>
          </a:p>
          <a:p>
            <a:pPr marL="692150" lvl="1" indent="-342900"/>
            <a:r>
              <a:rPr lang="en-US"/>
              <a:t>Höhere </a:t>
            </a:r>
            <a:r>
              <a:rPr lang="en-US" b="1"/>
              <a:t>Effizienz</a:t>
            </a:r>
            <a:r>
              <a:rPr lang="en-US"/>
              <a:t> durch </a:t>
            </a:r>
            <a:r>
              <a:rPr lang="en-US" smtClean="0"/>
              <a:t>gemeinsame Speichernutzung</a:t>
            </a:r>
            <a:endParaRPr lang="en-US"/>
          </a:p>
          <a:p>
            <a:pPr marL="692150" lvl="1" indent="-342900"/>
            <a:endParaRPr lang="en-US"/>
          </a:p>
        </p:txBody>
      </p:sp>
      <p:sp>
        <p:nvSpPr>
          <p:cNvPr id="4" name="Rechteck 4"/>
          <p:cNvSpPr>
            <a:spLocks noChangeArrowheads="1"/>
          </p:cNvSpPr>
          <p:nvPr/>
        </p:nvSpPr>
        <p:spPr bwMode="auto">
          <a:xfrm>
            <a:off x="6228184" y="1628800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struct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RawVector3D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y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z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RawVector3D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myVec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myVec.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= 5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228184" y="4293096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union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int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bool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result1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3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true;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11760" y="6017428"/>
            <a:ext cx="639045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https://blogs.mentor.com/colinwalls/blog/2014/06/02/struct-vs-class-in-c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en.cppreference.com/w/cpp/language/union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0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</a:t>
            </a:r>
            <a:r>
              <a:rPr lang="de-DE" altLang="de-DE" sz="1800" dirty="0" smtClean="0"/>
              <a:t>anderen Sprachen </a:t>
            </a:r>
            <a:r>
              <a:rPr lang="de-DE" altLang="de-DE" sz="1800" b="0" dirty="0" smtClean="0"/>
              <a:t>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</a:t>
            </a:r>
            <a:r>
              <a:rPr lang="de-DE" altLang="de-DE" sz="1800" dirty="0" smtClean="0"/>
              <a:t>Konsequenzen zieht eine Änderung </a:t>
            </a:r>
            <a:r>
              <a:rPr lang="de-DE" altLang="de-DE" sz="1800" b="0" dirty="0" smtClean="0"/>
              <a:t>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</a:t>
            </a:r>
            <a:r>
              <a:rPr lang="de-DE" altLang="de-DE" sz="1800" dirty="0" smtClean="0"/>
              <a:t>nach sich</a:t>
            </a:r>
            <a:r>
              <a:rPr lang="de-DE" altLang="de-DE" sz="1800" b="0" dirty="0" smtClean="0"/>
              <a:t> im Vergleich zu Änderungen in </a:t>
            </a:r>
            <a:r>
              <a:rPr lang="de-DE" altLang="de-DE" sz="1800" b="0" smtClean="0"/>
              <a:t>der .cpp-Datei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"Building.h"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4673"/>
              <a:gd name="adj2" fmla="val 418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082271" y="4945461"/>
            <a:ext cx="2514065" cy="427756"/>
          </a:xfrm>
          <a:prstGeom prst="wedgeRoundRectCallout">
            <a:avLst>
              <a:gd name="adj1" fmla="val -145404"/>
              <a:gd name="adj2" fmla="val -1124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Funktionsprototyp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6837452" y="4651953"/>
            <a:ext cx="1517768" cy="32277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Eine lose Übersicht…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 Packages/Ordnerstruktur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/>
              <a:t>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in Java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struct{};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Standardnamensraum: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namespace{}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::sum(1,2);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658" y="3233468"/>
            <a:ext cx="4033143" cy="316835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 {</a:t>
            </a: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{ return a+b; }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 {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3233468"/>
            <a:ext cx="4393365" cy="230425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main1()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 //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ERROR&lt;-conflict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main2()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auto">
          <a:xfrm>
            <a:off x="4724736" y="2951072"/>
            <a:ext cx="2523247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766372" y="2304450"/>
            <a:ext cx="2664296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>
            <a:off x="7043515" y="2949416"/>
            <a:ext cx="864096" cy="3535044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>
            <a:off x="4155518" y="2304450"/>
            <a:ext cx="864096" cy="41800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1118831" y="1510350"/>
            <a:ext cx="864096" cy="49741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Zusammenhang zwischen C</a:t>
            </a:r>
            <a:r>
              <a:rPr lang="en-US" dirty="0" smtClean="0"/>
              <a:t>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 "1.0" </a:t>
            </a:r>
            <a:r>
              <a:rPr lang="de-DE" b="1" dirty="0" smtClean="0"/>
              <a:t>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smtClean="0"/>
              <a:t>"</a:t>
            </a:r>
            <a:r>
              <a:rPr lang="en-US" smtClean="0"/>
              <a:t>Programming </a:t>
            </a:r>
            <a:r>
              <a:rPr lang="en-US"/>
              <a:t>Language </a:t>
            </a:r>
            <a:r>
              <a:rPr lang="en-US" smtClean="0"/>
              <a:t>C"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244884"/>
            <a:chOff x="3039337" y="2105213"/>
            <a:chExt cx="2438469" cy="4244884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smtClean="0"/>
                  <a:t>++ "1.0" </a:t>
                </a:r>
                <a:r>
                  <a:rPr lang="de-DE" dirty="0" smtClean="0"/>
                  <a:t>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000129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416809"/>
            <a:chOff x="6379596" y="2933288"/>
            <a:chExt cx="2203743" cy="3416809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000129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</a:t>
            </a:r>
            <a:r>
              <a:rPr lang="en-US" smtClean="0"/>
              <a:t>ur </a:t>
            </a:r>
            <a:r>
              <a:rPr lang="en-US"/>
              <a:t>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erlaubt Funktion/Methode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f() </a:t>
            </a:r>
            <a:r>
              <a:rPr lang="en-US" smtClean="0"/>
              <a:t>auf private A+M dieser Klasse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A</a:t>
            </a:r>
            <a:r>
              <a:rPr lang="en-US" smtClean="0"/>
              <a:t>nders als in Java: keine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package-</a:t>
            </a:r>
            <a:r>
              <a:rPr lang="en-US" smtClean="0"/>
              <a:t>/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mtClean="0"/>
              <a:t>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mtClean="0"/>
              <a:t>können alle Funktionen und public-Methoden genutzt werden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N.B.: Auch in "Plain C" gibt es Sichtbarkeitsmodifikatoren (z.B.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mtClean="0"/>
              <a:t> für Funktionen </a:t>
            </a:r>
            <a:r>
              <a:rPr lang="en-US" smtClean="0">
                <a:sym typeface="Wingdings" panose="05000000000000000000" pitchFamily="2" charset="2"/>
              </a:rPr>
              <a:t> nur innerhalb der aktuellen Datei</a:t>
            </a:r>
            <a:r>
              <a:rPr lang="en-US" smtClean="0"/>
              <a:t>)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java.lang.String</a:t>
            </a:r>
            <a:r>
              <a:rPr lang="en-US" smtClean="0"/>
              <a:t>s 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System.out.println("Hello World".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java.lang.String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C++: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C-Strings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1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Beispiele: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"Brutschrank" </a:t>
            </a:r>
            <a:r>
              <a:rPr lang="de-DE" altLang="de-DE" dirty="0" smtClean="0"/>
              <a:t>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smtClean="0">
                <a:solidFill>
                  <a:schemeClr val="bg1"/>
                </a:solidFill>
              </a:rPr>
              <a:t>"...</a:t>
            </a:r>
            <a:r>
              <a:rPr lang="en-US" dirty="0">
                <a:solidFill>
                  <a:schemeClr val="bg1"/>
                </a:solidFill>
              </a:rPr>
              <a:t>one of the most highly regarded and expertly designed C++ library projects in the </a:t>
            </a:r>
            <a:r>
              <a:rPr lang="en-US">
                <a:solidFill>
                  <a:schemeClr val="bg1"/>
                </a:solidFill>
              </a:rPr>
              <a:t>world</a:t>
            </a:r>
            <a:r>
              <a:rPr lang="en-US" smtClean="0">
                <a:solidFill>
                  <a:schemeClr val="bg1"/>
                </a:solidFill>
              </a:rPr>
              <a:t>."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in </a:t>
            </a:r>
            <a:r>
              <a:rPr lang="en-US" b="1" smtClean="0"/>
              <a:t>Sonderrolle</a:t>
            </a:r>
            <a:r>
              <a:rPr lang="en-US" smtClean="0"/>
              <a:t>, </a:t>
            </a:r>
            <a:r>
              <a:rPr lang="en-US" b="1" smtClean="0"/>
              <a:t>fest belegt</a:t>
            </a:r>
            <a:r>
              <a:rPr lang="en-US"/>
              <a:t> </a:t>
            </a:r>
            <a:r>
              <a:rPr lang="en-US" smtClean="0"/>
              <a:t>("Lehre aus Erfahrung mit </a:t>
            </a:r>
            <a:r>
              <a:rPr lang="en-US"/>
              <a:t>C</a:t>
            </a:r>
            <a:r>
              <a:rPr lang="en-US" smtClean="0"/>
              <a:t>++")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Präzendenz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 -- (Postfix)</a:t>
            </a:r>
            <a:r>
              <a:rPr lang="en-US" smtClean="0"/>
              <a:t> vor ++,--,+,-,~,! vor *,/,% vor …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als </a:t>
            </a:r>
            <a:r>
              <a:rPr lang="en-US" b="1" smtClean="0"/>
              <a:t>Syntactic Sugar </a:t>
            </a:r>
            <a:r>
              <a:rPr lang="en-US" smtClean="0"/>
              <a:t>und beliebig überschreibbar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608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/>
              <a:t>N</a:t>
            </a:r>
            <a:r>
              <a:rPr lang="en-US" smtClean="0"/>
              <a:t>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C-Stil;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++i){/*loop body*/}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/*loop body*/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String 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new 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[]{"a", "b", "c"}){/*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Object o = iter.next(); }</a:t>
            </a:r>
            <a:r>
              <a:rPr lang="en-US"/>
              <a:t>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z.B. um Elemente </a:t>
            </a:r>
            <a:r>
              <a:rPr lang="en-US"/>
              <a:t>leicht </a:t>
            </a:r>
            <a:r>
              <a:rPr lang="en-US" smtClean="0"/>
              <a:t>überspringen zu können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/*condition*/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while(/*condition*/)</a:t>
            </a:r>
            <a:r>
              <a:rPr lang="en-US" smtClean="0"/>
              <a:t> </a:t>
            </a:r>
            <a:r>
              <a:rPr lang="en-US"/>
              <a:t>(wie in Java</a:t>
            </a:r>
            <a:r>
              <a:rPr lang="en-US" smtClean="0"/>
              <a:t>),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 (traditionell, STL-Stil)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(int i : {1,2,3,4,5}) {/*...*/} (</a:t>
            </a:r>
            <a:r>
              <a:rPr lang="en-US"/>
              <a:t>seit C++</a:t>
            </a:r>
            <a:r>
              <a:rPr lang="en-US" smtClean="0"/>
              <a:t>11)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8468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smtClean="0"/>
              <a:t>STL: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 smtClean="0"/>
              <a:t>C++11: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"vertraut"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möglich.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Konzepte: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One </a:t>
            </a:r>
            <a:r>
              <a:rPr lang="en-US" b="1"/>
              <a:t>Definition </a:t>
            </a:r>
            <a:r>
              <a:rPr lang="en-US" b="1" smtClean="0"/>
              <a:t>Rule</a:t>
            </a:r>
            <a:endParaRPr lang="en-US"/>
          </a:p>
          <a:p>
            <a:pPr marL="881063" lvl="2" indent="-342900">
              <a:buFontTx/>
              <a:buChar char="-"/>
            </a:pPr>
            <a:r>
              <a:rPr lang="en-US" smtClean="0"/>
              <a:t>Methoden/Klassen </a:t>
            </a:r>
            <a:r>
              <a:rPr lang="en-US"/>
              <a:t>dürfen nur einmal def. werden</a:t>
            </a:r>
            <a:r>
              <a:rPr lang="en-US" smtClean="0"/>
              <a:t>.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Undefined Behavior (UB)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UB tritt ein, wenn Code auf eine nicht-spezifizierte Weise aufgerufen wird; 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Schutz vor ungewollten Zustandsänderungen, 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744234" y="5662225"/>
            <a:ext cx="4147354" cy="95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mtClean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en.wikipedia.org/wiki/Undefined_behavior</a:t>
            </a:r>
            <a:endParaRPr lang="en-US" sz="1200" smtClean="0"/>
          </a:p>
          <a:p>
            <a:pPr algn="r"/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en.wikipedia.org/wiki/One_Definition_Rule</a:t>
            </a:r>
            <a:endParaRPr lang="en-US" sz="1200"/>
          </a:p>
          <a:p>
            <a:pPr algn="r"/>
            <a:r>
              <a:rPr lang="en-US" sz="1200">
                <a:hlinkClick r:id="rId5"/>
              </a:rPr>
              <a:t>https://</a:t>
            </a:r>
            <a:r>
              <a:rPr lang="en-US" sz="1200" smtClean="0">
                <a:hlinkClick r:id="rId5"/>
              </a:rPr>
              <a:t>isocpp.org/wiki/faq/const-correctness</a:t>
            </a:r>
            <a:endParaRPr lang="en-US" sz="1200" smtClean="0"/>
          </a:p>
          <a:p>
            <a:pPr algn="r"/>
            <a:r>
              <a:rPr lang="en-US" sz="1200">
                <a:solidFill>
                  <a:srgbClr val="7F7F7F"/>
                </a:solidFill>
              </a:rPr>
              <a:t>Fortgeschritten: </a:t>
            </a:r>
            <a:r>
              <a:rPr lang="en-US" sz="1200">
                <a:hlinkClick r:id="rId6"/>
              </a:rPr>
              <a:t>http://en.cppreference.com/w/cpp/concept</a:t>
            </a:r>
            <a:endParaRPr lang="en-US" sz="1200"/>
          </a:p>
          <a:p>
            <a:pPr algn="r"/>
            <a:endParaRPr lang="en-US" sz="1200"/>
          </a:p>
        </p:txBody>
      </p:sp>
      <p:sp>
        <p:nvSpPr>
          <p:cNvPr id="5" name="Rechteck 4"/>
          <p:cNvSpPr/>
          <p:nvPr/>
        </p:nvSpPr>
        <p:spPr bwMode="auto">
          <a:xfrm>
            <a:off x="5385015" y="93078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Pfeil nach rechts 1"/>
          <p:cNvSpPr/>
          <p:nvPr/>
        </p:nvSpPr>
        <p:spPr bwMode="auto">
          <a:xfrm>
            <a:off x="140713" y="4869160"/>
            <a:ext cx="436124" cy="216024"/>
          </a:xfrm>
          <a:prstGeom prst="rightArrow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>
            <a:off x="140713" y="5733256"/>
            <a:ext cx="436124" cy="216024"/>
          </a:xfrm>
          <a:prstGeom prst="rightArrow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vs. Heap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mtClean="0"/>
              <a:t>Begrenzte Größe (lokale Variablen, Rücksprungadresse)</a:t>
            </a:r>
          </a:p>
          <a:p>
            <a:r>
              <a:rPr lang="en-US" b="1" smtClean="0"/>
              <a:t>Speicherbelegung und –freigabe durch den Compiler 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i="1" smtClean="0"/>
              <a:t>last-in first-out</a:t>
            </a:r>
            <a:br>
              <a:rPr lang="en-US" i="1" smtClean="0"/>
            </a:br>
            <a:endParaRPr lang="en-US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sehr effizient, 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ypischerweise wesentlich größer als Stack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b="1" smtClean="0"/>
              <a:t>manuell, durch "Benutzer"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smtClean="0">
                <a:sym typeface="Wingdings" panose="05000000000000000000" pitchFamily="2" charset="2"/>
              </a:rPr>
              <a:t>	groß aber teuer (Laufzeit)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270138" y="1508296"/>
            <a:ext cx="8622342" cy="15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Eine </a:t>
            </a:r>
            <a:r>
              <a:rPr lang="de-DE" altLang="de-DE" sz="1800" dirty="0"/>
              <a:t>Variable</a:t>
            </a:r>
            <a:r>
              <a:rPr lang="de-DE" altLang="de-DE" sz="1800" b="0" dirty="0">
                <a:solidFill>
                  <a:srgbClr val="FF0000"/>
                </a:solidFill>
              </a:rPr>
              <a:t> </a:t>
            </a:r>
            <a:r>
              <a:rPr lang="de-DE" altLang="de-DE" sz="1800" b="0" dirty="0"/>
              <a:t>entspricht intern einer </a:t>
            </a:r>
            <a:r>
              <a:rPr lang="de-DE" altLang="de-DE" sz="1800" dirty="0"/>
              <a:t>Speicheradresse</a:t>
            </a:r>
            <a:r>
              <a:rPr lang="de-DE" altLang="de-DE" sz="1800" b="0" dirty="0"/>
              <a:t> mit einer </a:t>
            </a:r>
            <a:r>
              <a:rPr lang="de-DE" altLang="de-DE" sz="1800" dirty="0"/>
              <a:t>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Der </a:t>
            </a:r>
            <a:r>
              <a:rPr lang="de-DE" altLang="de-DE" sz="1800" dirty="0"/>
              <a:t>Typ einer Variable </a:t>
            </a:r>
            <a:r>
              <a:rPr lang="de-DE" altLang="de-DE" sz="1800" b="0" dirty="0"/>
              <a:t>bestimmt die </a:t>
            </a:r>
            <a:r>
              <a:rPr lang="de-DE" altLang="de-DE" sz="1800" dirty="0"/>
              <a:t>Größe</a:t>
            </a:r>
            <a:r>
              <a:rPr lang="de-DE" altLang="de-DE" sz="1800" b="0" dirty="0"/>
              <a:t> des reservierten Speicherplatzes und die </a:t>
            </a:r>
            <a:r>
              <a:rPr lang="de-DE" altLang="de-DE" sz="1800" dirty="0"/>
              <a:t>Interpretation</a:t>
            </a:r>
            <a:r>
              <a:rPr lang="de-DE" altLang="de-DE" sz="1800" b="0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</a:t>
            </a:r>
            <a:r>
              <a:rPr lang="de-DE" altLang="de-DE"/>
              <a:t>von </a:t>
            </a:r>
            <a:r>
              <a:rPr lang="de-DE" altLang="de-DE" smtClean="0"/>
              <a:t>Variable "gezeigt" </a:t>
            </a:r>
            <a:r>
              <a:rPr lang="de-DE" altLang="de-DE" dirty="0"/>
              <a:t>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51618" y="6189141"/>
            <a:ext cx="2656496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en.wikipedia.org/Null_pointer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b="1" smtClean="0"/>
              <a:t>Was passiert beim Aufruf </a:t>
            </a:r>
            <a:r>
              <a:rPr lang="de-DE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.exe f.txt</a:t>
            </a:r>
            <a:r>
              <a:rPr lang="de-DE" b="1" smtClean="0"/>
              <a:t>?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"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\0"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51571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b="1" smtClean="0">
                <a:solidFill>
                  <a:schemeClr val="bg1"/>
                </a:solidFill>
              </a:rPr>
              <a:t>"Generischer" </a:t>
            </a:r>
            <a:r>
              <a:rPr lang="de-DE" b="1" dirty="0" smtClean="0">
                <a:solidFill>
                  <a:schemeClr val="bg1"/>
                </a:solidFill>
              </a:rPr>
              <a:t>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Eingebautes Sprachfeature mit speziellem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operator[]</a:t>
            </a:r>
            <a:r>
              <a:rPr lang="en-US" smtClean="0"/>
              <a:t>,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mtClean="0"/>
              <a:t>-Attribut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Zusammenhängender Speicher (enthält Werte (int,…) oder Referenzen)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 1, 2, 3, 5, 8}; int x2 = x[2]; int len = x.length; // 6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Sugar: 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s. Übung)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</a:t>
            </a:r>
            <a:r>
              <a:rPr lang="en-US"/>
              <a:t>1, 1, 2, 3, 5, 8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 int x2 = myArray[2]; </a:t>
            </a:r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Inhaltliche 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allgemeine Konzepte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C++, Vergleich zu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  <p:sp>
        <p:nvSpPr>
          <p:cNvPr id="4" name="Rechteck 3"/>
          <p:cNvSpPr/>
          <p:nvPr/>
        </p:nvSpPr>
        <p:spPr bwMode="auto">
          <a:xfrm>
            <a:off x="6837452" y="450912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 (Const Correctness)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Ein </a:t>
            </a:r>
            <a:r>
              <a:rPr lang="en-US" b="1" smtClean="0"/>
              <a:t>Programm ist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smtClean="0"/>
              <a:t>-korrekt, wenn unveränderliche (d.h. als unverändlich gemeinte) Objekte durch das Programm auch nicht verändert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</a:t>
            </a:r>
            <a:r>
              <a:rPr lang="en-US" b="1" smtClean="0"/>
              <a:t>Schlüsselwort const </a:t>
            </a:r>
            <a:r>
              <a:rPr lang="en-US" smtClean="0"/>
              <a:t>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</a:t>
            </a:r>
            <a:r>
              <a:rPr lang="en-US" b="1" smtClean="0"/>
              <a:t>zur Compile-Zeit </a:t>
            </a:r>
            <a:r>
              <a:rPr lang="en-US" smtClean="0"/>
              <a:t>verschiedenen Typen</a:t>
            </a:r>
            <a:r>
              <a:rPr lang="en-US" b="1" smtClean="0"/>
              <a:t>, zur Laufzeit </a:t>
            </a:r>
            <a:r>
              <a:rPr lang="en-US" smtClean="0"/>
              <a:t>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</a:t>
            </a:r>
            <a:r>
              <a:rPr lang="de-DE" smtClean="0">
                <a:solidFill>
                  <a:schemeClr val="bg1"/>
                </a:solidFill>
              </a:rPr>
              <a:t>das "Nächstliegende".</a:t>
            </a:r>
            <a:endParaRPr lang="de-DE" dirty="0" smtClean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67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nicht zwangsweise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in etwa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539750" lvl="1" indent="-825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smtClean="0"/>
              <a:t>Aber: Zuweisungen bei C++-Referenzen syntaktisch möglich </a:t>
            </a:r>
            <a:r>
              <a:rPr lang="de-DE" altLang="de-DE" smtClean="0">
                <a:sym typeface="Wingdings" panose="05000000000000000000" pitchFamily="2" charset="2"/>
              </a:rPr>
              <a:t> Aktualisierung der referenzierten Variable – </a:t>
            </a:r>
            <a:r>
              <a:rPr lang="de-DE" altLang="de-DE" b="0" smtClean="0">
                <a:sym typeface="Wingdings" panose="05000000000000000000" pitchFamily="2" charset="2"/>
              </a:rPr>
              <a:t>Bei Java: Zuweisungen nicht mehr möglich</a:t>
            </a:r>
            <a:endParaRPr lang="de-DE" altLang="de-DE" b="0" smtClean="0"/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3267323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3327648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3327648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861048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936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ist möglich</a:t>
            </a:r>
          </a:p>
          <a:p>
            <a:pPr marL="342900" indent="-342900">
              <a:buFontTx/>
              <a:buChar char="-"/>
            </a:pPr>
            <a:r>
              <a:rPr lang="en-US"/>
              <a:t>T</a:t>
            </a:r>
            <a:r>
              <a:rPr lang="en-US" smtClean="0"/>
              <a:t>ypischerweise ähnliche oder identische Implementierung</a:t>
            </a:r>
            <a:endParaRPr lang="en-US"/>
          </a:p>
        </p:txBody>
      </p:sp>
      <p:sp>
        <p:nvSpPr>
          <p:cNvPr id="4" name="Gefaltete Ecke 3"/>
          <p:cNvSpPr/>
          <p:nvPr/>
        </p:nvSpPr>
        <p:spPr>
          <a:xfrm>
            <a:off x="358775" y="2420889"/>
            <a:ext cx="8532813" cy="331236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&amp;getFloors()             { return floors;};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return 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;};</a:t>
            </a:r>
            <a:endParaRPr lang="de-DE" altLang="de-DE"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algn="l">
              <a:buSzTx/>
            </a:pP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main()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Building b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&amp;fs = b.getFloors();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f = b.getFloors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().at(1);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/>
          </a:p>
          <a:p>
            <a:pPr algn="l">
              <a:buSzTx/>
            </a:pPr>
            <a:endParaRPr lang="de-DE" alt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763688" y="5715954"/>
            <a:ext cx="5040560" cy="696912"/>
          </a:xfrm>
          <a:prstGeom prst="wedgeRoundRectCallout">
            <a:avLst>
              <a:gd name="adj1" fmla="val -37620"/>
              <a:gd name="adj2" fmla="val -7801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Auch die Elemente des Vektors sind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50"/>
            <a:ext cx="8425755" cy="496887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mtClean="0"/>
              <a:t>09:00 – ca. 16:00 im Electronic Classroom (S3|21 1)</a:t>
            </a:r>
            <a:br>
              <a:rPr lang="de-DE" smtClean="0"/>
            </a:b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smtClean="0"/>
              <a:t>persönlich genehmigen lassen </a:t>
            </a:r>
            <a:r>
              <a:rPr lang="de-DE" smtClean="0"/>
              <a:t>(Klausur,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smtClean="0"/>
              <a:t>mehr als 2 Kontrollen </a:t>
            </a:r>
            <a:r>
              <a:rPr lang="de-DE" smtClean="0"/>
              <a:t>fehlt (</a:t>
            </a:r>
            <a:r>
              <a:rPr lang="de-DE" b="1" smtClean="0"/>
              <a:t>egal wieso</a:t>
            </a:r>
            <a:r>
              <a:rPr lang="de-DE" smtClean="0"/>
              <a:t>), darf leider nicht an der Klausur 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"mitgenommen"</a:t>
            </a:r>
            <a:r>
              <a:rPr lang="de-DE" smtClean="0"/>
              <a:t> werden.</a:t>
            </a:r>
          </a:p>
          <a:p>
            <a:pPr marL="180975" lvl="1" indent="0" eaLnBrk="1" hangingPunct="1">
              <a:buNone/>
              <a:defRPr/>
            </a:pP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Roland Kluge 		(Vorlesung, 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Joncyzk		(Übung, Moodle)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b="1" smtClean="0"/>
              <a:t>Compiler</a:t>
            </a:r>
            <a:r>
              <a:rPr lang="de-DE" altLang="de-DE" sz="2200" smtClean="0"/>
              <a:t> </a:t>
            </a:r>
            <a:r>
              <a:rPr lang="de-DE" altLang="de-DE" sz="2200" dirty="0" smtClean="0"/>
              <a:t>kann automatisch die Absichten des Programmierers </a:t>
            </a:r>
            <a:r>
              <a:rPr lang="de-DE" altLang="de-DE" sz="2200" b="1" dirty="0" smtClean="0"/>
              <a:t>statisch</a:t>
            </a:r>
            <a:r>
              <a:rPr lang="de-DE" altLang="de-DE" sz="2200" dirty="0" smtClean="0"/>
              <a:t> durchsetzen (es gibt einen guten Grund wieso etwas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200" dirty="0" smtClean="0"/>
              <a:t> sein soll!)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Compiler kann viele </a:t>
            </a:r>
            <a:r>
              <a:rPr lang="de-DE" altLang="de-DE" sz="2200" b="1" dirty="0" smtClean="0"/>
              <a:t>Optimierungen</a:t>
            </a:r>
            <a:r>
              <a:rPr lang="de-DE" altLang="de-DE" sz="2200" dirty="0" smtClean="0"/>
              <a:t> durchführen mit dem Wissen darüber, 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600" dirty="0" smtClean="0"/>
              <a:t> </a:t>
            </a:r>
            <a:r>
              <a:rPr lang="de-DE" altLang="de-DE" sz="2200" dirty="0" smtClean="0"/>
              <a:t>ist und was nicht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Absicht des Programms wird für den </a:t>
            </a:r>
            <a:r>
              <a:rPr lang="de-DE" altLang="de-DE" sz="2200" smtClean="0"/>
              <a:t>Leser </a:t>
            </a:r>
            <a:r>
              <a:rPr lang="de-DE" altLang="de-DE" sz="2200" b="1" smtClean="0"/>
              <a:t>"expliziter".</a:t>
            </a:r>
            <a:r>
              <a:rPr lang="de-DE" altLang="de-DE" sz="2200" dirty="0" smtClean="0"/>
              <a:t/>
            </a:r>
            <a:br>
              <a:rPr lang="de-DE" altLang="de-DE" sz="2200" dirty="0" smtClean="0"/>
            </a:b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Wird für </a:t>
            </a:r>
            <a:r>
              <a:rPr lang="de-DE" altLang="de-DE" sz="2200" b="1" dirty="0" smtClean="0"/>
              <a:t>Objekte</a:t>
            </a:r>
            <a:r>
              <a:rPr lang="de-DE" altLang="de-DE" sz="2200" dirty="0" smtClean="0"/>
              <a:t> und </a:t>
            </a:r>
            <a:r>
              <a:rPr lang="de-DE" altLang="de-DE" sz="2200" b="1" dirty="0" smtClean="0"/>
              <a:t>Methoden</a:t>
            </a:r>
            <a:r>
              <a:rPr lang="de-DE" altLang="de-DE" sz="2200" dirty="0" smtClean="0"/>
              <a:t> sinnvoll verallgemeinert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"Creating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"Copying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Initialisierungslisten haben mit C++11 eine </a:t>
            </a:r>
            <a:r>
              <a:rPr lang="en-US" b="1" smtClean="0"/>
              <a:t>zweite Bedeutung </a:t>
            </a:r>
            <a:r>
              <a:rPr lang="en-US" smtClean="0"/>
              <a:t>erhalten: Mittels Array-ähnlicher Syntax können jetzt Datenstrukturen leichter initialisiert werden.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Klassisch: </a:t>
            </a: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C++11: </a:t>
            </a:r>
            <a:r>
              <a:rPr lang="en-US" smtClean="0"/>
              <a:t>{} als Syntactic Sugar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std::initializer_list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4860032" y="4797152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this("default", 1);}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Base("default") {}</a:t>
            </a:r>
          </a:p>
          <a:p>
            <a:pPr marL="881063" lvl="2" indent="-342900">
              <a:buFontTx/>
              <a:buChar char="-"/>
            </a:pPr>
            <a:r>
              <a:rPr lang="en-US"/>
              <a:t>Kann aber </a:t>
            </a:r>
            <a:r>
              <a:rPr lang="en-US" smtClean="0"/>
              <a:t>nicht an Konstruktoren der eigenen Klasse delegieren.</a:t>
            </a:r>
            <a:endParaRPr lang="en-US"/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Floor("default",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8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/>
              <a:t>Übergabe </a:t>
            </a:r>
            <a:r>
              <a:rPr lang="de-DE" altLang="de-DE" sz="2200" b="0" smtClean="0"/>
              <a:t>"per Referenz" </a:t>
            </a:r>
            <a:r>
              <a:rPr lang="de-DE" altLang="de-DE" sz="2200" b="0" dirty="0"/>
              <a:t>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["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"]"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Regeln für den Electronic Classroom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Die Hardware ist brandneu (die Tische leider nicht </a:t>
            </a:r>
            <a:r>
              <a:rPr lang="en-US" b="1" smtClean="0">
                <a:sym typeface="Wingdings" panose="05000000000000000000" pitchFamily="2" charset="2"/>
              </a:rPr>
              <a:t>).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Es gelten von der Pooladministration klare Regeln.</a:t>
            </a:r>
            <a:br>
              <a:rPr lang="en-US" b="1" smtClean="0">
                <a:sym typeface="Wingdings" panose="05000000000000000000" pitchFamily="2" charset="2"/>
              </a:rPr>
            </a:br>
            <a:r>
              <a:rPr lang="en-US" b="1" smtClean="0">
                <a:sym typeface="Wingdings" panose="05000000000000000000" pitchFamily="2" charset="2"/>
              </a:rPr>
              <a:t>Bitte…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Essen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Trinken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Keine Kabel abmontieren / umstecken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Bei wiederholtem Verstoß kann ein Teilnehmer des Praktikums verwiesen werden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60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std::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441903" y="4571443"/>
            <a:ext cx="6301457" cy="661777"/>
          </a:xfrm>
          <a:prstGeom prst="rect">
            <a:avLst/>
          </a:prstGeom>
          <a:solidFill>
            <a:srgbClr val="7F7F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720551"/>
          </a:xfrm>
        </p:spPr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Vergleich mit Java</a:t>
            </a:r>
          </a:p>
          <a:p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</a:t>
            </a:r>
            <a:r>
              <a:rPr lang="en-US" b="1" smtClean="0"/>
              <a:t>nicht überschrieben/angepasst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Java-Primitive</a:t>
            </a:r>
            <a:r>
              <a:rPr lang="en-US" smtClean="0"/>
              <a:t> (int, double,…): </a:t>
            </a:r>
            <a:r>
              <a:rPr lang="en-US" b="1" smtClean="0"/>
              <a:t>Wertzuweisung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++y // Only y is modified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Java-Objekte</a:t>
            </a:r>
            <a:r>
              <a:rPr lang="en-US" smtClean="0"/>
              <a:t>: </a:t>
            </a:r>
            <a:r>
              <a:rPr lang="en-US" b="1" smtClean="0"/>
              <a:t>Referenzzuweisung/Aliasing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y = x; // 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y.setLevel(3); // x and y are modified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084459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</a:t>
            </a: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copy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constructor</a:t>
            </a:r>
          </a:p>
          <a:p>
            <a:pPr marL="0" indent="0">
              <a:buNone/>
            </a:pP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// No assignment operator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36004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err="1" smtClean="0">
                <a:solidFill>
                  <a:schemeClr val="bg1"/>
                </a:solidFill>
              </a:rPr>
              <a:t>logFile</a:t>
            </a:r>
            <a:r>
              <a:rPr lang="de-DE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3923928" y="4941168"/>
            <a:ext cx="4572446" cy="720080"/>
          </a:xfrm>
          <a:prstGeom prst="wedgeRoundRectCallout">
            <a:avLst>
              <a:gd name="adj1" fmla="val -75710"/>
              <a:gd name="adj2" fmla="val -863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Aber</a:t>
            </a:r>
            <a:r>
              <a:rPr lang="de-DE">
                <a:solidFill>
                  <a:schemeClr val="bg1"/>
                </a:solidFill>
              </a:rPr>
              <a:t>: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std::ostream </a:t>
            </a:r>
            <a:r>
              <a:rPr lang="de-DE">
                <a:solidFill>
                  <a:schemeClr val="bg1"/>
                </a:solidFill>
              </a:rPr>
              <a:t>hat </a:t>
            </a:r>
            <a:r>
              <a:rPr lang="de-DE" b="1">
                <a:solidFill>
                  <a:schemeClr val="bg1"/>
                </a:solidFill>
              </a:rPr>
              <a:t>keinen Kopierkonstruktor</a:t>
            </a:r>
            <a:r>
              <a:rPr lang="de-DE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</a:t>
            </a:r>
            <a:r>
              <a:rPr lang="de-DE" b="0" kern="0" smtClean="0"/>
              <a:t>mittels "rekursivem"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("</a:t>
            </a:r>
            <a:r>
              <a:rPr lang="en-US" b="1" smtClean="0"/>
              <a:t>automagically</a:t>
            </a:r>
            <a:r>
              <a:rPr lang="en-US" smtClean="0"/>
              <a:t>")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00"/>
                </a:solidFill>
              </a:rPr>
              <a:t>Initialisierungsliste 		</a:t>
            </a:r>
            <a:r>
              <a:rPr lang="en-US" smtClean="0">
                <a:solidFill>
                  <a:srgbClr val="000000"/>
                </a:solidFill>
                <a:sym typeface="Wingdings" panose="05000000000000000000" pitchFamily="2" charset="2"/>
              </a:rPr>
              <a:t> Default-Konstruktoren für Felder</a:t>
            </a:r>
            <a:endParaRPr lang="en-US" dirty="0">
              <a:solidFill>
                <a:srgbClr val="000000"/>
              </a:solidFill>
            </a:endParaRPr>
          </a:p>
          <a:p>
            <a:endParaRPr lang="en-US" smtClean="0"/>
          </a:p>
          <a:p>
            <a:r>
              <a:rPr lang="en-US" smtClean="0"/>
              <a:t>Man </a:t>
            </a:r>
            <a:r>
              <a:rPr lang="en-US"/>
              <a:t>kann auch die </a:t>
            </a:r>
            <a:r>
              <a:rPr lang="en-US" b="1"/>
              <a:t>Generierung unterbinden</a:t>
            </a:r>
          </a:p>
          <a:p>
            <a:pPr marL="342900" indent="-342900">
              <a:buFontTx/>
              <a:buChar char="-"/>
            </a:pPr>
            <a:r>
              <a:rPr lang="en-US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&amp;); // WITHOUT implementation</a:t>
            </a:r>
          </a:p>
          <a:p>
            <a:pPr marL="342900" indent="-342900">
              <a:buFontTx/>
              <a:buChar char="-"/>
            </a:pPr>
            <a:r>
              <a:rPr lang="en-US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 = delete;</a:t>
            </a:r>
          </a:p>
          <a:p>
            <a:pPr marL="692150" lvl="1" indent="-342900"/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 Java</a:t>
            </a:r>
            <a:r>
              <a:rPr lang="en-US" smtClean="0"/>
              <a:t> (Beispiel)</a:t>
            </a: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/>
              <a:t>Jede Klasse </a:t>
            </a:r>
            <a:r>
              <a:rPr lang="en-US" smtClean="0"/>
              <a:t>erbt </a:t>
            </a:r>
            <a:r>
              <a:rPr lang="en-US"/>
              <a:t>(indirekt) von </a:t>
            </a:r>
            <a:r>
              <a:rPr lang="en-US" smtClean="0"/>
              <a:t>java.lang.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wird zu durch Compiler zu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>
                <a:sym typeface="Wingdings" panose="05000000000000000000" pitchFamily="2" charset="2"/>
              </a:rPr>
              <a:t>Namensraum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java.lang.* </a:t>
            </a:r>
            <a:r>
              <a:rPr lang="en-US">
                <a:sym typeface="Wingdings" panose="05000000000000000000" pitchFamily="2" charset="2"/>
              </a:rPr>
              <a:t>wird automatisch eingebunden.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6203440"/>
            <a:ext cx="5015307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3765694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"Making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276590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>
        <a:noAutofit/>
      </a:bodyPr>
      <a:lstStyle>
        <a:defPPr algn="ctr"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14180</Words>
  <Application>Microsoft Office PowerPoint</Application>
  <PresentationFormat>Bildschirmpräsentation (4:3)</PresentationFormat>
  <Paragraphs>4388</Paragraphs>
  <Slides>227</Slides>
  <Notes>80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227</vt:i4>
      </vt:variant>
    </vt:vector>
  </HeadingPairs>
  <TitlesOfParts>
    <vt:vector size="240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C, C++ und Java</vt:lpstr>
      <vt:lpstr>Zusammenhang zwischen C, C++ und Java</vt:lpstr>
      <vt:lpstr>Wie wichtig sind C und C++? Der TIOBE-Index.</vt:lpstr>
      <vt:lpstr>Inhaltliche Struktur des Praktikums</vt:lpstr>
      <vt:lpstr>Anwesenheit und Betreuung</vt:lpstr>
      <vt:lpstr>Regeln für den Electronic Classroom</vt:lpstr>
      <vt:lpstr>Klausur</vt:lpstr>
      <vt:lpstr>Übungsmaterial</vt:lpstr>
      <vt:lpstr>Übungsmaterial (II)</vt:lpstr>
      <vt:lpstr>Demo: Virtuelle Maschine </vt:lpstr>
      <vt:lpstr>Ein paar Worte zu Git</vt:lpstr>
      <vt:lpstr>Ergänzende Ressourcen</vt:lpstr>
      <vt:lpstr>Literaturvorschläge</vt:lpstr>
      <vt:lpstr>Alternative Veranstaltungen an der TU Darmstadt</vt:lpstr>
      <vt:lpstr>Online C++-Referenzen</vt:lpstr>
      <vt:lpstr>C++-FAQ (https://isocpp.org/wiki/faq/)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Intermezzo</vt:lpstr>
      <vt:lpstr>Exkurs: Fortgeschrittene Verwendung des Präprozessors</vt:lpstr>
      <vt:lpstr>Definition vs. Deklaration</vt:lpstr>
      <vt:lpstr>Inlining und Code-Optimierung</vt:lpstr>
      <vt:lpstr>class vs. struct vs. union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"Brutschrank"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 (Const Correctness)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Klassische und smarte Zeiger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Übergabe und Rückgabe</vt:lpstr>
      <vt:lpstr>Zusammenfassung</vt:lpstr>
      <vt:lpstr>Programmierpraktikum C und C++</vt:lpstr>
      <vt:lpstr>Was ist (Untertyp-)Polymorphie?</vt:lpstr>
      <vt:lpstr>Ein einfaches Beispiel für Polymorphie in C++</vt:lpstr>
      <vt:lpstr>Wozu Polymorphie?</vt:lpstr>
      <vt:lpstr>Verschiedene Strategien als Unterklassen</vt:lpstr>
      <vt:lpstr>Lösung ohne und mit Polymorphie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"virtual + =0"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Virtuelle (Mehrfach-)Vererbung (I)</vt:lpstr>
      <vt:lpstr>Virtuelle (Mehrfach-)Vererbung (II)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void* als typunsichere Lösung für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Funktions-objekte/Funktoren und Methodenzeiger</vt:lpstr>
      <vt:lpstr>Funktionszeiger: Motivation (I)</vt:lpstr>
      <vt:lpstr>Funktionszeiger: Motivation (II)</vt:lpstr>
      <vt:lpstr>Funktionszeiger: Beispiel II</vt:lpstr>
      <vt:lpstr>Funktionszeiger: Syntax</vt:lpstr>
      <vt:lpstr>Funkoren aka. Funktionsobjekte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 Template Library (STL) von C++</vt:lpstr>
      <vt:lpstr>Generische STL-Algorithmen:  std::copy</vt:lpstr>
      <vt:lpstr>Intermezzo</vt:lpstr>
      <vt:lpstr>Generische STL-Algorithmen:  std::copy</vt:lpstr>
      <vt:lpstr>Generische STL-Algorithmen: std::remove_copy_if</vt:lpstr>
      <vt:lpstr>Generische STL-Algorithmen:  std::remove_copy_if</vt:lpstr>
      <vt:lpstr>Generische Behälter: std::priority_queue</vt:lpstr>
      <vt:lpstr>Generische Behälter: std::priority_queue</vt:lpstr>
      <vt:lpstr>Intermezzo</vt:lpstr>
      <vt:lpstr>Standard Template Library: Fazit</vt:lpstr>
      <vt:lpstr>Makefiles</vt:lpstr>
      <vt:lpstr>Makefiles: Motivation</vt:lpstr>
      <vt:lpstr>"Make is an expert system." (nach [1])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"Umgebung"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Lizenz</vt:lpstr>
      <vt:lpstr>Bildnachweis</vt:lpstr>
      <vt:lpstr>Folien-Brutkasten </vt:lpstr>
      <vt:lpstr>Was passiert ohne Include Guards? Lösung.</vt:lpstr>
      <vt:lpstr>Implizite Typ-Konvertierung und Anonyme Objekte</vt:lpstr>
      <vt:lpstr>Exkurs: Implizite Typkonvertierung unterbinden mit explicit</vt:lpstr>
      <vt:lpstr>Intermezzo</vt:lpstr>
      <vt:lpstr>Alternativer Blick auf die Bedeutung von const an verschiedenen Positionen</vt:lpstr>
      <vt:lpstr>Weak SmartPointer: Lösung</vt:lpstr>
      <vt:lpstr>Anonyme Objekte</vt:lpstr>
    </vt:vector>
  </TitlesOfParts>
  <Company>Real-Time Systems Lab, 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Kluge;Anthony Anjorin</dc:creator>
  <cp:lastModifiedBy>Roland Kluge</cp:lastModifiedBy>
  <cp:revision>1968</cp:revision>
  <dcterms:created xsi:type="dcterms:W3CDTF">2008-08-19T13:25:11Z</dcterms:created>
  <dcterms:modified xsi:type="dcterms:W3CDTF">2016-09-21T11:42:18Z</dcterms:modified>
</cp:coreProperties>
</file>