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3"/>
  </p:notesMasterIdLst>
  <p:handoutMasterIdLst>
    <p:handoutMasterId r:id="rId174"/>
  </p:handoutMasterIdLst>
  <p:sldIdLst>
    <p:sldId id="277" r:id="rId2"/>
    <p:sldId id="276" r:id="rId3"/>
    <p:sldId id="265" r:id="rId4"/>
    <p:sldId id="259" r:id="rId5"/>
    <p:sldId id="267" r:id="rId6"/>
    <p:sldId id="275" r:id="rId7"/>
    <p:sldId id="268" r:id="rId8"/>
    <p:sldId id="274" r:id="rId9"/>
    <p:sldId id="271" r:id="rId10"/>
    <p:sldId id="279" r:id="rId11"/>
    <p:sldId id="280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443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444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440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441" r:id="rId103"/>
    <p:sldId id="371" r:id="rId104"/>
    <p:sldId id="372" r:id="rId105"/>
    <p:sldId id="373" r:id="rId106"/>
    <p:sldId id="374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2" r:id="rId115"/>
    <p:sldId id="383" r:id="rId116"/>
    <p:sldId id="384" r:id="rId117"/>
    <p:sldId id="385" r:id="rId118"/>
    <p:sldId id="387" r:id="rId119"/>
    <p:sldId id="388" r:id="rId120"/>
    <p:sldId id="389" r:id="rId121"/>
    <p:sldId id="390" r:id="rId122"/>
    <p:sldId id="391" r:id="rId123"/>
    <p:sldId id="392" r:id="rId124"/>
    <p:sldId id="393" r:id="rId125"/>
    <p:sldId id="394" r:id="rId126"/>
    <p:sldId id="395" r:id="rId127"/>
    <p:sldId id="396" r:id="rId128"/>
    <p:sldId id="397" r:id="rId129"/>
    <p:sldId id="398" r:id="rId130"/>
    <p:sldId id="399" r:id="rId131"/>
    <p:sldId id="400" r:id="rId132"/>
    <p:sldId id="401" r:id="rId133"/>
    <p:sldId id="402" r:id="rId134"/>
    <p:sldId id="403" r:id="rId135"/>
    <p:sldId id="404" r:id="rId136"/>
    <p:sldId id="405" r:id="rId137"/>
    <p:sldId id="406" r:id="rId138"/>
    <p:sldId id="407" r:id="rId139"/>
    <p:sldId id="408" r:id="rId140"/>
    <p:sldId id="409" r:id="rId141"/>
    <p:sldId id="410" r:id="rId142"/>
    <p:sldId id="411" r:id="rId143"/>
    <p:sldId id="412" r:id="rId144"/>
    <p:sldId id="442" r:id="rId145"/>
    <p:sldId id="413" r:id="rId146"/>
    <p:sldId id="414" r:id="rId147"/>
    <p:sldId id="415" r:id="rId148"/>
    <p:sldId id="416" r:id="rId149"/>
    <p:sldId id="417" r:id="rId150"/>
    <p:sldId id="418" r:id="rId151"/>
    <p:sldId id="419" r:id="rId152"/>
    <p:sldId id="420" r:id="rId153"/>
    <p:sldId id="421" r:id="rId154"/>
    <p:sldId id="422" r:id="rId155"/>
    <p:sldId id="423" r:id="rId156"/>
    <p:sldId id="424" r:id="rId157"/>
    <p:sldId id="425" r:id="rId158"/>
    <p:sldId id="426" r:id="rId159"/>
    <p:sldId id="427" r:id="rId160"/>
    <p:sldId id="439" r:id="rId161"/>
    <p:sldId id="428" r:id="rId162"/>
    <p:sldId id="429" r:id="rId163"/>
    <p:sldId id="430" r:id="rId164"/>
    <p:sldId id="431" r:id="rId165"/>
    <p:sldId id="432" r:id="rId166"/>
    <p:sldId id="433" r:id="rId167"/>
    <p:sldId id="434" r:id="rId168"/>
    <p:sldId id="435" r:id="rId169"/>
    <p:sldId id="436" r:id="rId170"/>
    <p:sldId id="437" r:id="rId171"/>
    <p:sldId id="438" r:id="rId17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277"/>
            <p14:sldId id="276"/>
            <p14:sldId id="265"/>
            <p14:sldId id="259"/>
            <p14:sldId id="267"/>
            <p14:sldId id="275"/>
            <p14:sldId id="268"/>
            <p14:sldId id="274"/>
            <p14:sldId id="271"/>
          </p14:sldIdLst>
        </p14:section>
        <p14:section name="Einführung" id="{BE578C42-9DC1-4798-822A-7F854431B6CA}">
          <p14:sldIdLst>
            <p14:sldId id="27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4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39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79565" autoAdjust="0"/>
  </p:normalViewPr>
  <p:slideViewPr>
    <p:cSldViewPr>
      <p:cViewPr>
        <p:scale>
          <a:sx n="75" d="100"/>
          <a:sy n="75" d="100"/>
        </p:scale>
        <p:origin x="1378" y="-149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heme" Target="theme/theme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#1 - 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Java</a:t>
            </a:r>
            <a:r>
              <a:rPr lang="de-DE" dirty="0" smtClean="0"/>
              <a:t>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8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35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- Genau wie auf F.19 würde ich dazuschreiben/erwähnen, dass das ebenfalls sehr schlechter Stil ist, wenn man sich auf den Compiler verlässt damit keine Kopie angelegt wird.</a:t>
            </a: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TODO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TODO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8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134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Erwähnen, dass das hier die Header-Datei ist</a:t>
            </a: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9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3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23.07.2015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notesSlide" Target="../notesSlides/notesSlide28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35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4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py_elis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0.jpe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Einführung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polymorphe Behandlung von Methoden </a:t>
            </a:r>
            <a:r>
              <a:rPr lang="de-DE" altLang="de-DE" dirty="0"/>
              <a:t>per Default </a:t>
            </a:r>
            <a:r>
              <a:rPr lang="de-DE" altLang="de-DE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Schlüsselwort </a:t>
            </a:r>
            <a:r>
              <a:rPr lang="de-DE" altLang="de-DE" dirty="0" err="1"/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63538" y="3273425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(nur im Header)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23850" y="5661025"/>
            <a:ext cx="5575300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</a:t>
            </a:r>
            <a:r>
              <a:rPr lang="de-DE" b="1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</a:t>
            </a:r>
            <a:r>
              <a:rPr lang="de-DE" altLang="de-DE" sz="1800" b="0" dirty="0" err="1" smtClean="0"/>
              <a:t>Destruktor</a:t>
            </a:r>
            <a:r>
              <a:rPr lang="de-DE" altLang="de-DE" sz="1800" b="0" dirty="0" smtClean="0"/>
              <a:t> </a:t>
            </a:r>
            <a:r>
              <a:rPr lang="de-DE" altLang="de-DE" sz="1800" b="0" dirty="0" smtClean="0"/>
              <a:t>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6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7" name="Arbeitsblatt" r:id="rId7" imgW="3010122" imgH="1076314" progId="Excel.Sheet.12">
                  <p:embed/>
                </p:oleObj>
              </mc:Choice>
              <mc:Fallback>
                <p:oleObj name="Arbeitsblatt" r:id="rId7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Pure Virtual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7400" y="1563688"/>
            <a:ext cx="3168650" cy="814387"/>
          </a:xfrm>
          <a:prstGeom prst="wedgeRoundRectCallout">
            <a:avLst>
              <a:gd name="adj1" fmla="val -6032"/>
              <a:gd name="adj2" fmla="val 781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implementiert werden, muss aber nicht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22535" name="Gerade Verbindung 4"/>
          <p:cNvCxnSpPr>
            <a:cxnSpLocks noChangeShapeType="1"/>
          </p:cNvCxnSpPr>
          <p:nvPr/>
        </p:nvCxnSpPr>
        <p:spPr bwMode="auto">
          <a:xfrm flipH="1">
            <a:off x="684213" y="3429000"/>
            <a:ext cx="79914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bgerundete rechteckige Legende 7"/>
          <p:cNvSpPr/>
          <p:nvPr/>
        </p:nvSpPr>
        <p:spPr>
          <a:xfrm>
            <a:off x="3485356" y="587565"/>
            <a:ext cx="3168650" cy="814387"/>
          </a:xfrm>
          <a:prstGeom prst="wedgeRoundRectCallout">
            <a:avLst>
              <a:gd name="adj1" fmla="val -58198"/>
              <a:gd name="adj2" fmla="val 760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err="1" smtClean="0">
                <a:solidFill>
                  <a:schemeClr val="bg1"/>
                </a:solidFill>
              </a:rPr>
              <a:t>java.lang.Object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hier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23184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835696" y="1514354"/>
            <a:ext cx="5256213" cy="1200150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Schnittstellenvererbung: </a:t>
            </a:r>
            <a:r>
              <a:rPr lang="de-DE" dirty="0" smtClean="0">
                <a:solidFill>
                  <a:schemeClr val="bg1"/>
                </a:solidFill>
              </a:rPr>
              <a:t>Wenn </a:t>
            </a:r>
            <a:r>
              <a:rPr lang="de-DE" dirty="0">
                <a:solidFill>
                  <a:schemeClr val="bg1"/>
                </a:solidFill>
              </a:rPr>
              <a:t>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159375"/>
            <a:ext cx="4779962" cy="107791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Implementierungsvererbung: </a:t>
            </a:r>
            <a:r>
              <a:rPr lang="de-DE" dirty="0" smtClean="0">
                <a:solidFill>
                  <a:schemeClr val="bg1"/>
                </a:solidFill>
              </a:rPr>
              <a:t>Wird </a:t>
            </a:r>
            <a:r>
              <a:rPr lang="de-DE" dirty="0">
                <a:solidFill>
                  <a:schemeClr val="bg1"/>
                </a:solidFill>
              </a:rPr>
              <a:t>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{ public: string name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h-&gt;</a:t>
            </a:r>
            <a:r>
              <a:rPr lang="de-DE" altLang="de-DE" sz="1600"/>
              <a:t>name</a:t>
            </a:r>
            <a:r>
              <a:rPr lang="de-DE" altLang="de-DE" sz="1600" b="0"/>
              <a:t> = "Christian";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100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;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{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};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: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Student,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Mitarbeiter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{ … } 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endParaRPr lang="de-DE" sz="1600" dirty="0">
              <a:ea typeface="Lucida Sans Unicode" pitchFamily="34" charset="0"/>
              <a:cs typeface="Lucida Sans Unicode" pitchFamily="34" charset="0"/>
            </a:endParaRP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* h =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new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HiWi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h-&gt;Student::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Christian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h-&gt;Mitarbeiter::</a:t>
            </a:r>
            <a:r>
              <a:rPr lang="de-DE" sz="1600" dirty="0" err="1">
                <a:ea typeface="Lucida Sans Unicode" pitchFamily="34" charset="0"/>
                <a:cs typeface="Lucida Sans Unicode" pitchFamily="34" charset="0"/>
              </a:rPr>
              <a:t>name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 = "</a:t>
            </a:r>
            <a:r>
              <a:rPr lang="de-DE" sz="1600" dirty="0">
                <a:solidFill>
                  <a:schemeClr val="accent2">
                    <a:lumMod val="75000"/>
                  </a:schemeClr>
                </a:solidFill>
                <a:ea typeface="Lucida Sans Unicode" pitchFamily="34" charset="0"/>
                <a:cs typeface="Lucida Sans Unicode" pitchFamily="34" charset="0"/>
              </a:rPr>
              <a:t>Mark</a:t>
            </a:r>
            <a:r>
              <a:rPr lang="de-DE" sz="1600" dirty="0">
                <a:ea typeface="Lucida Sans Unicode" pitchFamily="34" charset="0"/>
                <a:cs typeface="Lucida Sans Unicode" pitchFamily="34" charset="0"/>
              </a:rPr>
              <a:t>";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31757"/>
              <a:gd name="adj2" fmla="val -710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779838" y="2852738"/>
            <a:ext cx="4895850" cy="28082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Person { public: string name;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Student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Mitarbeiter : </a:t>
            </a:r>
            <a:r>
              <a:rPr lang="de-DE" altLang="de-DE" sz="1600"/>
              <a:t>virtual</a:t>
            </a:r>
            <a:r>
              <a:rPr lang="de-DE" altLang="de-DE" sz="1600" b="0"/>
              <a:t> public Person { … };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class HiWi : public Student, public Mitarbeiter { … }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HiWi* h1 = new HiWi();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H1-&gt;</a:t>
            </a:r>
            <a:r>
              <a:rPr lang="de-DE" altLang="de-DE" sz="1600"/>
              <a:t>name</a:t>
            </a:r>
            <a:r>
              <a:rPr lang="de-DE" altLang="de-DE" sz="1600" b="0"/>
              <a:t> = „Max"; </a:t>
            </a:r>
            <a:r>
              <a:rPr lang="de-DE" altLang="de-DE" sz="1600" b="0">
                <a:solidFill>
                  <a:schemeClr val="bg2"/>
                </a:solidFill>
              </a:rPr>
              <a:t>// eindeutig (nur 1x vorhanden)</a:t>
            </a:r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Funktionszeiger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en-US" sz="1400" dirty="0"/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Statische Struktur des Systems </a:t>
            </a:r>
            <a:br>
              <a:rPr lang="de-DE" altLang="de-DE" smtClean="0"/>
            </a:br>
            <a:r>
              <a:rPr lang="de-DE" altLang="de-DE" smtClean="0"/>
              <a:t>(Klassendiagramm / Metamodell)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4963360" y="2363788"/>
            <a:ext cx="20271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keep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580063" y="4292600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651500" y="5300663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867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4" grpId="0" animBg="1"/>
      <p:bldP spid="3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Templates: Wieder mal das Containerproblem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89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6025395" y="383517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6799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cxnSp>
        <p:nvCxnSpPr>
          <p:cNvPr id="9220" name="Gerade Verbindung 48"/>
          <p:cNvCxnSpPr>
            <a:cxnSpLocks noChangeShapeType="1"/>
          </p:cNvCxnSpPr>
          <p:nvPr/>
        </p:nvCxnSpPr>
        <p:spPr bwMode="auto">
          <a:xfrm>
            <a:off x="4716463" y="1700213"/>
            <a:ext cx="0" cy="4392612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932363" y="2317750"/>
            <a:ext cx="39608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Dish(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&amp; name);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~Dish();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&amp; getName() 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getWeight()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	return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	const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580063" y="5013325"/>
            <a:ext cx="3355975" cy="933450"/>
          </a:xfrm>
          <a:prstGeom prst="wedgeRoundRectCallout">
            <a:avLst>
              <a:gd name="adj1" fmla="val -33337"/>
              <a:gd name="adj2" fmla="val -1530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Beachte die unterschiedlichen Rückgabetypen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08138" y="4138613"/>
            <a:ext cx="3389312" cy="549275"/>
          </a:xfrm>
          <a:prstGeom prst="wedgeRoundRectCallout">
            <a:avLst>
              <a:gd name="adj1" fmla="val 61858"/>
              <a:gd name="adj2" fmla="val -3832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Gewicht von Gerichten wird pauschal mit 1.5kg abgerundet</a:t>
            </a: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  <p:bldP spid="1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8"/>
            <a:ext cx="619283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3502869" y="1268413"/>
            <a:ext cx="4467225" cy="773112"/>
          </a:xfrm>
          <a:prstGeom prst="wedgeRoundRectCallout">
            <a:avLst>
              <a:gd name="adj1" fmla="val -57227"/>
              <a:gd name="adj2" fmla="val 5399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275856" y="5732463"/>
            <a:ext cx="4627563" cy="703262"/>
          </a:xfrm>
          <a:prstGeom prst="wedgeRoundRectCallout">
            <a:avLst>
              <a:gd name="adj1" fmla="val -36134"/>
              <a:gd name="adj2" fmla="val -909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möglich.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353769" y="2636838"/>
            <a:ext cx="4467225" cy="773112"/>
          </a:xfrm>
          <a:prstGeom prst="wedgeRoundRectCallout">
            <a:avLst>
              <a:gd name="adj1" fmla="val -70443"/>
              <a:gd name="adj2" fmla="val 854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1619" y="4437063"/>
            <a:ext cx="4032250" cy="1130300"/>
          </a:xfrm>
          <a:prstGeom prst="wedgeRoundRectCallout">
            <a:avLst>
              <a:gd name="adj1" fmla="val -58112"/>
              <a:gd name="adj2" fmla="val -50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323850" y="2660650"/>
            <a:ext cx="5184775" cy="19208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916238" y="1720850"/>
            <a:ext cx="3527425" cy="771525"/>
          </a:xfrm>
          <a:prstGeom prst="wedgeRoundRectCallout">
            <a:avLst>
              <a:gd name="adj1" fmla="val -34487"/>
              <a:gd name="adj2" fmla="val 796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67175" y="4797425"/>
            <a:ext cx="3529013" cy="771525"/>
          </a:xfrm>
          <a:prstGeom prst="wedgeRoundRectCallout">
            <a:avLst>
              <a:gd name="adj1" fmla="val -37910"/>
              <a:gd name="adj2" fmla="val -878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779588"/>
            <a:ext cx="6840537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&lt;&gt; elevator;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elevator.placeInElevator(people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totalAsInt = totalWeight&lt;</a:t>
            </a:r>
            <a:r>
              <a:rPr lang="en-US" altLang="de-DE" sz="12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 dumbwaiter;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"Jollof Rice"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dumbwaiter.placeInElevator(dishes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 totalAsDouble = totalWeight&lt;</a:t>
            </a:r>
            <a:r>
              <a:rPr lang="de-DE" altLang="de-DE" sz="1200" b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				  (dishes, dishes + 2, </a:t>
            </a:r>
            <a:r>
              <a:rPr lang="de-DE" altLang="de-DE" sz="1200" b="0">
                <a:solidFill>
                  <a:srgbClr val="2A00FF"/>
                </a:solidFill>
                <a:latin typeface="Consolas" pitchFamily="49" charset="0"/>
              </a:rPr>
              <a:t>"dishes"</a:t>
            </a: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292" name="Gerade Verbindung 48"/>
          <p:cNvCxnSpPr>
            <a:cxnSpLocks noChangeShapeType="1"/>
          </p:cNvCxnSpPr>
          <p:nvPr/>
        </p:nvCxnSpPr>
        <p:spPr bwMode="auto">
          <a:xfrm>
            <a:off x="4932363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Abgerundete rechteckige Legende 6"/>
          <p:cNvSpPr/>
          <p:nvPr/>
        </p:nvSpPr>
        <p:spPr>
          <a:xfrm>
            <a:off x="1259632" y="1156494"/>
            <a:ext cx="2879725" cy="700087"/>
          </a:xfrm>
          <a:prstGeom prst="wedgeRoundRectCallout">
            <a:avLst>
              <a:gd name="adj1" fmla="val -53779"/>
              <a:gd name="adj2" fmla="val 9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051050" y="6092825"/>
            <a:ext cx="2720975" cy="581025"/>
          </a:xfrm>
          <a:prstGeom prst="wedgeRoundRectCallout">
            <a:avLst>
              <a:gd name="adj1" fmla="val -3570"/>
              <a:gd name="adj2" fmla="val -1150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system;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system.print(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"Yihaa!"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 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"Password accepted: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system.checkPassword(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FunktionsZeiger</a:t>
            </a:r>
            <a:r>
              <a:rPr lang="de-DE" dirty="0" smtClean="0"/>
              <a:t>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1979613" y="2060575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3357563" y="2997200"/>
            <a:ext cx="3595687" cy="539750"/>
          </a:xfrm>
          <a:prstGeom prst="wedgeRoundRectCallout">
            <a:avLst>
              <a:gd name="adj1" fmla="val -11312"/>
              <a:gd name="adj2" fmla="val -100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643438" y="1192213"/>
            <a:ext cx="3595687" cy="868362"/>
          </a:xfrm>
          <a:prstGeom prst="wedgeRoundRectCallout">
            <a:avLst>
              <a:gd name="adj1" fmla="val -44513"/>
              <a:gd name="adj2" fmla="val 803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26630" name="Rechteck 5"/>
          <p:cNvSpPr>
            <a:spLocks noChangeArrowheads="1"/>
          </p:cNvSpPr>
          <p:nvPr/>
        </p:nvSpPr>
        <p:spPr bwMode="auto">
          <a:xfrm>
            <a:off x="2051050" y="3933825"/>
            <a:ext cx="4572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26631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4211638" y="4652963"/>
            <a:ext cx="4784725" cy="868362"/>
          </a:xfrm>
          <a:prstGeom prst="wedgeRoundRectCallout">
            <a:avLst>
              <a:gd name="adj1" fmla="val -37587"/>
              <a:gd name="adj2" fmla="val -619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5288" y="5686425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341313" y="2420938"/>
            <a:ext cx="5526087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print(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s;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cout &lt;&lt; 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validateAges(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cout	&lt;&lt; a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427538" y="1582738"/>
            <a:ext cx="0" cy="465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4572000" y="3143250"/>
            <a:ext cx="45720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fp1(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fp2(500);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787900" y="2403475"/>
            <a:ext cx="3744913" cy="593725"/>
          </a:xfrm>
          <a:prstGeom prst="wedgeRoundRectCallout">
            <a:avLst>
              <a:gd name="adj1" fmla="val -28964"/>
              <a:gd name="adj2" fmla="val 842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913313" y="4508500"/>
            <a:ext cx="2971800" cy="717550"/>
          </a:xfrm>
          <a:prstGeom prst="wedgeRoundRectCallout">
            <a:avLst>
              <a:gd name="adj1" fmla="val -39115"/>
              <a:gd name="adj2" fmla="val -968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000380" y="1501775"/>
            <a:ext cx="2971800" cy="868363"/>
          </a:xfrm>
          <a:prstGeom prst="wedgeRoundRectCallout">
            <a:avLst>
              <a:gd name="adj1" fmla="val -56732"/>
              <a:gd name="adj2" fmla="val 5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395288" y="2492375"/>
            <a:ext cx="2970212" cy="717550"/>
          </a:xfrm>
          <a:prstGeom prst="wedgeRoundRectCallout">
            <a:avLst>
              <a:gd name="adj1" fmla="val -11520"/>
              <a:gd name="adj2" fmla="val 10814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128713" y="4432300"/>
            <a:ext cx="3952875" cy="868363"/>
          </a:xfrm>
          <a:prstGeom prst="wedgeRoundRectCallout">
            <a:avLst>
              <a:gd name="adj1" fmla="val -22841"/>
              <a:gd name="adj2" fmla="val -1042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Funktionsobjekte und Templates</a:t>
            </a:r>
          </a:p>
        </p:txBody>
      </p:sp>
      <p:sp>
        <p:nvSpPr>
          <p:cNvPr id="31747" name="Rechteck 3"/>
          <p:cNvSpPr>
            <a:spLocks noChangeArrowheads="1"/>
          </p:cNvSpPr>
          <p:nvPr/>
        </p:nvSpPr>
        <p:spPr bwMode="auto">
          <a:xfrm>
            <a:off x="1692275" y="1743075"/>
            <a:ext cx="5256213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468313" y="2924175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692275" y="3068638"/>
            <a:ext cx="67675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~ConsoleLogger();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operator()(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std::cout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"user:~ /$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&lt;&lt; i &lt;&lt; std::</a:t>
            </a:r>
            <a:r>
              <a:rPr lang="de-DE" altLang="de-DE" sz="1400" b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1750" name="Rechteck 9"/>
          <p:cNvSpPr>
            <a:spLocks noChangeArrowheads="1"/>
          </p:cNvSpPr>
          <p:nvPr/>
        </p:nvSpPr>
        <p:spPr bwMode="auto">
          <a:xfrm>
            <a:off x="1692275" y="5527675"/>
            <a:ext cx="45720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/>
          </a:p>
        </p:txBody>
      </p:sp>
      <p:cxnSp>
        <p:nvCxnSpPr>
          <p:cNvPr id="31751" name="Gerade Verbindung 48"/>
          <p:cNvCxnSpPr>
            <a:cxnSpLocks noChangeShapeType="1"/>
          </p:cNvCxnSpPr>
          <p:nvPr/>
        </p:nvCxnSpPr>
        <p:spPr bwMode="auto">
          <a:xfrm>
            <a:off x="395288" y="5084763"/>
            <a:ext cx="83534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bgerundete rechteckige Legende 12"/>
          <p:cNvSpPr/>
          <p:nvPr/>
        </p:nvSpPr>
        <p:spPr>
          <a:xfrm>
            <a:off x="6165850" y="2276475"/>
            <a:ext cx="2798763" cy="868363"/>
          </a:xfrm>
          <a:prstGeom prst="wedgeRoundRectCallout">
            <a:avLst>
              <a:gd name="adj1" fmla="val -61659"/>
              <a:gd name="adj2" fmla="val -39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soll hier identisch bleiben, 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851275" y="3292475"/>
            <a:ext cx="2544763" cy="717550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Dafür muss man nur </a:t>
            </a:r>
            <a:r>
              <a:rPr lang="de-DE" b="1" dirty="0" err="1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überladen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489450" y="4767263"/>
            <a:ext cx="3386138" cy="868362"/>
          </a:xfrm>
          <a:prstGeom prst="wedgeRoundRectCallout">
            <a:avLst>
              <a:gd name="adj1" fmla="val -40931"/>
              <a:gd name="adj2" fmla="val 681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3276600" y="2427288"/>
            <a:ext cx="2794000" cy="1022350"/>
          </a:xfrm>
          <a:prstGeom prst="wedgeRoundRectCallout">
            <a:avLst>
              <a:gd name="adj1" fmla="val 62315"/>
              <a:gd name="adj2" fmla="val 4239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366963" y="3933825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„</a:t>
            </a:r>
            <a:r>
              <a:rPr lang="de-DE" dirty="0" err="1">
                <a:solidFill>
                  <a:schemeClr val="bg1"/>
                </a:solidFill>
              </a:rPr>
              <a:t>public</a:t>
            </a:r>
            <a:r>
              <a:rPr lang="de-DE" dirty="0">
                <a:solidFill>
                  <a:schemeClr val="bg1"/>
                </a:solidFill>
              </a:rPr>
              <a:t>“ 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1847850" y="5475288"/>
            <a:ext cx="2795588" cy="712787"/>
          </a:xfrm>
          <a:prstGeom prst="wedgeRoundRectCallout">
            <a:avLst>
              <a:gd name="adj1" fmla="val 74464"/>
              <a:gd name="adj2" fmla="val 3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Zeiger auf Funktionen ermöglichen einen eher funktionalen Programmierstil (ideal für generische Algorithmen höherer Ordnung)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In Verbindung mit Templates entsteht typischerweise ein schlankeres, kompakteres Design als in Java (reine OO)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Ideal für kleine Funktionen, um einen Wildwuchs an kleinen Klassen (z.B. mit jeweils nur einer Methode und ohne Zustand) zu vermeiden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Sobald die implementierte Funktionalität komplexer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Funktoren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sinnvoll.</a:t>
            </a:r>
          </a:p>
          <a:p>
            <a:pPr>
              <a:defRPr/>
            </a:pPr>
            <a:endParaRPr lang="de-DE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dirty="0">
                <a:ea typeface="Lucida Sans Unicode" pitchFamily="34" charset="0"/>
                <a:cs typeface="Lucida Sans Unicode" pitchFamily="34" charset="0"/>
              </a:rPr>
              <a:t>Syntax und Fehlermeldungen vom Compiler sind aber recht gewöhnungsbedürftig!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Standard-Bibliotheken in C++</a:t>
            </a:r>
          </a:p>
        </p:txBody>
      </p:sp>
      <p:sp>
        <p:nvSpPr>
          <p:cNvPr id="34819" name="Textfeld 3"/>
          <p:cNvSpPr txBox="1">
            <a:spLocks noChangeArrowheads="1"/>
          </p:cNvSpPr>
          <p:nvPr/>
        </p:nvSpPr>
        <p:spPr bwMode="auto">
          <a:xfrm>
            <a:off x="665163" y="2374900"/>
            <a:ext cx="4364037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iostream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Standard Template Library (STL): 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Algorithmen</a:t>
            </a:r>
            <a:br>
              <a:rPr lang="de-DE" altLang="de-DE" sz="1800" b="0" dirty="0">
                <a:latin typeface="Consolas" pitchFamily="49" charset="0"/>
                <a:cs typeface="Consolas" pitchFamily="49" charset="0"/>
              </a:rPr>
            </a:b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	Generische Behälter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altLang="de-DE" sz="1800" b="0" dirty="0" err="1" smtClean="0">
                <a:latin typeface="Consolas" pitchFamily="49" charset="0"/>
                <a:cs typeface="Consolas" pitchFamily="49" charset="0"/>
              </a:rPr>
              <a:t>Boost</a:t>
            </a:r>
            <a:r>
              <a:rPr lang="de-DE" altLang="de-DE" sz="1800" b="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1727200" y="1697038"/>
            <a:ext cx="2700338" cy="652462"/>
          </a:xfrm>
          <a:prstGeom prst="wedgeRoundRectCallout">
            <a:avLst>
              <a:gd name="adj1" fmla="val -49839"/>
              <a:gd name="adj2" fmla="val 796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Viele Funktionen für </a:t>
            </a:r>
            <a:r>
              <a:rPr lang="de-DE" dirty="0" err="1">
                <a:solidFill>
                  <a:schemeClr val="bg1"/>
                </a:solidFill>
              </a:rPr>
              <a:t>Stringmanipulation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2411413" y="2781300"/>
            <a:ext cx="2881312" cy="652463"/>
          </a:xfrm>
          <a:prstGeom prst="wedgeRoundRectCallout">
            <a:avLst>
              <a:gd name="adj1" fmla="val -59179"/>
              <a:gd name="adj2" fmla="val 264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483225" y="5229225"/>
            <a:ext cx="2232025" cy="955675"/>
          </a:xfrm>
          <a:prstGeom prst="wedgeRoundRectCallout">
            <a:avLst>
              <a:gd name="adj1" fmla="val -129898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priority_queue</a:t>
            </a:r>
            <a:r>
              <a:rPr lang="de-DE" dirty="0">
                <a:solidFill>
                  <a:schemeClr val="bg1"/>
                </a:solidFill>
              </a:rPr>
              <a:t> als Beispiel an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483225" y="4106863"/>
            <a:ext cx="2700338" cy="954087"/>
          </a:xfrm>
          <a:prstGeom prst="wedgeRoundRectCallout">
            <a:avLst>
              <a:gd name="adj1" fmla="val -103419"/>
              <a:gd name="adj2" fmla="val 16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schauen uns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r>
              <a:rPr lang="de-DE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als Beispiel an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2797175" y="5589240"/>
            <a:ext cx="2232025" cy="955675"/>
          </a:xfrm>
          <a:prstGeom prst="wedgeRoundRectCallout">
            <a:avLst>
              <a:gd name="adj1" fmla="val -102877"/>
              <a:gd name="adj2" fmla="val -51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Nicht offiziell - Viele erweiterte Funktionalitäten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391154" y="2374900"/>
            <a:ext cx="273247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bgerundetes Rechteck 2"/>
          <p:cNvSpPr/>
          <p:nvPr/>
        </p:nvSpPr>
        <p:spPr bwMode="auto">
          <a:xfrm>
            <a:off x="6728790" y="4263888"/>
            <a:ext cx="2019673" cy="824948"/>
          </a:xfrm>
          <a:prstGeom prst="roundRect">
            <a:avLst/>
          </a:prstGeom>
          <a:solidFill>
            <a:srgbClr val="005A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Der Brustschrank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4050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5045712" y="1722396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1261442" y="2898775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187624" y="3573016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1187624" y="4365104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187624" y="5157192"/>
            <a:ext cx="1440160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988371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74504" y="4348814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979244" y="5157192"/>
            <a:ext cx="1645592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994552" y="357850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985441" y="4359790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985440" y="514107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911885" y="3573016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911884" y="4348814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11885" y="5124612"/>
            <a:ext cx="1645593" cy="648072"/>
          </a:xfrm>
          <a:prstGeom prst="roundRect">
            <a:avLst/>
          </a:prstGeom>
          <a:solidFill>
            <a:schemeClr val="tx1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63198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InputIterator:		</a:t>
            </a:r>
            <a:r>
              <a:rPr lang="de-DE" altLang="de-DE" sz="1800" b="0"/>
              <a:t>müssen ++, *, ==, und != unterstützen</a:t>
            </a:r>
            <a:endParaRPr lang="de-DE" altLang="de-DE" sz="180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OutputIterator:	</a:t>
            </a:r>
            <a:r>
              <a:rPr lang="de-DE" altLang="de-DE" sz="1800" b="0"/>
              <a:t>müssen ++ und * unterstützen</a:t>
            </a:r>
            <a:r>
              <a:rPr lang="de-DE" altLang="de-DE" sz="180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&lt;algorithm&gt;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&lt;iterator&gt;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&lt;vector&gt;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copy(numbers, numbers + 5, back_inserter(result));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copy(result.begin(), result.end(),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3995738" y="3609975"/>
            <a:ext cx="3267075" cy="592138"/>
          </a:xfrm>
          <a:prstGeom prst="wedgeRoundRectCallout">
            <a:avLst>
              <a:gd name="adj1" fmla="val -29386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i="1" dirty="0" err="1" smtClean="0">
                <a:solidFill>
                  <a:schemeClr val="bg1"/>
                </a:solidFill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08400" y="5335588"/>
            <a:ext cx="3268663" cy="593725"/>
          </a:xfrm>
          <a:prstGeom prst="wedgeRoundRectCallout">
            <a:avLst>
              <a:gd name="adj1" fmla="val -19865"/>
              <a:gd name="adj2" fmla="val -857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i="1" dirty="0" err="1">
                <a:solidFill>
                  <a:schemeClr val="bg1"/>
                </a:solidFill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900113" y="5346700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[...]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indicates whether the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is to be removed from the copy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47650" y="3325813"/>
            <a:ext cx="84248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i){ 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i%2 == 0;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argc,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**argv)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numbers[]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	vector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 result(numbers,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remove_copy_if(result.begin(), result.end(),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12419" y="5392738"/>
            <a:ext cx="3148013" cy="592137"/>
          </a:xfrm>
          <a:prstGeom prst="wedgeRoundRectCallout">
            <a:avLst>
              <a:gd name="adj1" fmla="val -32930"/>
              <a:gd name="adj2" fmla="val -839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Funkionszeiger</a:t>
            </a:r>
            <a:r>
              <a:rPr lang="de-DE" dirty="0">
                <a:solidFill>
                  <a:schemeClr val="bg1"/>
                </a:solidFill>
              </a:rPr>
              <a:t> 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67844" y="3300413"/>
            <a:ext cx="2600325" cy="593725"/>
          </a:xfrm>
          <a:prstGeom prst="wedgeRoundRectCallout">
            <a:avLst>
              <a:gd name="adj1" fmla="val -61018"/>
              <a:gd name="adj2" fmla="val -192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entscheidet 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908175" y="1552575"/>
            <a:ext cx="2376488" cy="593725"/>
          </a:xfrm>
          <a:prstGeom prst="wedgeRoundRectCallout">
            <a:avLst>
              <a:gd name="adj1" fmla="val -42162"/>
              <a:gd name="adj2" fmla="val 9040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217988" y="1984375"/>
            <a:ext cx="4386262" cy="593725"/>
          </a:xfrm>
          <a:prstGeom prst="wedgeRoundRectCallout">
            <a:avLst>
              <a:gd name="adj1" fmla="val -84405"/>
              <a:gd name="adj2" fmla="val 620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963738" y="3622675"/>
            <a:ext cx="3328987" cy="593725"/>
          </a:xfrm>
          <a:prstGeom prst="wedgeRoundRectCallout">
            <a:avLst>
              <a:gd name="adj1" fmla="val -33237"/>
              <a:gd name="adj2" fmla="val -1480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476375" y="4583113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284663" y="3040063"/>
            <a:ext cx="3024187" cy="539750"/>
          </a:xfrm>
          <a:prstGeom prst="wedgeRoundRectCallout">
            <a:avLst>
              <a:gd name="adj1" fmla="val -55884"/>
              <a:gd name="adj2" fmla="val -554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504825" y="2903538"/>
            <a:ext cx="78486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&lt;iostream&gt;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&lt;queue&gt;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#include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&lt;functional&gt;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std;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queue){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(!queue.empty()){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cout	 &lt;&lt; queue.top()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	queue.pop();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356100" y="2616200"/>
            <a:ext cx="0" cy="340677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500563" y="3308350"/>
            <a:ext cx="5438775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/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// 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1322388" y="5622925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3597275" y="4624388"/>
            <a:ext cx="2919413" cy="323850"/>
          </a:xfrm>
          <a:prstGeom prst="wedgeRoundRectCallout">
            <a:avLst>
              <a:gd name="adj1" fmla="val 58299"/>
              <a:gd name="adj2" fmla="val 206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Standard Funktionsobjekt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88938" y="1628775"/>
            <a:ext cx="490378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das hier wirklich lesbarer als eine Schleife?</a:t>
            </a: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Mächtig, effizient und ausgereift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Gut dokumentiert 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Steile Lernkurve (erfordert Wissen über Templates, </a:t>
            </a:r>
            <a:r>
              <a:rPr lang="de-DE" altLang="de-DE" dirty="0" err="1" smtClean="0"/>
              <a:t>Functionobjects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Iteratoren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Mixins</a:t>
            </a:r>
            <a:r>
              <a:rPr lang="de-DE" altLang="de-DE" dirty="0" smtClean="0"/>
              <a:t>, …)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Wird mit </a:t>
            </a:r>
            <a:r>
              <a:rPr lang="de-DE" altLang="de-DE" dirty="0" err="1" smtClean="0"/>
              <a:t>Boost</a:t>
            </a:r>
            <a:r>
              <a:rPr lang="de-DE" altLang="de-DE" dirty="0" smtClean="0"/>
              <a:t> noch mehr ausgebaut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Vielleicht sogar als der Vorteil von C++ zu betrachten!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err="1" smtClean="0"/>
              <a:t>Buildtools</a:t>
            </a:r>
            <a:r>
              <a:rPr lang="de-DE" altLang="de-DE" dirty="0" smtClean="0"/>
              <a:t> sind ab einer bestimmten Projektgröße unabdingbar.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 erlauben inkrementelles Bauen 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… müssen aber gepflegt werden und haben eine steile Lernkurve.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 smtClean="0"/>
              <a:t>Alternativen: 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dirty="0" err="1" smtClean="0"/>
              <a:t>Ant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Maven</a:t>
            </a:r>
            <a:r>
              <a:rPr lang="de-DE" altLang="de-DE" dirty="0" smtClean="0"/>
              <a:t>, Ivy, </a:t>
            </a:r>
            <a:r>
              <a:rPr lang="de-DE" altLang="de-DE" dirty="0" err="1" smtClean="0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mtClean="0"/>
              <a:t>Programmierpraktikum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mtClean="0"/>
              <a:t>Umfangreiche und flexible Hardware → erfordert Konfiguration</a:t>
            </a:r>
          </a:p>
          <a:p>
            <a:pPr lvl="1"/>
            <a:r>
              <a:rPr lang="de-DE" altLang="de-DE" smtClean="0"/>
              <a:t>Realisiert über Register</a:t>
            </a:r>
          </a:p>
          <a:p>
            <a:pPr lvl="2"/>
            <a:r>
              <a:rPr lang="de-DE" altLang="de-DE" smtClean="0"/>
              <a:t>Im Controller integrierte „Variablen“ mit unterschiedlicher Größe</a:t>
            </a:r>
          </a:p>
          <a:p>
            <a:pPr lvl="2"/>
            <a:r>
              <a:rPr lang="de-DE" altLang="de-DE" smtClean="0"/>
              <a:t>Zugriff im Code über Präprozessor-Konstanten (z.B. PDR00, DDR01,…)</a:t>
            </a:r>
          </a:p>
          <a:p>
            <a:pPr lvl="2"/>
            <a:r>
              <a:rPr lang="de-DE" altLang="de-DE" smtClean="0"/>
              <a:t>Bedeutung unterschiedlich je nach Register</a:t>
            </a:r>
          </a:p>
          <a:p>
            <a:pPr lvl="3"/>
            <a:r>
              <a:rPr lang="de-DE" altLang="de-DE" smtClean="0"/>
              <a:t>Ganzes oder Teil des Registers als Zahlenwert, z.B. als Zähler</a:t>
            </a:r>
          </a:p>
          <a:p>
            <a:pPr lvl="3"/>
            <a:r>
              <a:rPr lang="de-DE" altLang="de-DE" smtClean="0"/>
              <a:t>Einzelne Bits als „Schalter/Switch“ für bestimmte Funktion, z.B. einzelnes Ausgangspin auf High oder Low</a:t>
            </a:r>
          </a:p>
          <a:p>
            <a:endParaRPr lang="de-DE" altLang="de-DE" smtClean="0"/>
          </a:p>
          <a:p>
            <a:r>
              <a:rPr lang="de-DE" altLang="de-DE" smtClean="0"/>
              <a:t>Kommunikation mit Außenwelt über</a:t>
            </a:r>
          </a:p>
          <a:p>
            <a:pPr lvl="1"/>
            <a:r>
              <a:rPr lang="de-DE" altLang="de-DE" smtClean="0"/>
              <a:t>Einzelne digitale Ein/Ausgänge</a:t>
            </a:r>
          </a:p>
          <a:p>
            <a:pPr lvl="1"/>
            <a:r>
              <a:rPr lang="de-DE" altLang="de-DE" smtClean="0"/>
              <a:t>Analoge Eingänge</a:t>
            </a:r>
          </a:p>
          <a:p>
            <a:pPr lvl="1"/>
            <a:r>
              <a:rPr lang="de-DE" altLang="de-DE" smtClean="0"/>
              <a:t>Schnittstellen, z.B.</a:t>
            </a:r>
          </a:p>
          <a:p>
            <a:pPr lvl="2"/>
            <a:r>
              <a:rPr lang="de-DE" altLang="de-DE" smtClean="0"/>
              <a:t>USART (serielle Schnittstelle)</a:t>
            </a:r>
          </a:p>
          <a:p>
            <a:pPr lvl="2"/>
            <a:r>
              <a:rPr lang="de-DE" altLang="de-DE" smtClean="0"/>
              <a:t>CAN (serieller Bus)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8677" y="1789844"/>
            <a:ext cx="8101012" cy="1635249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// Pin 0 von Port 07 als Eingang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aktiv</a:t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9552" y="1700808"/>
            <a:ext cx="8101012" cy="162877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/* Beispiel: 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7-Segment-Anzeige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*/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Rechte 7-Segment-Anzeige komplett aus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Punkt der rechten 7-Segment-Anzeige an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39552" y="2924944"/>
            <a:ext cx="7776864" cy="345638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de-DE" altLang="de-DE" sz="1600" b="1" dirty="0" err="1" smtClean="0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      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611188" y="4005064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601663" y="2996952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623888" y="1452563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452563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576262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Java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(auch // möglich)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Java.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&lt; … &gt; für 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“ … “ für 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61691" y="4829625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wie 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8"/>
            <a:ext cx="7704138" cy="421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</a:t>
            </a:r>
            <a:r>
              <a:rPr lang="de-DE" sz="2200" strike="sngStrike" dirty="0" smtClean="0"/>
              <a:t>die</a:t>
            </a:r>
            <a:r>
              <a:rPr lang="de-DE" sz="2200" dirty="0" smtClean="0"/>
              <a:t>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  <a:r>
              <a:rPr lang="de-DE" sz="2200" dirty="0" smtClean="0"/>
              <a:t/>
            </a:r>
            <a:br>
              <a:rPr lang="de-DE" sz="2200" dirty="0" smtClean="0"/>
            </a:br>
            <a:r>
              <a:rPr lang="de-DE" sz="2200" dirty="0" smtClean="0"/>
              <a:t>Allgemeine </a:t>
            </a:r>
            <a:r>
              <a:rPr lang="de-DE" sz="2200" dirty="0"/>
              <a:t>Programmiererfahrung und Kenntnisse in Java werden vorausgesetzt!</a:t>
            </a:r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die Trennung in Header- und Impl-Dateien wirklich hilfreich? Oder nur nervig…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Gerade Verbindung 4"/>
          <p:cNvCxnSpPr>
            <a:cxnSpLocks noChangeShapeType="1"/>
          </p:cNvCxnSpPr>
          <p:nvPr/>
        </p:nvCxnSpPr>
        <p:spPr bwMode="auto">
          <a:xfrm>
            <a:off x="5292725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</a:p>
        </p:txBody>
      </p:sp>
      <p:sp>
        <p:nvSpPr>
          <p:cNvPr id="17412" name="Textfeld 5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sp>
        <p:nvSpPr>
          <p:cNvPr id="46" name="Abgerundete rechteckige Legende 45"/>
          <p:cNvSpPr/>
          <p:nvPr/>
        </p:nvSpPr>
        <p:spPr>
          <a:xfrm>
            <a:off x="5457825" y="1184275"/>
            <a:ext cx="1908175" cy="617538"/>
          </a:xfrm>
          <a:prstGeom prst="wedgeRoundRectCallout">
            <a:avLst>
              <a:gd name="adj1" fmla="val -58136"/>
              <a:gd name="adj2" fmla="val 2779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gibt es eine Änderung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46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sp>
        <p:nvSpPr>
          <p:cNvPr id="18435" name="Textfeld 5"/>
          <p:cNvSpPr txBox="1">
            <a:spLocks noChangeArrowheads="1"/>
          </p:cNvSpPr>
          <p:nvPr/>
        </p:nvSpPr>
        <p:spPr bwMode="auto">
          <a:xfrm>
            <a:off x="786765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389688" y="4783138"/>
            <a:ext cx="1350962" cy="1238250"/>
            <a:chOff x="5940152" y="2922631"/>
            <a:chExt cx="1351302" cy="1238106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940152" y="3198802"/>
              <a:ext cx="1351302" cy="961935"/>
              <a:chOff x="5727827" y="4994212"/>
              <a:chExt cx="1351302" cy="961935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961935"/>
                <a:chOff x="4674047" y="4067093"/>
                <a:chExt cx="1351302" cy="961935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3499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8449" name="Gerade Verbindung 4"/>
          <p:cNvCxnSpPr>
            <a:cxnSpLocks noChangeShapeType="1"/>
          </p:cNvCxnSpPr>
          <p:nvPr/>
        </p:nvCxnSpPr>
        <p:spPr bwMode="auto">
          <a:xfrm>
            <a:off x="60118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Gerade Verbindung 4"/>
          <p:cNvCxnSpPr>
            <a:cxnSpLocks noChangeShapeType="1"/>
          </p:cNvCxnSpPr>
          <p:nvPr/>
        </p:nvCxnSpPr>
        <p:spPr bwMode="auto">
          <a:xfrm>
            <a:off x="57959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sp>
        <p:nvSpPr>
          <p:cNvPr id="19461" name="Textfeld 5"/>
          <p:cNvSpPr txBox="1">
            <a:spLocks noChangeArrowheads="1"/>
          </p:cNvSpPr>
          <p:nvPr/>
        </p:nvSpPr>
        <p:spPr bwMode="auto">
          <a:xfrm>
            <a:off x="7886700" y="1546225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716588" y="3908425"/>
            <a:ext cx="1728787" cy="1795463"/>
            <a:chOff x="5567053" y="4676179"/>
            <a:chExt cx="1728626" cy="1795745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567053" y="4709964"/>
              <a:ext cx="1728626" cy="1761960"/>
              <a:chOff x="4513273" y="3782845"/>
              <a:chExt cx="1728626" cy="1761960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513273" y="4679060"/>
                <a:ext cx="1728626" cy="8657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/>
                  <a:t>Maschinen-code (</a:t>
                </a:r>
                <a:r>
                  <a:rPr lang="de-DE" altLang="de-DE" sz="1800" b="0" i="1"/>
                  <a:t>main.exe)</a:t>
                </a:r>
                <a:endParaRPr lang="de-DE" altLang="de-DE" sz="1800" b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916238" y="3919538"/>
            <a:ext cx="1350962" cy="1495425"/>
            <a:chOff x="5940152" y="2922631"/>
            <a:chExt cx="1351302" cy="1495669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940152" y="3198802"/>
              <a:ext cx="1351302" cy="1219498"/>
              <a:chOff x="5727827" y="4994212"/>
              <a:chExt cx="1351302" cy="1219498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727827" y="4994212"/>
                <a:ext cx="1351302" cy="1219498"/>
                <a:chOff x="4674047" y="4067093"/>
                <a:chExt cx="1351302" cy="1219498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674047" y="4679060"/>
                  <a:ext cx="1351302" cy="6075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/>
                    <a:t>(</a:t>
                  </a:r>
                  <a:r>
                    <a:rPr lang="de-DE" altLang="de-DE" sz="1800" b="0" i="1"/>
                    <a:t>Building.o</a:t>
                  </a:r>
                  <a:r>
                    <a:rPr lang="de-DE" altLang="de-DE" sz="1800" b="0"/>
                    <a:t>)</a:t>
                  </a:r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090738"/>
            <a:ext cx="2940050" cy="6032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981075"/>
            <a:ext cx="3970338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wird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4643438" y="4467225"/>
            <a:ext cx="3889375" cy="1300163"/>
          </a:xfrm>
          <a:prstGeom prst="wedgeRoundRectCallout">
            <a:avLst>
              <a:gd name="adj1" fmla="val -38337"/>
              <a:gd name="adj2" fmla="val -282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Präprozessor kann viel mehr, aber seine Verwendung für C++-Programme (über das gezeigte hinaus) ist </a:t>
            </a:r>
            <a:r>
              <a:rPr lang="de-DE" b="1" dirty="0">
                <a:solidFill>
                  <a:schemeClr val="bg1"/>
                </a:solidFill>
              </a:rPr>
              <a:t>weder notwendig noch zu empfehlen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Spaß mit dem Präprozessor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Keyword </a:t>
            </a:r>
            <a:r>
              <a:rPr lang="de-DE" i="1" dirty="0" err="1" smtClean="0"/>
              <a:t>return</a:t>
            </a:r>
            <a:r>
              <a:rPr lang="de-DE" dirty="0" smtClean="0"/>
              <a:t> neu definieren: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>:</a:t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716016" y="836711"/>
            <a:ext cx="3096344" cy="483919"/>
          </a:xfrm>
          <a:prstGeom prst="wedgeRoundRectCallout">
            <a:avLst>
              <a:gd name="adj1" fmla="val -60167"/>
              <a:gd name="adj2" fmla="val 9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Do not </a:t>
            </a:r>
            <a:r>
              <a:rPr lang="de-DE" b="1" dirty="0" err="1" smtClean="0">
                <a:solidFill>
                  <a:schemeClr val="bg1"/>
                </a:solidFill>
              </a:rPr>
              <a:t>try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8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Stimmt es wirklich, dass Java „plattformunabhängig“ ist und C++ nicht?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468313" y="3141663"/>
            <a:ext cx="46799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möglich, dass man erfolgreich kompilieren aber nicht linken kann?  Wie?</a:t>
            </a:r>
          </a:p>
        </p:txBody>
      </p:sp>
      <p:sp>
        <p:nvSpPr>
          <p:cNvPr id="21510" name="Textfeld 6"/>
          <p:cNvSpPr txBox="1">
            <a:spLocks noChangeArrowheads="1"/>
          </p:cNvSpPr>
          <p:nvPr/>
        </p:nvSpPr>
        <p:spPr bwMode="auto">
          <a:xfrm>
            <a:off x="468313" y="4189413"/>
            <a:ext cx="514826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der Präprozessor wirklich „böse“? Wieso? </a:t>
            </a:r>
            <a:br>
              <a:rPr lang="de-DE" altLang="de-DE" sz="1800" b="0"/>
            </a:br>
            <a:r>
              <a:rPr lang="de-DE" altLang="de-DE" sz="1800" b="0"/>
              <a:t>Ist dies bei allen Sprachen der Fall?</a:t>
            </a:r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Systemstart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684213" y="2579688"/>
            <a:ext cx="4572000" cy="198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Name: elevator-example-lecture.cpp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//====================================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b="0" dirty="0" smtClean="0">
                <a:latin typeface="Consolas" pitchFamily="49" charset="0"/>
              </a:rPr>
              <a:t/>
            </a:r>
            <a:br>
              <a:rPr lang="de-DE" altLang="de-DE" sz="1200" b="0" dirty="0" smtClean="0"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main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int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argc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char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** </a:t>
            </a:r>
            <a:r>
              <a:rPr lang="de-DE" altLang="de-DE" sz="1200" b="0" dirty="0" err="1" smtClean="0">
                <a:solidFill>
                  <a:srgbClr val="3F7F5F"/>
                </a:solidFill>
                <a:latin typeface="Consolas" pitchFamily="49" charset="0"/>
              </a:rPr>
              <a:t>argv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) 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3556" name="Abgerundetes Rechteck 4"/>
          <p:cNvSpPr>
            <a:spLocks noChangeArrowheads="1"/>
          </p:cNvSpPr>
          <p:nvPr/>
        </p:nvSpPr>
        <p:spPr bwMode="auto">
          <a:xfrm>
            <a:off x="6372225" y="1989138"/>
            <a:ext cx="1944688" cy="3743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46529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58" name="Gerade Verbindung 6"/>
          <p:cNvCxnSpPr>
            <a:cxnSpLocks noChangeShapeType="1"/>
          </p:cNvCxnSpPr>
          <p:nvPr/>
        </p:nvCxnSpPr>
        <p:spPr bwMode="auto">
          <a:xfrm>
            <a:off x="6588125" y="459581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Gerade Verbindung 7"/>
          <p:cNvCxnSpPr>
            <a:cxnSpLocks noChangeShapeType="1"/>
          </p:cNvCxnSpPr>
          <p:nvPr/>
        </p:nvCxnSpPr>
        <p:spPr bwMode="auto">
          <a:xfrm>
            <a:off x="6588125" y="3141663"/>
            <a:ext cx="151288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bgerundete rechteckige Legende 23"/>
          <p:cNvSpPr/>
          <p:nvPr/>
        </p:nvSpPr>
        <p:spPr>
          <a:xfrm>
            <a:off x="4128605" y="3456078"/>
            <a:ext cx="3313112" cy="1192212"/>
          </a:xfrm>
          <a:prstGeom prst="wedgeRoundRectCallout">
            <a:avLst>
              <a:gd name="adj1" fmla="val -64218"/>
              <a:gd name="adj2" fmla="val -20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Main-Funktion</a:t>
            </a:r>
            <a:r>
              <a:rPr lang="de-DE" dirty="0">
                <a:solidFill>
                  <a:schemeClr val="bg1"/>
                </a:solidFill>
              </a:rPr>
              <a:t> entspricht Main-Methode in Java (Argumente auch möglich aber nicht nötig)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1043608" y="4934744"/>
            <a:ext cx="4429125" cy="1192212"/>
          </a:xfrm>
          <a:prstGeom prst="wedgeRoundRectCallout">
            <a:avLst>
              <a:gd name="adj1" fmla="val -34994"/>
              <a:gd name="adj2" fmla="val -86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Rückgabewert nötig</a:t>
            </a:r>
            <a:r>
              <a:rPr lang="de-DE" dirty="0">
                <a:solidFill>
                  <a:schemeClr val="bg1"/>
                </a:solidFill>
              </a:rPr>
              <a:t> (implizit 0 für „alles ordnungsgemäß durchgelaufen“), zumindest bei </a:t>
            </a:r>
            <a:r>
              <a:rPr lang="de-DE" i="1" dirty="0" err="1">
                <a:solidFill>
                  <a:schemeClr val="bg1"/>
                </a:solidFill>
              </a:rPr>
              <a:t>gcc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3562" name="Gleichschenkliges Dreieck 9"/>
          <p:cNvSpPr>
            <a:spLocks noChangeArrowheads="1"/>
          </p:cNvSpPr>
          <p:nvPr/>
        </p:nvSpPr>
        <p:spPr bwMode="auto">
          <a:xfrm>
            <a:off x="6088063" y="1628775"/>
            <a:ext cx="2493962" cy="3603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917032" y="1538288"/>
            <a:ext cx="2905919" cy="901700"/>
          </a:xfrm>
          <a:prstGeom prst="wedgeRoundRectCallout">
            <a:avLst>
              <a:gd name="adj1" fmla="val -45673"/>
              <a:gd name="adj2" fmla="val 72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Viele Beispiele der Vorlesung sind im SVN-Repository.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mehr als 2 Kontrollen fehlt (egal wieso),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/>
              <a:t>roland.kluge@es.tu</a:t>
            </a:r>
            <a:r>
              <a:rPr lang="de-DE" dirty="0" smtClean="0"/>
              <a:t>...),</a:t>
            </a:r>
            <a:br>
              <a:rPr lang="de-DE" dirty="0" smtClean="0"/>
            </a:br>
            <a:r>
              <a:rPr lang="de-DE" dirty="0" smtClean="0"/>
              <a:t>Eugen Lutz, Matthias </a:t>
            </a:r>
            <a:r>
              <a:rPr lang="de-DE" dirty="0" err="1"/>
              <a:t>Gazzari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780928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31797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0" name="Gerade Verbindung 9"/>
          <p:cNvCxnSpPr>
            <a:cxnSpLocks noChangeShapeType="1"/>
          </p:cNvCxnSpPr>
          <p:nvPr/>
        </p:nvCxnSpPr>
        <p:spPr bwMode="auto">
          <a:xfrm>
            <a:off x="47164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3" y="1916113"/>
            <a:ext cx="13462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5732463"/>
            <a:ext cx="4537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Java vs. C++: Stärken und Schwächen?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812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077820" y="2941608"/>
            <a:ext cx="2736392" cy="62961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6077820" y="3852965"/>
            <a:ext cx="2736392" cy="55784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388827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Not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possible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Handled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by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Collector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!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dem</a:t>
            </a:r>
            <a:br>
              <a:rPr lang="de-DE" dirty="0" smtClean="0"/>
            </a:br>
            <a:r>
              <a:rPr lang="de-DE" dirty="0" smtClean="0"/>
              <a:t>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„Primitiv“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Stack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Objekt auf </a:t>
            </a:r>
            <a:br>
              <a:rPr lang="de-DE" dirty="0" smtClean="0"/>
            </a:br>
            <a:r>
              <a:rPr lang="de-DE" dirty="0" smtClean="0"/>
              <a:t>dem 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Heap</a:t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Speicherverwaltung übernimmt und auch noch so viel effizienter 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Eine</a:t>
            </a:r>
            <a:r>
              <a:rPr lang="de-DE" altLang="de-DE" b="1"/>
              <a:t> Variable</a:t>
            </a:r>
            <a:r>
              <a:rPr lang="de-DE" altLang="de-DE">
                <a:solidFill>
                  <a:srgbClr val="FF0000"/>
                </a:solidFill>
              </a:rPr>
              <a:t> </a:t>
            </a:r>
            <a:r>
              <a:rPr lang="de-DE" altLang="de-DE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/>
              <a:t>Der </a:t>
            </a:r>
            <a:r>
              <a:rPr lang="de-DE" altLang="de-DE" b="1"/>
              <a:t>Typ einer Variable </a:t>
            </a:r>
            <a:r>
              <a:rPr lang="de-DE" altLang="de-DE"/>
              <a:t>bestimmt die Größe des reservierten Speicherplatzes und die Interpretation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7666038" y="4034666"/>
            <a:ext cx="1116012" cy="506785"/>
          </a:xfrm>
          <a:prstGeom prst="wedgeRoundRectCallout">
            <a:avLst>
              <a:gd name="adj1" fmla="val -98951"/>
              <a:gd name="adj2" fmla="val 836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32 Bit-Format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13.10.2014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</a:p>
          <a:p>
            <a:pPr marL="0" indent="0">
              <a:buNone/>
            </a:pPr>
            <a:r>
              <a:rPr lang="de-DE" altLang="de-DE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Vorbereitung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457200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br>
              <a:rPr lang="de-DE" altLang="de-DE" sz="1800" b="0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192837" y="378904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1692275" y="4927600"/>
            <a:ext cx="293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 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 iP  &lt;&lt; endl;	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 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*iP  &lt;&lt; endl;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 &lt;&lt; &amp;iP  &lt;&lt; endl;</a:t>
            </a:r>
            <a:endParaRPr lang="de-DE" altLang="de-DE" sz="1600" b="0" i="1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&lt;</a:t>
            </a:r>
            <a:r>
              <a:rPr lang="en-US" dirty="0" err="1" smtClean="0"/>
              <a:t>cstddef</a:t>
            </a:r>
            <a:r>
              <a:rPr lang="en-US" dirty="0" smtClean="0"/>
              <a:t>&gt;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C++11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NULL vs. 0 vs. 0x00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“Mein </a:t>
            </a:r>
            <a:r>
              <a:rPr lang="en-US" dirty="0" err="1" smtClean="0"/>
              <a:t>größter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6659340" y="1484313"/>
            <a:ext cx="223224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endParaRPr lang="en-US" sz="8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Was heißt </a:t>
            </a:r>
            <a:r>
              <a:rPr lang="de-DE" altLang="de-DE" i="1" dirty="0" err="1" smtClean="0"/>
              <a:t>char</a:t>
            </a:r>
            <a:r>
              <a:rPr lang="de-DE" altLang="de-DE" i="1" dirty="0" smtClean="0"/>
              <a:t>** </a:t>
            </a:r>
            <a:r>
              <a:rPr lang="de-DE" altLang="de-DE" i="1" dirty="0" err="1" smtClean="0"/>
              <a:t>argv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r>
              <a:rPr lang="de-DE" dirty="0" smtClean="0"/>
              <a:t>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15401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17560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19719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21878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447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46067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6765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8924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11083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132427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24053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26212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28371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30530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32689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348486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37007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3916664" y="2981886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41325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43484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456436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2300807" y="2360189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440" y="2192310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1002807" y="2319105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015849" y="2166130"/>
            <a:ext cx="22156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 /</a:t>
            </a:r>
            <a:br>
              <a:rPr lang="de-DE" altLang="de-DE" sz="1600" b="0" dirty="0" smtClean="0"/>
            </a:br>
            <a:r>
              <a:rPr lang="de-DE" altLang="de-DE" sz="1600" b="0" dirty="0" smtClean="0"/>
              <a:t>              </a:t>
            </a: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[1] </a:t>
            </a:r>
            <a:endParaRPr lang="de-DE" altLang="de-DE" sz="1600" b="0" dirty="0"/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746863" y="3126348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2264</a:t>
            </a:r>
            <a:endParaRPr lang="de-DE" altLang="de-DE" sz="1800" b="0" i="1" dirty="0"/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19416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4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21575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23734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2589363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28068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3022750" y="36295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4590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6749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8908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1106789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13242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1540177" y="3604186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43189" y="3604186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17857" y="4455303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656453" y="4494648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30598" y="4729659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69" name="Rectangle 19"/>
          <p:cNvSpPr>
            <a:spLocks noChangeArrowheads="1"/>
          </p:cNvSpPr>
          <p:nvPr/>
        </p:nvSpPr>
        <p:spPr bwMode="auto">
          <a:xfrm>
            <a:off x="60765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0" name="Rectangle 20"/>
          <p:cNvSpPr>
            <a:spLocks noChangeArrowheads="1"/>
          </p:cNvSpPr>
          <p:nvPr/>
        </p:nvSpPr>
        <p:spPr bwMode="auto">
          <a:xfrm>
            <a:off x="62924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1" name="Rectangle 21"/>
          <p:cNvSpPr>
            <a:spLocks noChangeArrowheads="1"/>
          </p:cNvSpPr>
          <p:nvPr/>
        </p:nvSpPr>
        <p:spPr bwMode="auto">
          <a:xfrm>
            <a:off x="65083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 useBgFill="1">
        <p:nvSpPr>
          <p:cNvPr id="72" name="Rectangle 22"/>
          <p:cNvSpPr>
            <a:spLocks noChangeArrowheads="1"/>
          </p:cNvSpPr>
          <p:nvPr/>
        </p:nvSpPr>
        <p:spPr bwMode="auto">
          <a:xfrm>
            <a:off x="67242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3" name="Rectangle 23"/>
          <p:cNvSpPr>
            <a:spLocks noChangeArrowheads="1"/>
          </p:cNvSpPr>
          <p:nvPr/>
        </p:nvSpPr>
        <p:spPr bwMode="auto">
          <a:xfrm>
            <a:off x="47811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4" name="Rectangle 24"/>
          <p:cNvSpPr>
            <a:spLocks noChangeArrowheads="1"/>
          </p:cNvSpPr>
          <p:nvPr/>
        </p:nvSpPr>
        <p:spPr bwMode="auto">
          <a:xfrm>
            <a:off x="4997057" y="2981886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5" name="Rectangle 25"/>
          <p:cNvSpPr>
            <a:spLocks noChangeArrowheads="1"/>
          </p:cNvSpPr>
          <p:nvPr/>
        </p:nvSpPr>
        <p:spPr bwMode="auto">
          <a:xfrm>
            <a:off x="52129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6" name="Rectangle 26"/>
          <p:cNvSpPr>
            <a:spLocks noChangeArrowheads="1"/>
          </p:cNvSpPr>
          <p:nvPr/>
        </p:nvSpPr>
        <p:spPr bwMode="auto">
          <a:xfrm>
            <a:off x="54288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56447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5860657" y="2981886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79" name="Rectangle 29"/>
          <p:cNvSpPr>
            <a:spLocks noChangeArrowheads="1"/>
          </p:cNvSpPr>
          <p:nvPr/>
        </p:nvSpPr>
        <p:spPr bwMode="auto">
          <a:xfrm>
            <a:off x="69417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0" name="Rectangle 30"/>
          <p:cNvSpPr>
            <a:spLocks noChangeArrowheads="1"/>
          </p:cNvSpPr>
          <p:nvPr/>
        </p:nvSpPr>
        <p:spPr bwMode="auto">
          <a:xfrm>
            <a:off x="7157644" y="2981886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7373544" y="2981886"/>
            <a:ext cx="217488" cy="647700"/>
          </a:xfrm>
          <a:prstGeom prst="rect">
            <a:avLst/>
          </a:prstGeom>
          <a:solidFill>
            <a:srgbClr val="FDCA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" name="Rectangle 32"/>
          <p:cNvSpPr>
            <a:spLocks noChangeArrowheads="1"/>
          </p:cNvSpPr>
          <p:nvPr/>
        </p:nvSpPr>
        <p:spPr bwMode="auto">
          <a:xfrm>
            <a:off x="75894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3" name="Rectangle 33"/>
          <p:cNvSpPr>
            <a:spLocks noChangeArrowheads="1"/>
          </p:cNvSpPr>
          <p:nvPr/>
        </p:nvSpPr>
        <p:spPr bwMode="auto">
          <a:xfrm>
            <a:off x="78053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4" name="Rectangle 34"/>
          <p:cNvSpPr>
            <a:spLocks noChangeArrowheads="1"/>
          </p:cNvSpPr>
          <p:nvPr/>
        </p:nvSpPr>
        <p:spPr bwMode="auto">
          <a:xfrm>
            <a:off x="80212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82371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8453044" y="2981886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" name="Text Box 54"/>
          <p:cNvSpPr txBox="1">
            <a:spLocks noChangeArrowheads="1"/>
          </p:cNvSpPr>
          <p:nvPr/>
        </p:nvSpPr>
        <p:spPr bwMode="auto">
          <a:xfrm>
            <a:off x="3263136" y="3627257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93" name="Text Box 54"/>
          <p:cNvSpPr txBox="1">
            <a:spLocks noChangeArrowheads="1"/>
          </p:cNvSpPr>
          <p:nvPr/>
        </p:nvSpPr>
        <p:spPr bwMode="auto">
          <a:xfrm>
            <a:off x="3494727" y="3633261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7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181769" y="3136287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-</a:t>
            </a:r>
          </a:p>
        </p:txBody>
      </p:sp>
      <p:sp>
        <p:nvSpPr>
          <p:cNvPr id="94" name="Text Box 44"/>
          <p:cNvSpPr txBox="1">
            <a:spLocks noChangeArrowheads="1"/>
          </p:cNvSpPr>
          <p:nvPr/>
        </p:nvSpPr>
        <p:spPr bwMode="auto">
          <a:xfrm>
            <a:off x="5406794" y="3138121"/>
            <a:ext cx="261611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-</a:t>
            </a:r>
            <a:endParaRPr lang="de-DE" altLang="de-DE" sz="1800" b="0" dirty="0"/>
          </a:p>
        </p:txBody>
      </p:sp>
      <p:sp>
        <p:nvSpPr>
          <p:cNvPr id="95" name="Text Box 44"/>
          <p:cNvSpPr txBox="1">
            <a:spLocks noChangeArrowheads="1"/>
          </p:cNvSpPr>
          <p:nvPr/>
        </p:nvSpPr>
        <p:spPr bwMode="auto">
          <a:xfrm>
            <a:off x="5624609" y="3137242"/>
            <a:ext cx="2487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5833802" y="3137895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i</a:t>
            </a:r>
            <a:endParaRPr lang="de-DE" altLang="de-DE" sz="1800" b="0" dirty="0"/>
          </a:p>
        </p:txBody>
      </p:sp>
      <p:sp>
        <p:nvSpPr>
          <p:cNvPr id="97" name="Text Box 44"/>
          <p:cNvSpPr txBox="1">
            <a:spLocks noChangeArrowheads="1"/>
          </p:cNvSpPr>
          <p:nvPr/>
        </p:nvSpPr>
        <p:spPr bwMode="auto">
          <a:xfrm>
            <a:off x="6070687" y="3138329"/>
            <a:ext cx="235963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l</a:t>
            </a:r>
            <a:endParaRPr lang="de-DE" altLang="de-DE" sz="1800" b="0" dirty="0"/>
          </a:p>
        </p:txBody>
      </p:sp>
      <p:sp>
        <p:nvSpPr>
          <p:cNvPr id="98" name="Text Box 44"/>
          <p:cNvSpPr txBox="1">
            <a:spLocks noChangeArrowheads="1"/>
          </p:cNvSpPr>
          <p:nvPr/>
        </p:nvSpPr>
        <p:spPr bwMode="auto">
          <a:xfrm>
            <a:off x="6237085" y="3137995"/>
            <a:ext cx="31290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e</a:t>
            </a:r>
            <a:endParaRPr lang="de-DE" altLang="de-DE" sz="1800" b="0" dirty="0"/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7500623" y="313962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.</a:t>
            </a:r>
          </a:p>
        </p:txBody>
      </p:sp>
      <p:sp>
        <p:nvSpPr>
          <p:cNvPr id="100" name="Text Box 44"/>
          <p:cNvSpPr txBox="1">
            <a:spLocks noChangeArrowheads="1"/>
          </p:cNvSpPr>
          <p:nvPr/>
        </p:nvSpPr>
        <p:spPr bwMode="auto">
          <a:xfrm>
            <a:off x="7744884" y="3139295"/>
            <a:ext cx="34828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t</a:t>
            </a:r>
          </a:p>
        </p:txBody>
      </p:sp>
      <p:sp>
        <p:nvSpPr>
          <p:cNvPr id="101" name="Text Box 44"/>
          <p:cNvSpPr txBox="1">
            <a:spLocks noChangeArrowheads="1"/>
          </p:cNvSpPr>
          <p:nvPr/>
        </p:nvSpPr>
        <p:spPr bwMode="auto">
          <a:xfrm>
            <a:off x="7997142" y="3138203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x</a:t>
            </a:r>
          </a:p>
        </p:txBody>
      </p:sp>
      <p:sp>
        <p:nvSpPr>
          <p:cNvPr id="102" name="Text Box 44"/>
          <p:cNvSpPr txBox="1">
            <a:spLocks noChangeArrowheads="1"/>
          </p:cNvSpPr>
          <p:nvPr/>
        </p:nvSpPr>
        <p:spPr bwMode="auto">
          <a:xfrm>
            <a:off x="8211831" y="3138856"/>
            <a:ext cx="262642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t</a:t>
            </a:r>
            <a:endParaRPr lang="de-DE" altLang="de-DE" sz="1800" b="0" dirty="0"/>
          </a:p>
        </p:txBody>
      </p:sp>
      <p:sp>
        <p:nvSpPr>
          <p:cNvPr id="103" name="Text Box 44"/>
          <p:cNvSpPr txBox="1">
            <a:spLocks noChangeArrowheads="1"/>
          </p:cNvSpPr>
          <p:nvPr/>
        </p:nvSpPr>
        <p:spPr bwMode="auto">
          <a:xfrm>
            <a:off x="8363029" y="3137324"/>
            <a:ext cx="395650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9" name="Text Box 48"/>
          <p:cNvSpPr txBox="1">
            <a:spLocks noChangeArrowheads="1"/>
          </p:cNvSpPr>
          <p:nvPr/>
        </p:nvSpPr>
        <p:spPr bwMode="auto">
          <a:xfrm>
            <a:off x="2024173" y="3155107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2279</a:t>
            </a:r>
            <a:endParaRPr lang="de-DE" altLang="de-DE" sz="1800" b="0" i="1" dirty="0"/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892641" y="3159475"/>
            <a:ext cx="697627" cy="3499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smtClean="0"/>
              <a:t>2289</a:t>
            </a:r>
            <a:endParaRPr lang="de-DE" altLang="de-DE" sz="1800" b="0" i="1" dirty="0"/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51732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12" name="Text Box 50"/>
          <p:cNvSpPr txBox="1">
            <a:spLocks noChangeArrowheads="1"/>
          </p:cNvSpPr>
          <p:nvPr/>
        </p:nvSpPr>
        <p:spPr bwMode="auto">
          <a:xfrm>
            <a:off x="53891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0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3" name="Text Box 51"/>
          <p:cNvSpPr txBox="1">
            <a:spLocks noChangeArrowheads="1"/>
          </p:cNvSpPr>
          <p:nvPr/>
        </p:nvSpPr>
        <p:spPr bwMode="auto">
          <a:xfrm>
            <a:off x="5605070" y="3679142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8</a:t>
            </a:r>
            <a:endParaRPr lang="de-DE" altLang="de-DE" sz="1000" b="0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1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14" name="Text Box 52"/>
          <p:cNvSpPr txBox="1">
            <a:spLocks noChangeArrowheads="1"/>
          </p:cNvSpPr>
          <p:nvPr/>
        </p:nvSpPr>
        <p:spPr bwMode="auto">
          <a:xfrm>
            <a:off x="5820970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5" name="Text Box 53"/>
          <p:cNvSpPr txBox="1">
            <a:spLocks noChangeArrowheads="1"/>
          </p:cNvSpPr>
          <p:nvPr/>
        </p:nvSpPr>
        <p:spPr bwMode="auto">
          <a:xfrm>
            <a:off x="60384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6" name="Text Box 54"/>
          <p:cNvSpPr txBox="1">
            <a:spLocks noChangeArrowheads="1"/>
          </p:cNvSpPr>
          <p:nvPr/>
        </p:nvSpPr>
        <p:spPr bwMode="auto">
          <a:xfrm>
            <a:off x="6254357" y="3679142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>
            <a:off x="7555113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/>
              <a:t>0</a:t>
            </a:r>
          </a:p>
        </p:txBody>
      </p:sp>
      <p:sp>
        <p:nvSpPr>
          <p:cNvPr id="118" name="Text Box 53"/>
          <p:cNvSpPr txBox="1">
            <a:spLocks noChangeArrowheads="1"/>
          </p:cNvSpPr>
          <p:nvPr/>
        </p:nvSpPr>
        <p:spPr bwMode="auto">
          <a:xfrm>
            <a:off x="7772600" y="366765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9" name="Text Box 54"/>
          <p:cNvSpPr txBox="1">
            <a:spLocks noChangeArrowheads="1"/>
          </p:cNvSpPr>
          <p:nvPr/>
        </p:nvSpPr>
        <p:spPr bwMode="auto">
          <a:xfrm>
            <a:off x="7988500" y="3667650"/>
            <a:ext cx="2600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0" name="Text Box 54"/>
          <p:cNvSpPr txBox="1">
            <a:spLocks noChangeArrowheads="1"/>
          </p:cNvSpPr>
          <p:nvPr/>
        </p:nvSpPr>
        <p:spPr bwMode="auto">
          <a:xfrm>
            <a:off x="8228886" y="3665321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21" name="Text Box 54"/>
          <p:cNvSpPr txBox="1">
            <a:spLocks noChangeArrowheads="1"/>
          </p:cNvSpPr>
          <p:nvPr/>
        </p:nvSpPr>
        <p:spPr bwMode="auto">
          <a:xfrm>
            <a:off x="8460477" y="3671325"/>
            <a:ext cx="255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>
                <a:solidFill>
                  <a:schemeClr val="bg2"/>
                </a:solidFill>
              </a:rPr>
              <a:t>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 dirty="0" smtClean="0">
                <a:solidFill>
                  <a:schemeClr val="bg2"/>
                </a:solidFill>
              </a:rPr>
              <a:t>4</a:t>
            </a:r>
            <a:endParaRPr lang="de-DE" altLang="de-DE" sz="1000" b="0" i="1" dirty="0">
              <a:solidFill>
                <a:schemeClr val="bg2"/>
              </a:solidFill>
            </a:endParaRPr>
          </a:p>
        </p:txBody>
      </p:sp>
      <p:sp>
        <p:nvSpPr>
          <p:cNvPr id="122" name="Text Box 43"/>
          <p:cNvSpPr txBox="1">
            <a:spLocks noChangeArrowheads="1"/>
          </p:cNvSpPr>
          <p:nvPr/>
        </p:nvSpPr>
        <p:spPr bwMode="auto">
          <a:xfrm>
            <a:off x="636258" y="2232963"/>
            <a:ext cx="1200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**</a:t>
            </a:r>
            <a:r>
              <a:rPr lang="de-DE" altLang="de-DE" sz="1600" b="0" dirty="0" err="1" smtClean="0"/>
              <a:t>argv</a:t>
            </a:r>
            <a:endParaRPr lang="de-DE" altLang="de-DE" sz="1600" b="0" dirty="0"/>
          </a:p>
        </p:txBody>
      </p:sp>
      <p:sp>
        <p:nvSpPr>
          <p:cNvPr id="123" name="AutoShape 40"/>
          <p:cNvSpPr>
            <a:spLocks/>
          </p:cNvSpPr>
          <p:nvPr/>
        </p:nvSpPr>
        <p:spPr bwMode="auto">
          <a:xfrm rot="5400000">
            <a:off x="3155979" y="2363534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5" name="AutoShape 40"/>
          <p:cNvSpPr>
            <a:spLocks/>
          </p:cNvSpPr>
          <p:nvPr/>
        </p:nvSpPr>
        <p:spPr bwMode="auto">
          <a:xfrm rot="5400000">
            <a:off x="5213794" y="2684429"/>
            <a:ext cx="218171" cy="20878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26" name="Text Box 43"/>
          <p:cNvSpPr txBox="1">
            <a:spLocks noChangeArrowheads="1"/>
          </p:cNvSpPr>
          <p:nvPr/>
        </p:nvSpPr>
        <p:spPr bwMode="auto">
          <a:xfrm>
            <a:off x="5069730" y="2364219"/>
            <a:ext cx="1585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char</a:t>
            </a:r>
            <a:r>
              <a:rPr lang="de-DE" altLang="de-DE" sz="1600" b="0" dirty="0" smtClean="0"/>
              <a:t> </a:t>
            </a:r>
            <a:r>
              <a:rPr lang="de-DE" altLang="de-DE" sz="1600" b="0" dirty="0" err="1" smtClean="0"/>
              <a:t>argv</a:t>
            </a:r>
            <a:r>
              <a:rPr lang="de-DE" altLang="de-DE" sz="1600" b="0" dirty="0" smtClean="0"/>
              <a:t>[0][0]</a:t>
            </a:r>
            <a:endParaRPr lang="de-DE" altLang="de-DE" sz="1600" b="0" dirty="0"/>
          </a:p>
        </p:txBody>
      </p:sp>
      <p:sp>
        <p:nvSpPr>
          <p:cNvPr id="127" name="Text Box 41"/>
          <p:cNvSpPr txBox="1">
            <a:spLocks noChangeArrowheads="1"/>
          </p:cNvSpPr>
          <p:nvPr/>
        </p:nvSpPr>
        <p:spPr bwMode="auto">
          <a:xfrm>
            <a:off x="7816165" y="2156326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sz="1600" b="0" dirty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074737" y="5488973"/>
            <a:ext cx="2670175" cy="781759"/>
          </a:xfrm>
          <a:prstGeom prst="wedgeRoundRectCallout">
            <a:avLst>
              <a:gd name="adj1" fmla="val -57864"/>
              <a:gd name="adj2" fmla="val -9183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 smtClean="0">
                <a:solidFill>
                  <a:schemeClr val="bg1"/>
                </a:solidFill>
              </a:rPr>
              <a:t>char</a:t>
            </a:r>
            <a:r>
              <a:rPr lang="de-DE" b="1" i="1" dirty="0" smtClean="0">
                <a:solidFill>
                  <a:schemeClr val="bg1"/>
                </a:solidFill>
              </a:rPr>
              <a:t>*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6429715" y="3137995"/>
            <a:ext cx="377027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\0</a:t>
            </a:r>
            <a:endParaRPr lang="de-DE" altLang="de-DE" sz="1800" b="0" dirty="0"/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7281809" y="3139669"/>
            <a:ext cx="391108" cy="34996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f</a:t>
            </a:r>
            <a:endParaRPr lang="de-DE" altLang="de-DE" sz="1800" b="0" dirty="0"/>
          </a:p>
        </p:txBody>
      </p:sp>
      <p:sp>
        <p:nvSpPr>
          <p:cNvPr id="105" name="Text Box 52"/>
          <p:cNvSpPr txBox="1">
            <a:spLocks noChangeArrowheads="1"/>
          </p:cNvSpPr>
          <p:nvPr/>
        </p:nvSpPr>
        <p:spPr bwMode="auto">
          <a:xfrm>
            <a:off x="7342663" y="3682709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 dirty="0"/>
              <a:t>9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1510800" y="5860235"/>
            <a:ext cx="2670175" cy="453686"/>
          </a:xfrm>
          <a:prstGeom prst="wedgeRoundRectCallout">
            <a:avLst>
              <a:gd name="adj1" fmla="val -39600"/>
              <a:gd name="adj2" fmla="val -915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Generischer Pointer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1287" grpId="0" animBg="1"/>
      <p:bldP spid="11288" grpId="0" animBg="1"/>
      <p:bldP spid="11289" grpId="0" animBg="1"/>
      <p:bldP spid="11290" grpId="0" animBg="1"/>
      <p:bldP spid="11291" grpId="0" animBg="1"/>
      <p:bldP spid="11292" grpId="0" animBg="1"/>
      <p:bldP spid="11293" grpId="0" animBg="1"/>
      <p:bldP spid="11294" grpId="0" animBg="1"/>
      <p:bldP spid="11295" grpId="0" animBg="1"/>
      <p:bldP spid="11296" grpId="0" animBg="1"/>
      <p:bldP spid="11297" grpId="0" animBg="1"/>
      <p:bldP spid="11298" grpId="0"/>
      <p:bldP spid="11299" grpId="0" animBg="1"/>
      <p:bldP spid="11300" grpId="0"/>
      <p:bldP spid="11305" grpId="0" animBg="1"/>
      <p:bldP spid="11306" grpId="0"/>
      <p:bldP spid="11307" grpId="0"/>
      <p:bldP spid="11308" grpId="0"/>
      <p:bldP spid="11309" grpId="0"/>
      <p:bldP spid="11310" grpId="0"/>
      <p:bldP spid="11311" grpId="0"/>
      <p:bldP spid="11314" grpId="0"/>
      <p:bldP spid="11315" grpId="0"/>
      <p:bldP spid="11316" grpId="0"/>
      <p:bldP spid="11317" grpId="0"/>
      <p:bldP spid="11318" grpId="0"/>
      <p:bldP spid="11319" grpId="0"/>
      <p:bldP spid="11320" grpId="0"/>
      <p:bldP spid="1133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2" grpId="0"/>
      <p:bldP spid="93" grpId="0"/>
      <p:bldP spid="11301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 animBg="1"/>
      <p:bldP spid="125" grpId="0" animBg="1"/>
      <p:bldP spid="126" grpId="0"/>
      <p:bldP spid="127" grpId="0"/>
      <p:bldP spid="131" grpId="0" animBg="1"/>
      <p:bldP spid="133" grpId="0"/>
      <p:bldP spid="104" grpId="0"/>
      <p:bldP spid="105" grpId="0"/>
      <p:bldP spid="10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Braucht man wirklich Zeiger?  Wieso kann man nicht einfach nur normale Variablen verwenden?  Wäre doch viel einfacher, oder?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662463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1817466" y="3770597"/>
            <a:ext cx="2211618" cy="822649"/>
          </a:xfrm>
          <a:prstGeom prst="wedgeRoundRectCallout">
            <a:avLst>
              <a:gd name="adj1" fmla="val -66624"/>
              <a:gd name="adj2" fmla="val -239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6427291" y="3931232"/>
            <a:ext cx="2432471" cy="831290"/>
          </a:xfrm>
          <a:prstGeom prst="wedgeRoundRectCallout">
            <a:avLst>
              <a:gd name="adj1" fmla="val -90129"/>
              <a:gd name="adj2" fmla="val -182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 smtClean="0"/>
              <a:t>alias auf eine Variable</a:t>
            </a:r>
            <a:r>
              <a:rPr lang="de-DE" altLang="de-DE" dirty="0" smtClean="0"/>
              <a:t>, </a:t>
            </a:r>
            <a:r>
              <a:rPr lang="de-DE" altLang="de-DE" dirty="0"/>
              <a:t>der automatisch </a:t>
            </a:r>
            <a:r>
              <a:rPr lang="de-DE" altLang="de-DE" dirty="0" err="1"/>
              <a:t>dereferenziert</a:t>
            </a:r>
            <a:r>
              <a:rPr lang="de-DE" altLang="de-DE" dirty="0"/>
              <a:t> </a:t>
            </a:r>
            <a:r>
              <a:rPr lang="de-DE" altLang="de-DE" dirty="0" smtClean="0"/>
              <a:t>wird. Sie verhält sich wie ein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ich konsequent </a:t>
            </a:r>
            <a:r>
              <a:rPr lang="de-DE" altLang="de-DE" sz="1800" i="1"/>
              <a:t>const</a:t>
            </a:r>
            <a:r>
              <a:rPr lang="de-DE" altLang="de-DE" sz="1800" b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Wann soll ich </a:t>
            </a:r>
            <a:r>
              <a:rPr lang="de-DE" altLang="de-DE" sz="1800" i="1"/>
              <a:t>const</a:t>
            </a:r>
            <a:r>
              <a:rPr lang="de-DE" altLang="de-DE" sz="1800" b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/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i="1" dirty="0" err="1" smtClean="0"/>
              <a:t>const</a:t>
            </a:r>
            <a:r>
              <a:rPr lang="de-DE" altLang="de-DE" sz="2000" dirty="0" smtClean="0"/>
              <a:t> 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Objektorientierung mit </a:t>
            </a:r>
            <a:r>
              <a:rPr lang="de-DE" altLang="de-DE" i="1" dirty="0" err="1" smtClean="0"/>
              <a:t>const</a:t>
            </a:r>
            <a:endParaRPr lang="de-DE" altLang="de-DE" i="1" dirty="0" smtClean="0"/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902200" y="2205038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662363" y="5684838"/>
            <a:ext cx="361791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Übersicht – Wo kann </a:t>
            </a:r>
            <a:r>
              <a:rPr lang="de-DE" altLang="de-DE" i="1" dirty="0" err="1" smtClean="0"/>
              <a:t>const</a:t>
            </a:r>
            <a:r>
              <a:rPr lang="de-DE" altLang="de-DE" i="1" dirty="0" smtClean="0"/>
              <a:t> </a:t>
            </a:r>
            <a:r>
              <a:rPr lang="de-DE" altLang="de-DE" dirty="0" smtClean="0"/>
              <a:t>auftauchen?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person);</a:t>
            </a: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Übung (nachmittags) 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Virtuelle Maschine: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Eigenes Projekt 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dirty="0" smtClean="0"/>
              <a:t>Fachliche Fragen 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Asteristk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 dirty="0" smtClean="0"/>
              <a:t>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dirty="0" smtClean="0"/>
              <a:t>) 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r>
              <a:rPr lang="en-US" dirty="0"/>
              <a:t>, </a:t>
            </a:r>
            <a:r>
              <a:rPr lang="en-US" dirty="0" err="1"/>
              <a:t>Destruktor</a:t>
            </a:r>
            <a:r>
              <a:rPr lang="en-US" dirty="0"/>
              <a:t> und Copy-</a:t>
            </a:r>
            <a:r>
              <a:rPr lang="en-US" dirty="0" err="1"/>
              <a:t>Konstruktor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343840" y="5297268"/>
            <a:ext cx="4592637" cy="1012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355576" y="3728690"/>
            <a:ext cx="4591050" cy="1441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355976" y="1866900"/>
            <a:ext cx="4449763" cy="1631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</a:t>
            </a:r>
            <a:r>
              <a:rPr lang="de-DE" altLang="de-DE" dirty="0" err="1" smtClean="0"/>
              <a:t>Destruktor</a:t>
            </a:r>
            <a:r>
              <a:rPr lang="de-DE" altLang="de-DE" dirty="0" smtClean="0"/>
              <a:t>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Rechteck 5"/>
          <p:cNvSpPr/>
          <p:nvPr/>
        </p:nvSpPr>
        <p:spPr>
          <a:xfrm>
            <a:off x="539552" y="2788078"/>
            <a:ext cx="4572000" cy="23820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83968" y="1866900"/>
            <a:ext cx="4572000" cy="444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1187624" y="1711325"/>
            <a:ext cx="2784301" cy="842963"/>
          </a:xfrm>
          <a:prstGeom prst="wedgeRoundRectCallout">
            <a:avLst>
              <a:gd name="adj1" fmla="val 73979"/>
              <a:gd name="adj2" fmla="val 2322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4980561"/>
            <a:ext cx="2292350" cy="633412"/>
          </a:xfrm>
          <a:prstGeom prst="wedgeRoundRectCallout">
            <a:avLst>
              <a:gd name="adj1" fmla="val 65793"/>
              <a:gd name="adj2" fmla="val -11910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774611"/>
            <a:ext cx="2292350" cy="633413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Destruktor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902200" y="3992563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91088" y="3556000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33350" y="1898650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/>
              <a:t>Parameter werden in C++ </a:t>
            </a:r>
            <a:r>
              <a:rPr lang="de-DE" altLang="de-DE" sz="2200"/>
              <a:t>immer</a:t>
            </a:r>
            <a:r>
              <a:rPr lang="de-DE" altLang="de-DE" sz="2200" b="0"/>
              <a:t> per Wert übergeben (</a:t>
            </a:r>
            <a:r>
              <a:rPr lang="de-DE" altLang="de-DE" sz="2200"/>
              <a:t>Call by Value</a:t>
            </a:r>
            <a:r>
              <a:rPr lang="de-DE" altLang="de-DE" sz="2200" b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250825" y="2852738"/>
            <a:ext cx="4572000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cxnSp>
        <p:nvCxnSpPr>
          <p:cNvPr id="20487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48263" y="2997200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1244047" y="5368879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659438" y="537368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cxnSp>
        <p:nvCxnSpPr>
          <p:cNvPr id="21508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169180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319088" y="2936875"/>
            <a:ext cx="45720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4949825" y="3860800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92725" y="2797175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323974" y="2965256"/>
            <a:ext cx="5184130" cy="284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cxnSp>
        <p:nvCxnSpPr>
          <p:cNvPr id="22533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301207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104663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58775" y="2924944"/>
            <a:ext cx="5436096" cy="26110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-38100" y="170021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cxnSp>
        <p:nvCxnSpPr>
          <p:cNvPr id="23557" name="Gerade Verbindung 48"/>
          <p:cNvCxnSpPr>
            <a:cxnSpLocks noChangeShapeType="1"/>
          </p:cNvCxnSpPr>
          <p:nvPr/>
        </p:nvCxnSpPr>
        <p:spPr bwMode="auto">
          <a:xfrm>
            <a:off x="5435600" y="2708275"/>
            <a:ext cx="0" cy="338455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132388" y="407352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5867400" y="3860800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</a:t>
            </a:r>
            <a:r>
              <a:rPr lang="de-DE" b="0" dirty="0" err="1" smtClean="0"/>
              <a:t>Kopierkonstruktor</a:t>
            </a:r>
            <a:r>
              <a:rPr lang="de-DE" b="0" dirty="0" smtClean="0"/>
              <a:t> gibt es auch noch eine andere Art, den Zustand eines Objektes zu übertragen: den </a:t>
            </a:r>
            <a:r>
              <a:rPr lang="de-DE" dirty="0" smtClean="0"/>
              <a:t>Zuweisungs-</a:t>
            </a:r>
            <a:r>
              <a:rPr lang="de-DE" b="0" dirty="0" smtClean="0"/>
              <a:t> oder </a:t>
            </a:r>
            <a:r>
              <a:rPr lang="de-DE" dirty="0" err="1" smtClean="0"/>
              <a:t>Assignment</a:t>
            </a:r>
            <a:r>
              <a:rPr lang="de-DE" dirty="0" smtClean="0"/>
              <a:t> 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289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?</a:t>
            </a:r>
            <a:endParaRPr lang="de-DE" altLang="de-DE" sz="4000" b="1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/>
              <a:t>!</a:t>
            </a:r>
            <a:endParaRPr lang="de-DE" alt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1" grpId="0" animBg="1"/>
      <p:bldP spid="12" grpId="0"/>
      <p:bldP spid="14" grpId="0" animBg="1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600" kern="0" dirty="0" smtClean="0"/>
              <a:t>Beispiel</a:t>
            </a:r>
            <a:r>
              <a:rPr lang="de-DE" sz="1600" b="0" kern="0" dirty="0" smtClean="0"/>
              <a:t>:</a:t>
            </a:r>
            <a:br>
              <a:rPr lang="de-DE" sz="1600" b="0" kern="0" dirty="0" smtClean="0"/>
            </a:br>
            <a:r>
              <a:rPr lang="de-DE" sz="1200" b="0" kern="0" dirty="0" smtClean="0"/>
              <a:t/>
            </a:r>
            <a:br>
              <a:rPr lang="de-DE" sz="1200" b="0" kern="0" dirty="0" smtClean="0"/>
            </a:b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054390"/>
            <a:ext cx="2664296" cy="1341359"/>
          </a:xfrm>
          <a:prstGeom prst="wedgeRoundRectCallout">
            <a:avLst>
              <a:gd name="adj1" fmla="val -98132"/>
              <a:gd name="adj2" fmla="val 132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versucht,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 zu kopieren.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288835" y="5229200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err="1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2996952"/>
            <a:ext cx="8640763" cy="345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err="1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Gerade Verbindung 48"/>
          <p:cNvCxnSpPr>
            <a:cxnSpLocks noChangeShapeType="1"/>
          </p:cNvCxnSpPr>
          <p:nvPr/>
        </p:nvCxnSpPr>
        <p:spPr bwMode="auto">
          <a:xfrm>
            <a:off x="50196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88931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4716463" y="34988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811463" y="3140075"/>
            <a:ext cx="2844800" cy="1009650"/>
          </a:xfrm>
          <a:prstGeom prst="wedgeRoundRectCallout">
            <a:avLst>
              <a:gd name="adj1" fmla="val -85092"/>
              <a:gd name="adj2" fmla="val -398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7652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21163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57213" y="5513388"/>
            <a:ext cx="4662487" cy="895350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ist </a:t>
            </a:r>
            <a:r>
              <a:rPr lang="de-DE" dirty="0">
                <a:solidFill>
                  <a:schemeClr val="bg1"/>
                </a:solidFill>
              </a:rPr>
              <a:t>in der Lage, zu erkennen, wann Kopien vermieden werden können: </a:t>
            </a:r>
            <a:r>
              <a:rPr lang="de-DE" dirty="0">
                <a:solidFill>
                  <a:schemeClr val="bg1"/>
                </a:solidFill>
                <a:hlinkClick r:id="rId3"/>
              </a:rPr>
              <a:t>http://en.wikipedia.org/wiki/Copy_elision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8676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643438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5720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21163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6318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0724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4916488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724525" y="2984500"/>
            <a:ext cx="3311525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637213" y="4437063"/>
            <a:ext cx="2390775" cy="45878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Extrem gefährlich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5364163" y="419100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/>
              <a:t>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844675"/>
            <a:ext cx="3652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16113" y="3173413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41842"/>
              <a:gd name="adj2" fmla="val -1195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„null“ setzen!</a:t>
            </a:r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572000" cy="23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Wieso ist das hier einfach nur doof?</a:t>
            </a: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619500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Speicherleck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454150"/>
            <a:ext cx="7777163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Folie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Smart </a:t>
            </a:r>
            <a:r>
              <a:rPr lang="en-US" dirty="0" err="1" smtClean="0"/>
              <a:t>Pointern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32363" y="2038350"/>
            <a:ext cx="2409825" cy="454025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39750" y="1700808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„Rohzeiger“ (</a:t>
            </a:r>
            <a:r>
              <a:rPr lang="de-DE" dirty="0" err="1" smtClean="0">
                <a:solidFill>
                  <a:schemeClr val="bg1"/>
                </a:solidFill>
              </a:rPr>
              <a:t>raw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pointer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2843213" y="4365625"/>
            <a:ext cx="3097212" cy="1008063"/>
          </a:xfrm>
          <a:prstGeom prst="wedgeRoundRectCallout">
            <a:avLst>
              <a:gd name="adj1" fmla="val -58446"/>
              <a:gd name="adj2" fmla="val -830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Mit boost::shared_ptr</a:t>
            </a:r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21431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1042988" y="25034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3808413" y="32226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41888" y="2051050"/>
            <a:ext cx="2409825" cy="455613"/>
          </a:xfrm>
          <a:prstGeom prst="wedgeRoundRectCallout">
            <a:avLst>
              <a:gd name="adj1" fmla="val -61875"/>
              <a:gd name="adj2" fmla="val 210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1165225" y="37480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827088" y="23495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539750" y="25749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30200" y="1449388"/>
            <a:ext cx="3452813" cy="730250"/>
          </a:xfrm>
          <a:prstGeom prst="wedgeRoundRectCallout">
            <a:avLst>
              <a:gd name="adj1" fmla="val -24710"/>
              <a:gd name="adj2" fmla="val 7570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1035050" y="36147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906463" y="47434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81038" y="5445125"/>
            <a:ext cx="3459162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5076825" y="3573463"/>
            <a:ext cx="3816350" cy="2274887"/>
          </a:xfrm>
          <a:prstGeom prst="wedgeRoundRectCallout">
            <a:avLst>
              <a:gd name="adj1" fmla="val -42695"/>
              <a:gd name="adj2" fmla="val -675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50825" y="2146300"/>
            <a:ext cx="4249738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572000" y="2090738"/>
            <a:ext cx="45720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4427538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Gefaltete Ecke 1"/>
          <p:cNvSpPr/>
          <p:nvPr/>
        </p:nvSpPr>
        <p:spPr bwMode="auto">
          <a:xfrm>
            <a:off x="3059832" y="1522904"/>
            <a:ext cx="1294682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Gefaltete Ecke 6"/>
          <p:cNvSpPr/>
          <p:nvPr/>
        </p:nvSpPr>
        <p:spPr bwMode="auto">
          <a:xfrm>
            <a:off x="7596336" y="1507029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619283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3829487" y="1509497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250825" y="2060575"/>
            <a:ext cx="417671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179388" y="5229225"/>
            <a:ext cx="4176712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Shared</a:t>
            </a:r>
            <a:r>
              <a:rPr lang="de-DE" altLang="de-DE" dirty="0" smtClean="0"/>
              <a:t> Pointer</a:t>
            </a:r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575"/>
            <a:ext cx="5761038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/shared_ptr.hpp&gt;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boost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boost::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716463" y="2060575"/>
            <a:ext cx="43926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40967" name="Gerade Verbindung 48"/>
          <p:cNvCxnSpPr>
            <a:cxnSpLocks noChangeShapeType="1"/>
          </p:cNvCxnSpPr>
          <p:nvPr/>
        </p:nvCxnSpPr>
        <p:spPr bwMode="auto">
          <a:xfrm>
            <a:off x="4572000" y="1731963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Gefaltete Ecke 7"/>
          <p:cNvSpPr/>
          <p:nvPr/>
        </p:nvSpPr>
        <p:spPr bwMode="auto">
          <a:xfrm>
            <a:off x="3203848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597032" y="1491496"/>
            <a:ext cx="1296144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Smart Pointer</a:t>
            </a:r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3"/>
            <a:ext cx="61928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7" name="Gefaltete Ecke 6"/>
          <p:cNvSpPr/>
          <p:nvPr/>
        </p:nvSpPr>
        <p:spPr bwMode="auto">
          <a:xfrm>
            <a:off x="3815707" y="1515356"/>
            <a:ext cx="1152128" cy="54433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boost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</a:t>
            </a:r>
          </a:p>
        </p:txBody>
      </p:sp>
      <p:sp>
        <p:nvSpPr>
          <p:cNvPr id="5" name="Rechteck 4"/>
          <p:cNvSpPr/>
          <p:nvPr/>
        </p:nvSpPr>
        <p:spPr>
          <a:xfrm>
            <a:off x="755650" y="1916113"/>
            <a:ext cx="7416800" cy="26685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weak_ptr</a:t>
            </a:r>
            <a:r>
              <a:rPr lang="de-DE" dirty="0"/>
              <a:t>  für eine Richtung der Beziehung zwischen Personen verwenden (z.B.: Eve zeigt stark auf Bob, Bob schwach auf Eve)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b="1" dirty="0" err="1"/>
              <a:t>shared_ptr</a:t>
            </a:r>
            <a:r>
              <a:rPr lang="de-DE" dirty="0"/>
              <a:t> um „extern“ auf Personen zu zeigen (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auf Person</a:t>
            </a:r>
            <a:r>
              <a:rPr lang="de-DE" dirty="0"/>
              <a:t> )</a:t>
            </a:r>
          </a:p>
          <a:p>
            <a:pPr algn="l"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Ein schwacher (</a:t>
            </a:r>
            <a:r>
              <a:rPr lang="de-DE" dirty="0" err="1"/>
              <a:t>weak</a:t>
            </a:r>
            <a:r>
              <a:rPr lang="de-DE" dirty="0"/>
              <a:t>) Zeiger verlangt, das mindestens ein „starker“  (strong) Zeiger (z.B. ein </a:t>
            </a:r>
            <a:r>
              <a:rPr lang="de-DE" b="1" dirty="0" err="1"/>
              <a:t>shared_ptr</a:t>
            </a:r>
            <a:r>
              <a:rPr lang="de-DE" dirty="0"/>
              <a:t>) bereits auf die Person zeigt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de-DE" dirty="0"/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de-DE" dirty="0"/>
              <a:t>Person wird gelöscht, sobald nur noch schwache Zeiger darauf verweisen</a:t>
            </a:r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1950" y="1675518"/>
            <a:ext cx="16509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50825" y="1988840"/>
            <a:ext cx="4033143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friends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3491880" y="3283837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Elevator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50825" y="4725144"/>
            <a:ext cx="4957342" cy="149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urier New" panose="02070309020205020404" pitchFamily="49" charset="0"/>
              </a:rPr>
              <a:t>Floor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containedPersons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...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302602" y="4809543"/>
            <a:ext cx="3459162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4925417" y="4756096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208167" y="5890200"/>
            <a:ext cx="3459162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4830982" y="5763433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2"/>
            <a:ext cx="8532813" cy="350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(eve, bob);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19" y="5321553"/>
            <a:ext cx="3459162" cy="806450"/>
          </a:xfrm>
          <a:prstGeom prst="wedgeRoundRectCallout">
            <a:avLst>
              <a:gd name="adj1" fmla="val -63588"/>
              <a:gd name="adj2" fmla="val -80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dirty="0" err="1" smtClean="0">
                <a:solidFill>
                  <a:schemeClr val="bg1"/>
                </a:solidFill>
              </a:rPr>
              <a:t>immutablen</a:t>
            </a:r>
            <a:r>
              <a:rPr lang="de-DE" dirty="0" smtClean="0">
                <a:solidFill>
                  <a:schemeClr val="bg1"/>
                </a:solidFill>
              </a:rPr>
              <a:t> Objekten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090863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183063" y="4652963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</a:t>
            </a:r>
            <a:r>
              <a:rPr lang="de-DE" i="1" dirty="0" smtClean="0">
                <a:solidFill>
                  <a:schemeClr val="bg1"/>
                </a:solidFill>
              </a:rPr>
              <a:t>n </a:t>
            </a:r>
            <a:r>
              <a:rPr lang="de-DE" dirty="0" smtClean="0">
                <a:solidFill>
                  <a:schemeClr val="bg1"/>
                </a:solidFill>
              </a:rPr>
              <a:t>anderen </a:t>
            </a:r>
            <a:r>
              <a:rPr lang="de-DE" dirty="0">
                <a:solidFill>
                  <a:schemeClr val="bg1"/>
                </a:solidFill>
              </a:rPr>
              <a:t>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9052" y="1628800"/>
            <a:ext cx="375840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</a:t>
            </a:r>
            <a:r>
              <a:rPr lang="en-US" dirty="0" err="1" smtClean="0"/>
              <a:t>Enum</a:t>
            </a:r>
            <a:r>
              <a:rPr lang="en-US" dirty="0" smtClean="0"/>
              <a:t>/</a:t>
            </a:r>
            <a:r>
              <a:rPr lang="en-US" dirty="0" err="1" smtClean="0"/>
              <a:t>consts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Strategien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24175"/>
            <a:ext cx="8509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  <p:extLst>
      <p:ext uri="{BB962C8B-B14F-4D97-AF65-F5344CB8AC3E}">
        <p14:creationId xmlns:p14="http://schemas.microsoft.com/office/powerpoint/2010/main" val="734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Aufzugsimulation (</a:t>
            </a:r>
            <a:r>
              <a:rPr lang="de-DE" altLang="de-DE" dirty="0" err="1" smtClean="0"/>
              <a:t>reloaded</a:t>
            </a:r>
            <a:r>
              <a:rPr lang="de-DE" altLang="de-DE" dirty="0" smtClean="0"/>
              <a:t>)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Nochmal – was 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2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323058" y="1959397"/>
            <a:ext cx="4032250" cy="301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615821" y="1918953"/>
            <a:ext cx="4572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708630" y="4149080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i="1" dirty="0">
                <a:solidFill>
                  <a:schemeClr val="bg1"/>
                </a:solidFill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3131840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Gefaltete Ecke 8"/>
          <p:cNvSpPr/>
          <p:nvPr/>
        </p:nvSpPr>
        <p:spPr bwMode="auto">
          <a:xfrm>
            <a:off x="7740352" y="1628800"/>
            <a:ext cx="986408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402430" y="5733256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21479" y="5815188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7" y="5769131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89607" y="58151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faltete Ecke 8"/>
          <p:cNvSpPr/>
          <p:nvPr/>
        </p:nvSpPr>
        <p:spPr bwMode="auto">
          <a:xfrm>
            <a:off x="1763490" y="1672134"/>
            <a:ext cx="2138734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179512" y="2348880"/>
            <a:ext cx="5544616" cy="3698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/shared_ptr.hpp&gt;</a:t>
            </a: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boost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879600"/>
            <a:ext cx="5111750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cxnSp>
        <p:nvCxnSpPr>
          <p:cNvPr id="11269" name="Gerade Verbindung 4"/>
          <p:cNvCxnSpPr>
            <a:cxnSpLocks noChangeShapeType="1"/>
          </p:cNvCxnSpPr>
          <p:nvPr/>
        </p:nvCxnSpPr>
        <p:spPr bwMode="auto">
          <a:xfrm>
            <a:off x="39957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Abgerundete rechteckige Legende 5"/>
          <p:cNvSpPr/>
          <p:nvPr/>
        </p:nvSpPr>
        <p:spPr>
          <a:xfrm>
            <a:off x="155469" y="1029810"/>
            <a:ext cx="4264025" cy="836612"/>
          </a:xfrm>
          <a:prstGeom prst="wedgeRoundRectCallout">
            <a:avLst>
              <a:gd name="adj1" fmla="val -28253"/>
              <a:gd name="adj2" fmla="val 1647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938470" y="871538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2478088"/>
            <a:ext cx="45720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2292" name="Gerade Verbindung 4"/>
          <p:cNvCxnSpPr>
            <a:cxnSpLocks noChangeShapeType="1"/>
          </p:cNvCxnSpPr>
          <p:nvPr/>
        </p:nvCxnSpPr>
        <p:spPr bwMode="auto">
          <a:xfrm>
            <a:off x="4284663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427538" y="1879600"/>
            <a:ext cx="48609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2268538" y="2420938"/>
            <a:ext cx="2324100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Typen ohne Namen auch möglich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12713" y="5767388"/>
            <a:ext cx="4530725" cy="974725"/>
          </a:xfrm>
          <a:prstGeom prst="wedgeRoundRectCallout">
            <a:avLst>
              <a:gd name="adj1" fmla="val -29788"/>
              <a:gd name="adj2" fmla="val -879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086350" y="5949950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Gefaltete Ecke 12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79388" y="1989138"/>
            <a:ext cx="457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cxnSp>
        <p:nvCxnSpPr>
          <p:cNvPr id="13316" name="Gerade Verbindung 4"/>
          <p:cNvCxnSpPr>
            <a:cxnSpLocks noChangeShapeType="1"/>
          </p:cNvCxnSpPr>
          <p:nvPr/>
        </p:nvCxnSpPr>
        <p:spPr bwMode="auto">
          <a:xfrm>
            <a:off x="42116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248150" y="1463675"/>
            <a:ext cx="4860925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2627784" y="1672134"/>
            <a:ext cx="1274440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Gefaltete Ecke 7"/>
          <p:cNvSpPr/>
          <p:nvPr/>
        </p:nvSpPr>
        <p:spPr bwMode="auto">
          <a:xfrm>
            <a:off x="7524328" y="1672134"/>
            <a:ext cx="141845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efaltete Ecke 12"/>
          <p:cNvSpPr/>
          <p:nvPr/>
        </p:nvSpPr>
        <p:spPr bwMode="auto">
          <a:xfrm>
            <a:off x="5796136" y="1484784"/>
            <a:ext cx="3146648" cy="397991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EnergyMinimizingStrategy.cpp</a:t>
            </a:r>
            <a:endParaRPr lang="en-US" dirty="0"/>
          </a:p>
        </p:txBody>
      </p:sp>
      <p:sp>
        <p:nvSpPr>
          <p:cNvPr id="14338" name="Rechteck 14"/>
          <p:cNvSpPr>
            <a:spLocks noChangeArrowheads="1"/>
          </p:cNvSpPr>
          <p:nvPr/>
        </p:nvSpPr>
        <p:spPr bwMode="auto">
          <a:xfrm>
            <a:off x="4067175" y="2803525"/>
            <a:ext cx="4714875" cy="1936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323850" y="3573016"/>
            <a:ext cx="3943617" cy="227459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23850" y="3059113"/>
            <a:ext cx="3600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4140200" y="1916113"/>
            <a:ext cx="4895850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1633537" y="2151857"/>
            <a:ext cx="2325688" cy="885825"/>
          </a:xfrm>
          <a:prstGeom prst="wedgeRoundRectCallout">
            <a:avLst>
              <a:gd name="adj1" fmla="val 9270"/>
              <a:gd name="adj2" fmla="val 1056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Vererbung in C++ wird so angegeben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79388" y="5157788"/>
            <a:ext cx="4119562" cy="1177925"/>
          </a:xfrm>
          <a:prstGeom prst="wedgeRoundRectCallout">
            <a:avLst>
              <a:gd name="adj1" fmla="val -29958"/>
              <a:gd name="adj2" fmla="val -166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289800" y="1628775"/>
            <a:ext cx="1746250" cy="885825"/>
          </a:xfrm>
          <a:prstGeom prst="wedgeRoundRectCallout">
            <a:avLst>
              <a:gd name="adj1" fmla="val -20841"/>
              <a:gd name="adj2" fmla="val 945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Entspricht </a:t>
            </a:r>
            <a:r>
              <a:rPr lang="de-DE" b="1" i="1" dirty="0">
                <a:solidFill>
                  <a:schemeClr val="bg1"/>
                </a:solidFill>
              </a:rPr>
              <a:t>super()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Gefaltete Ecke 10"/>
          <p:cNvSpPr/>
          <p:nvPr/>
        </p:nvSpPr>
        <p:spPr bwMode="auto">
          <a:xfrm>
            <a:off x="971600" y="1484784"/>
            <a:ext cx="2930624" cy="431329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err="1" smtClean="0"/>
              <a:t>EnergyMinimizingStrategy.h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857325" y="2132856"/>
            <a:ext cx="35445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Speicherlayoutbild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einführen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6249478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6249478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Destruktor</a:t>
            </a:r>
            <a:r>
              <a:rPr lang="de-DE" dirty="0">
                <a:solidFill>
                  <a:schemeClr val="bg1"/>
                </a:solidFill>
              </a:rPr>
              <a:t>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881523" y="3353785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81523" y="513276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10758</Words>
  <Application>Microsoft Office PowerPoint</Application>
  <PresentationFormat>Bildschirmpräsentation (4:3)</PresentationFormat>
  <Paragraphs>3277</Paragraphs>
  <Slides>171</Slides>
  <Notes>62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171</vt:i4>
      </vt:variant>
    </vt:vector>
  </HeadingPairs>
  <TitlesOfParts>
    <vt:vector size="184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Zielsetzung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Wie wichtig sind C/C++?</vt:lpstr>
      <vt:lpstr>Programmierpraktikum C und C++</vt:lpstr>
      <vt:lpstr>Laufendes Beispiel: Implementierung einer Aufzugsimulation</vt:lpstr>
      <vt:lpstr>Statische Struktur des Systems  (Klassendiagramm / Metamodell)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Kompilierung</vt:lpstr>
      <vt:lpstr>Kompilierung</vt:lpstr>
      <vt:lpstr>Kompilierung für C/C++ I</vt:lpstr>
      <vt:lpstr>Kompilierung für C/C++ II</vt:lpstr>
      <vt:lpstr>Was genau macht der Präprozessor?</vt:lpstr>
      <vt:lpstr>Spaß mit dem Präprozessor</vt:lpstr>
      <vt:lpstr>Intermezzo</vt:lpstr>
      <vt:lpstr>Systemstart</vt:lpstr>
      <vt:lpstr>Systemstart</vt:lpstr>
      <vt:lpstr>PowerPoint-Präsentation</vt:lpstr>
      <vt:lpstr>Laufzeitunterschied zwischen Java und C++ Beispiel Matrixmultiplikation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Variablen und Zeiger:  Syntax</vt:lpstr>
      <vt:lpstr>Der Null-Pointer</vt:lpstr>
      <vt:lpstr>Exkurs: Was heißt char** argv?</vt:lpstr>
      <vt:lpstr>Intermezzo</vt:lpstr>
      <vt:lpstr>Unveränderlichkeit - const</vt:lpstr>
      <vt:lpstr>Was ist eine (C++)-Referenz?</vt:lpstr>
      <vt:lpstr>Intermezzo</vt:lpstr>
      <vt:lpstr>Wieso const?</vt:lpstr>
      <vt:lpstr>Objektorientierung mit const</vt:lpstr>
      <vt:lpstr>Übersicht – Wo kann const auftauchen?</vt:lpstr>
      <vt:lpstr>Intermezzo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PowerPoint-Präsentation</vt:lpstr>
      <vt:lpstr>Ohne Smart Pointer</vt:lpstr>
      <vt:lpstr>Intermezzo</vt:lpstr>
      <vt:lpstr>Mit boost::shared_ptr</vt:lpstr>
      <vt:lpstr>Ohne Smart Pointer</vt:lpstr>
      <vt:lpstr>Ohne Smart Pointer</vt:lpstr>
      <vt:lpstr>Mit Shared Pointer</vt:lpstr>
      <vt:lpstr>Mit Smart Pointer</vt:lpstr>
      <vt:lpstr>Weak SmartPointer: Motivation</vt:lpstr>
      <vt:lpstr>Weak Pointer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Lösung ohne Polymorphie</vt:lpstr>
      <vt:lpstr>Lösung mit Polymorphie</vt:lpstr>
      <vt:lpstr>Aufzugsimulation (reloaded)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Virtual Method Table     Der Mechanismus der dynamischen Bindung</vt:lpstr>
      <vt:lpstr>Probelauf mit virtuellen Methoden</vt:lpstr>
      <vt:lpstr>Pure Virtual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vs. Implementierungsvererbung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Intermezzo</vt:lpstr>
      <vt:lpstr>Programmierpraktikum C und C++</vt:lpstr>
      <vt:lpstr>Fortgeschrittene Themen in C++</vt:lpstr>
      <vt:lpstr>Templates</vt:lpstr>
      <vt:lpstr>Templates: Motivation</vt:lpstr>
      <vt:lpstr>Templates: Wieder mal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Wiederholung Mehrfachvererbung</vt:lpstr>
      <vt:lpstr>FunktionsZeiger und Funktoren</vt:lpstr>
      <vt:lpstr>Funktionszeiger: Beispiel</vt:lpstr>
      <vt:lpstr>Funktionszeiger: Beispiel</vt:lpstr>
      <vt:lpstr>Funktionszeiger: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Standard-Bibliotheken in C++</vt:lpstr>
      <vt:lpstr>Boost: Der Brustschrank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503</cp:revision>
  <dcterms:created xsi:type="dcterms:W3CDTF">2008-08-19T13:25:11Z</dcterms:created>
  <dcterms:modified xsi:type="dcterms:W3CDTF">2015-07-23T21:54:53Z</dcterms:modified>
</cp:coreProperties>
</file>