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69" r:id="rId15"/>
    <p:sldId id="270" r:id="rId16"/>
    <p:sldId id="294" r:id="rId17"/>
    <p:sldId id="268" r:id="rId18"/>
    <p:sldId id="267" r:id="rId19"/>
    <p:sldId id="274" r:id="rId20"/>
    <p:sldId id="275" r:id="rId21"/>
    <p:sldId id="276" r:id="rId22"/>
    <p:sldId id="298" r:id="rId23"/>
    <p:sldId id="271" r:id="rId24"/>
    <p:sldId id="277" r:id="rId25"/>
    <p:sldId id="279" r:id="rId26"/>
    <p:sldId id="280" r:id="rId27"/>
    <p:sldId id="281" r:id="rId28"/>
    <p:sldId id="278" r:id="rId29"/>
    <p:sldId id="283" r:id="rId30"/>
    <p:sldId id="282" r:id="rId31"/>
    <p:sldId id="272" r:id="rId32"/>
    <p:sldId id="284" r:id="rId33"/>
    <p:sldId id="285" r:id="rId34"/>
    <p:sldId id="299" r:id="rId35"/>
    <p:sldId id="287" r:id="rId36"/>
    <p:sldId id="288" r:id="rId37"/>
    <p:sldId id="289" r:id="rId38"/>
    <p:sldId id="290" r:id="rId39"/>
    <p:sldId id="291" r:id="rId40"/>
    <p:sldId id="286" r:id="rId41"/>
    <p:sldId id="292" r:id="rId42"/>
    <p:sldId id="300" r:id="rId43"/>
    <p:sldId id="293" r:id="rId4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04" autoAdjust="0"/>
    <p:restoredTop sz="84232" autoAdjust="0"/>
  </p:normalViewPr>
  <p:slideViewPr>
    <p:cSldViewPr>
      <p:cViewPr varScale="1">
        <p:scale>
          <a:sx n="111" d="100"/>
          <a:sy n="111" d="100"/>
        </p:scale>
        <p:origin x="12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Default-Initialisierung ist bei gcc netterweise 0 und gibt die Warnung „uninitialized“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smtClean="0">
                <a:latin typeface="Times New Roman" pitchFamily="16" charset="0"/>
              </a:rPr>
              <a:t>MUSS bei</a:t>
            </a:r>
          </a:p>
          <a:p>
            <a:r>
              <a:rPr lang="de-DE" altLang="de-DE" smtClean="0">
                <a:latin typeface="Times New Roman" pitchFamily="16" charset="0"/>
              </a:rPr>
              <a:t>	- Elternklasse mit Nicht-Defaultkonstruktur</a:t>
            </a:r>
          </a:p>
          <a:p>
            <a:r>
              <a:rPr lang="de-DE" altLang="de-DE" smtClean="0">
                <a:latin typeface="Times New Roman" pitchFamily="16" charset="0"/>
              </a:rPr>
              <a:t>	- Referenzen, Konstanten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2663825" y="5642356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1758818" y="5246618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OO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Da dies nicht immer gewollt ist, gibt es folgende 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(1):  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352675" y="1185862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/>
              <a:t>!</a:t>
            </a:r>
            <a:endParaRPr lang="en-US" sz="9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Wo leben meine Daten?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Da dies nicht immer gewollt ist, gibt es folgende 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		(2): Übergabe per </a:t>
            </a:r>
            <a:r>
              <a:rPr lang="de-DE" altLang="de-DE" sz="2200" i="1"/>
              <a:t>const</a:t>
            </a:r>
            <a:r>
              <a:rPr lang="de-DE" altLang="de-DE" sz="220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218963"/>
            <a:ext cx="378777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Dies 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Da dies nicht immer gewollt ist, gibt es folgende 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		(3): Übergabe per </a:t>
            </a:r>
            <a:r>
              <a:rPr lang="de-DE" altLang="de-DE" sz="220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Hängende Zeiger:</a:t>
            </a:r>
            <a:br>
              <a:rPr lang="de-DE" altLang="de-DE" smtClean="0"/>
            </a:br>
            <a:r>
              <a:rPr lang="de-DE" altLang="de-DE" sz="2000" smtClean="0"/>
              <a:t>Rückgabe nicht mehr existierender Objekte</a:t>
            </a:r>
          </a:p>
        </p:txBody>
      </p: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next = </a:t>
            </a: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   	&lt;&lt; next.getNumber()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Floor&amp;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next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	&lt;&lt; next.getNumber()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gcc</a:t>
            </a:r>
            <a:r>
              <a:rPr lang="de-DE" dirty="0">
                <a:solidFill>
                  <a:schemeClr val="tx1"/>
                </a:solidFill>
              </a:rPr>
              <a:t> ist gnädig und lässt das mit einer Warnung durchgehen.  </a:t>
            </a:r>
            <a:r>
              <a:rPr lang="de-DE" b="1" dirty="0">
                <a:solidFill>
                  <a:schemeClr val="tx1"/>
                </a:solidFill>
              </a:rPr>
              <a:t>Ist trotzdem sehr schlechter Programmierstil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Hier wird eine Referenz auf eine lokale Variable zurückgegeben!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next =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&lt;&lt; next.getNumber()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&lt;&lt; nextFloor.getNumber()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gcc</a:t>
            </a:r>
            <a:r>
              <a:rPr lang="de-DE" dirty="0">
                <a:solidFill>
                  <a:schemeClr val="tx1"/>
                </a:solidFill>
              </a:rPr>
              <a:t> ist in der Lage, zu erkennen, wann Kopien vermieden werden können: </a:t>
            </a:r>
            <a:r>
              <a:rPr lang="de-DE" dirty="0">
                <a:hlinkClick r:id="rId3"/>
              </a:rPr>
              <a:t>http://en.wikipedia.org/wiki/Copy_elision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>
                <a:solidFill>
                  <a:srgbClr val="FF0000"/>
                </a:solidFill>
                <a:latin typeface="Consolas" pitchFamily="49" charset="0"/>
              </a:rPr>
              <a:t>delete nextFloor;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Hängende Zeiger:</a:t>
            </a:r>
            <a:br>
              <a:rPr lang="de-DE" altLang="de-DE" smtClean="0"/>
            </a:br>
            <a:r>
              <a:rPr lang="de-DE" altLang="de-DE" sz="2000" smtClean="0"/>
              <a:t>Frühzeitige Zerstörung von Objekten</a:t>
            </a:r>
          </a:p>
        </p:txBody>
      </p:sp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refToFloor = *floor;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refToFloor.getNumber()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Extrem gefährlich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Hängende Zeiger:</a:t>
            </a:r>
            <a:br>
              <a:rPr lang="de-DE" altLang="de-DE" smtClean="0"/>
            </a:br>
            <a:r>
              <a:rPr lang="de-DE" altLang="de-DE" sz="200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floor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otherFloor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floor = otherFloor;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 otherFloor =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otherFloor;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16013" y="5300663"/>
            <a:ext cx="2174875" cy="6111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Es ist nicht mehr möglich, </a:t>
            </a:r>
            <a:r>
              <a:rPr lang="de-DE" dirty="0" err="1">
                <a:solidFill>
                  <a:schemeClr val="tx1"/>
                </a:solidFill>
              </a:rPr>
              <a:t>floor</a:t>
            </a:r>
            <a:r>
              <a:rPr lang="de-DE" dirty="0">
                <a:solidFill>
                  <a:schemeClr val="tx1"/>
                </a:solidFill>
              </a:rPr>
              <a:t> [0] freizugeben!  Dies wird als ein Speicherleck bezeichnet.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f(const Floor&amp; floor)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(1) Am I sure that floor is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    already a dangling reference?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// Use floor in some way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(2) Is floor on the heap?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(3) Am I supposed to delete it or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(4) If yes, how about all other references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	  to floor from other objects?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	  How do these objects know that floor is now destroyed?</a:t>
            </a: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Floor* floorOnHeap = new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 Floor  floorOnStack(1);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 // How do I signalise that floorOnHeap/floorOnStack should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	    be deleted?  Or that I want to give up „ownership“ of floorOnHeap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    (it should be deleted)?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f(*floorOnHeap);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f(floorOnStack);</a:t>
            </a: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// I might still want to use floorOnHeap here!</a:t>
            </a: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tx1"/>
                </a:solidFill>
              </a:rPr>
              <a:t>nur mit vielen Konventionen</a:t>
            </a:r>
            <a:r>
              <a:rPr lang="de-DE" dirty="0">
                <a:solidFill>
                  <a:schemeClr val="tx1"/>
                </a:solidFill>
              </a:rPr>
              <a:t> möglich.  Fremdbibliotheken können aber andere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SmartPointer:  Boost to the rescue!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14642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27613" y="1562100"/>
            <a:ext cx="4002087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tx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tx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tx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tx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tx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tx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tx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tx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tx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741363" y="4265613"/>
            <a:ext cx="4000500" cy="1179512"/>
          </a:xfrm>
          <a:prstGeom prst="wedgeRoundRectCallout">
            <a:avLst>
              <a:gd name="adj1" fmla="val 14559"/>
              <a:gd name="adj2" fmla="val -842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>
                <a:solidFill>
                  <a:schemeClr val="tx1"/>
                </a:solidFill>
              </a:rPr>
              <a:t>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folgenden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werden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wir</a:t>
            </a:r>
            <a:r>
              <a:rPr lang="en-US" dirty="0">
                <a:solidFill>
                  <a:schemeClr val="tx1"/>
                </a:solidFill>
              </a:rPr>
              <a:t> Boost </a:t>
            </a:r>
            <a:r>
              <a:rPr lang="en-US" b="1" dirty="0" err="1">
                <a:solidFill>
                  <a:schemeClr val="tx1"/>
                </a:solidFill>
              </a:rPr>
              <a:t>SmartPointer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Lösung</a:t>
            </a:r>
            <a:r>
              <a:rPr lang="en-US" dirty="0">
                <a:solidFill>
                  <a:schemeClr val="tx1"/>
                </a:solidFill>
              </a:rPr>
              <a:t> des </a:t>
            </a:r>
            <a:r>
              <a:rPr lang="en-US" dirty="0" err="1">
                <a:solidFill>
                  <a:schemeClr val="tx1"/>
                </a:solidFill>
              </a:rPr>
              <a:t>Speicherverwaltungsproblems</a:t>
            </a:r>
            <a:r>
              <a:rPr lang="en-US" dirty="0">
                <a:solidFill>
                  <a:schemeClr val="tx1"/>
                </a:solidFill>
              </a:rPr>
              <a:t> in C++ </a:t>
            </a:r>
            <a:r>
              <a:rPr lang="en-US" dirty="0" err="1">
                <a:solidFill>
                  <a:schemeClr val="tx1"/>
                </a:solidFill>
              </a:rPr>
              <a:t>kennenlernen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6372225" y="594995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http://www.boost.org/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809750"/>
            <a:ext cx="1809750" cy="455613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Rohzeiger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Smartpointer</a:t>
            </a:r>
            <a:r>
              <a:rPr lang="de-DE" dirty="0">
                <a:solidFill>
                  <a:schemeClr val="tx1"/>
                </a:solidFill>
              </a:rPr>
              <a:t> (auf dem Stack) als </a:t>
            </a:r>
            <a:r>
              <a:rPr lang="de-DE" b="1" dirty="0">
                <a:solidFill>
                  <a:schemeClr val="tx1"/>
                </a:solidFill>
              </a:rPr>
              <a:t>Wrapper</a:t>
            </a:r>
            <a:r>
              <a:rPr lang="de-DE" dirty="0">
                <a:solidFill>
                  <a:schemeClr val="tx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Smart Pointer wissen, </a:t>
            </a:r>
            <a:r>
              <a:rPr lang="de-DE" b="1" dirty="0">
                <a:solidFill>
                  <a:schemeClr val="tx1"/>
                </a:solidFill>
              </a:rPr>
              <a:t>wie oft </a:t>
            </a:r>
            <a:r>
              <a:rPr lang="de-DE" dirty="0">
                <a:solidFill>
                  <a:schemeClr val="tx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tx1"/>
                </a:solidFill>
              </a:rPr>
              <a:t>Referenzcounter</a:t>
            </a:r>
            <a:r>
              <a:rPr lang="de-DE" dirty="0">
                <a:solidFill>
                  <a:schemeClr val="tx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Ist der Counter bei 0, so kann das Objekt vom Smart Pointer 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name): </a:t>
            </a:r>
            <a:r>
              <a:rPr lang="en-US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cout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person):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cout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&amp;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1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      &lt;&lt; person.getName() &lt;&lt; </a:t>
            </a:r>
            <a:r>
              <a:rPr lang="en-US" altLang="de-DE" sz="11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&amp;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1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&lt;&lt; person.getName() &lt;&lt; </a:t>
            </a:r>
            <a:r>
              <a:rPr lang="de-DE" altLang="de-DE" sz="11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* passerBy = 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makeSmallTalkWith(*passerBy);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passerBy;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passerBy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* eve(</a:t>
            </a: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greet(*eve);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*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greet(*alice);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100">
                <a:solidFill>
                  <a:srgbClr val="000000"/>
                </a:solidFill>
                <a:latin typeface="Consolas" pitchFamily="49" charset="0"/>
              </a:rPr>
              <a:t>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  eve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&lt;boost/shared_ptr.hpp&gt;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name):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shared_ptr 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/>
              <a:t>Etwas langsamer </a:t>
            </a:r>
            <a:r>
              <a:rPr lang="de-DE" altLang="de-DE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/>
              <a:t>Erkennt </a:t>
            </a:r>
            <a:r>
              <a:rPr lang="de-DE" altLang="de-DE" b="1"/>
              <a:t>zirkuläre</a:t>
            </a:r>
            <a:r>
              <a:rPr lang="de-DE" altLang="de-DE"/>
              <a:t> </a:t>
            </a:r>
            <a:r>
              <a:rPr lang="de-DE" altLang="de-DE" b="1"/>
              <a:t>Abhängigkeiten</a:t>
            </a:r>
            <a:r>
              <a:rPr lang="de-DE" altLang="de-DE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Floor</a:t>
            </a:r>
            <a:r>
              <a:rPr lang="de-DE" dirty="0">
                <a:solidFill>
                  <a:schemeClr val="tx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7035800" y="2349500"/>
            <a:ext cx="9207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FF0000"/>
                </a:solidFill>
              </a:rPr>
              <a:t>const</a:t>
            </a: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 </a:t>
            </a:r>
            <a:r>
              <a:rPr lang="de-DE" altLang="de-DE" b="1"/>
              <a:t>Zeiger (Pointer)</a:t>
            </a:r>
            <a:r>
              <a:rPr lang="de-DE" altLang="de-DE"/>
              <a:t> ist eine Variable, deren Inhalt als die Speicheradresse einer anderen Variable </a:t>
            </a:r>
            <a:r>
              <a:rPr lang="de-DE" altLang="de-DE" b="1"/>
              <a:t>interpretiert</a:t>
            </a:r>
            <a:r>
              <a:rPr lang="de-DE" altLang="de-DE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eines Zeigers </a:t>
            </a:r>
            <a:r>
              <a:rPr lang="de-DE" altLang="de-DE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5" name="Text Box 15"/>
          <p:cNvSpPr txBox="1">
            <a:spLocks noChangeArrowheads="1"/>
          </p:cNvSpPr>
          <p:nvPr/>
        </p:nvSpPr>
        <p:spPr bwMode="auto">
          <a:xfrm>
            <a:off x="1692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47813" y="3575050"/>
            <a:ext cx="574675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short* iP 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iP;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iP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j = *iP;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* jP = iP;</a:t>
            </a:r>
            <a:endParaRPr lang="de-DE" altLang="de-DE" sz="1800" b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539750" y="1508125"/>
            <a:ext cx="2670175" cy="1181100"/>
          </a:xfrm>
          <a:prstGeom prst="wedgeRoundRectCallout">
            <a:avLst>
              <a:gd name="adj1" fmla="val 71100"/>
              <a:gd name="adj2" fmla="val 5194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* (Zeiger auf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568825" y="2349500"/>
            <a:ext cx="3459163" cy="1181100"/>
          </a:xfrm>
          <a:prstGeom prst="wedgeRoundRectCallout">
            <a:avLst>
              <a:gd name="adj1" fmla="val -65074"/>
              <a:gd name="adj2" fmla="val 4420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*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539750" y="4581525"/>
            <a:ext cx="2598738" cy="1181100"/>
          </a:xfrm>
          <a:prstGeom prst="wedgeRoundRectCallout">
            <a:avLst>
              <a:gd name="adj1" fmla="val 64595"/>
              <a:gd name="adj2" fmla="val -5759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 iP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2900</Words>
  <Application>Microsoft Office PowerPoint</Application>
  <PresentationFormat>Bildschirmpräsentation (4:3)</PresentationFormat>
  <Paragraphs>982</Paragraphs>
  <Slides>43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43</vt:i4>
      </vt:variant>
    </vt:vector>
  </HeadingPairs>
  <TitlesOfParts>
    <vt:vector size="52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Intermezzo</vt:lpstr>
      <vt:lpstr>Unveränderlichkeit - const</vt:lpstr>
      <vt:lpstr>Was ist eine (C++)-Referenz?</vt:lpstr>
      <vt:lpstr>Intermezzo</vt:lpstr>
      <vt:lpstr>Wieso const?</vt:lpstr>
      <vt:lpstr>OO mit const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Stolperfallen bei der Speicherverwaltung</vt:lpstr>
      <vt:lpstr>Hängende Zeiger: Rückgabe nicht mehr existierender Objekte</vt:lpstr>
      <vt:lpstr>Rückgabe von Objekten durch Kopieren</vt:lpstr>
      <vt:lpstr>Rückgabe von Objekten auf dem Heap</vt:lpstr>
      <vt:lpstr>Rückgabe von Objekten auf dem Heap</vt:lpstr>
      <vt:lpstr>Hängende Zeiger: Frühzeitige Zerstörung von Objekten</vt:lpstr>
      <vt:lpstr>Hängende Zeiger: Nochmalige Zerstörung von Objekten</vt:lpstr>
      <vt:lpstr>Speicherlecks</vt:lpstr>
      <vt:lpstr>Verantwortlichkeitsprobleme bei Zeigern</vt:lpstr>
      <vt:lpstr>SmartPointer:  Boost to the rescue!</vt:lpstr>
      <vt:lpstr>Ohne SmartPointer</vt:lpstr>
      <vt:lpstr>Intermezzo</vt:lpstr>
      <vt:lpstr>Mit boost::shared_ptr</vt:lpstr>
      <vt:lpstr>Ohne SmartPointer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511</cp:revision>
  <dcterms:created xsi:type="dcterms:W3CDTF">2008-08-19T13:25:11Z</dcterms:created>
  <dcterms:modified xsi:type="dcterms:W3CDTF">2014-08-05T14:56:10Z</dcterms:modified>
</cp:coreProperties>
</file>